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 ContentType="image/tiff"/>
  <Default Extension="tiff" ContentType="image/tiff"/>
  <Default Extension="vml" ContentType="application/vnd.openxmlformats-officedocument.vmlDrawing"/>
  <Default Extension="vsdx" ContentType="application/vnd.ms-visio.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 id="2147484191" r:id="rId2"/>
  </p:sldMasterIdLst>
  <p:notesMasterIdLst>
    <p:notesMasterId r:id="rId114"/>
  </p:notesMasterIdLst>
  <p:handoutMasterIdLst>
    <p:handoutMasterId r:id="rId115"/>
  </p:handoutMasterIdLst>
  <p:sldIdLst>
    <p:sldId id="461" r:id="rId3"/>
    <p:sldId id="278" r:id="rId4"/>
    <p:sldId id="279" r:id="rId5"/>
    <p:sldId id="484" r:id="rId6"/>
    <p:sldId id="280" r:id="rId7"/>
    <p:sldId id="281" r:id="rId8"/>
    <p:sldId id="282" r:id="rId9"/>
    <p:sldId id="283" r:id="rId10"/>
    <p:sldId id="284" r:id="rId11"/>
    <p:sldId id="285" r:id="rId12"/>
    <p:sldId id="286" r:id="rId13"/>
    <p:sldId id="287" r:id="rId14"/>
    <p:sldId id="288" r:id="rId15"/>
    <p:sldId id="289" r:id="rId16"/>
    <p:sldId id="290" r:id="rId17"/>
    <p:sldId id="292" r:id="rId18"/>
    <p:sldId id="293" r:id="rId19"/>
    <p:sldId id="294" r:id="rId20"/>
    <p:sldId id="295" r:id="rId21"/>
    <p:sldId id="296" r:id="rId22"/>
    <p:sldId id="297" r:id="rId23"/>
    <p:sldId id="298" r:id="rId24"/>
    <p:sldId id="299" r:id="rId25"/>
    <p:sldId id="510" r:id="rId26"/>
    <p:sldId id="303" r:id="rId27"/>
    <p:sldId id="304" r:id="rId28"/>
    <p:sldId id="305" r:id="rId29"/>
    <p:sldId id="462" r:id="rId30"/>
    <p:sldId id="307" r:id="rId31"/>
    <p:sldId id="308" r:id="rId32"/>
    <p:sldId id="309" r:id="rId33"/>
    <p:sldId id="399" r:id="rId34"/>
    <p:sldId id="398" r:id="rId35"/>
    <p:sldId id="311" r:id="rId36"/>
    <p:sldId id="312" r:id="rId37"/>
    <p:sldId id="505" r:id="rId38"/>
    <p:sldId id="506" r:id="rId39"/>
    <p:sldId id="463" r:id="rId40"/>
    <p:sldId id="314" r:id="rId41"/>
    <p:sldId id="485" r:id="rId42"/>
    <p:sldId id="318" r:id="rId43"/>
    <p:sldId id="319" r:id="rId44"/>
    <p:sldId id="320" r:id="rId45"/>
    <p:sldId id="322" r:id="rId46"/>
    <p:sldId id="464" r:id="rId47"/>
    <p:sldId id="486" r:id="rId48"/>
    <p:sldId id="487" r:id="rId49"/>
    <p:sldId id="324" r:id="rId50"/>
    <p:sldId id="325" r:id="rId51"/>
    <p:sldId id="488" r:id="rId52"/>
    <p:sldId id="326" r:id="rId53"/>
    <p:sldId id="327" r:id="rId54"/>
    <p:sldId id="328" r:id="rId55"/>
    <p:sldId id="489" r:id="rId56"/>
    <p:sldId id="330" r:id="rId57"/>
    <p:sldId id="331" r:id="rId58"/>
    <p:sldId id="332" r:id="rId59"/>
    <p:sldId id="333" r:id="rId60"/>
    <p:sldId id="490" r:id="rId61"/>
    <p:sldId id="335" r:id="rId62"/>
    <p:sldId id="491" r:id="rId63"/>
    <p:sldId id="492" r:id="rId64"/>
    <p:sldId id="337" r:id="rId65"/>
    <p:sldId id="338" r:id="rId66"/>
    <p:sldId id="339" r:id="rId67"/>
    <p:sldId id="340" r:id="rId68"/>
    <p:sldId id="493" r:id="rId69"/>
    <p:sldId id="341" r:id="rId70"/>
    <p:sldId id="342" r:id="rId71"/>
    <p:sldId id="343" r:id="rId72"/>
    <p:sldId id="344" r:id="rId73"/>
    <p:sldId id="345" r:id="rId74"/>
    <p:sldId id="346" r:id="rId75"/>
    <p:sldId id="347" r:id="rId76"/>
    <p:sldId id="348" r:id="rId77"/>
    <p:sldId id="349" r:id="rId78"/>
    <p:sldId id="350" r:id="rId79"/>
    <p:sldId id="351" r:id="rId80"/>
    <p:sldId id="352" r:id="rId81"/>
    <p:sldId id="507" r:id="rId82"/>
    <p:sldId id="353" r:id="rId83"/>
    <p:sldId id="354" r:id="rId84"/>
    <p:sldId id="355" r:id="rId85"/>
    <p:sldId id="509" r:id="rId86"/>
    <p:sldId id="508" r:id="rId87"/>
    <p:sldId id="358" r:id="rId88"/>
    <p:sldId id="359" r:id="rId89"/>
    <p:sldId id="360" r:id="rId90"/>
    <p:sldId id="361" r:id="rId91"/>
    <p:sldId id="362" r:id="rId92"/>
    <p:sldId id="363" r:id="rId93"/>
    <p:sldId id="364" r:id="rId94"/>
    <p:sldId id="366" r:id="rId95"/>
    <p:sldId id="367" r:id="rId96"/>
    <p:sldId id="400" r:id="rId97"/>
    <p:sldId id="368" r:id="rId98"/>
    <p:sldId id="370" r:id="rId99"/>
    <p:sldId id="496" r:id="rId100"/>
    <p:sldId id="497" r:id="rId101"/>
    <p:sldId id="373" r:id="rId102"/>
    <p:sldId id="378" r:id="rId103"/>
    <p:sldId id="498" r:id="rId104"/>
    <p:sldId id="499" r:id="rId105"/>
    <p:sldId id="500" r:id="rId106"/>
    <p:sldId id="383" r:id="rId107"/>
    <p:sldId id="501" r:id="rId108"/>
    <p:sldId id="502" r:id="rId109"/>
    <p:sldId id="478" r:id="rId110"/>
    <p:sldId id="503" r:id="rId111"/>
    <p:sldId id="504" r:id="rId112"/>
    <p:sldId id="513" r:id="rId113"/>
  </p:sldIdLst>
  <p:sldSz cx="9144000" cy="6858000" type="screen4x3"/>
  <p:notesSz cx="7010400" cy="9296400"/>
  <p:custDataLst>
    <p:tags r:id="rId116"/>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aum, Douglas (NIH/NCI) " initials="DRG" lastIdx="2" clrIdx="0"/>
  <p:cmAuthor id="1" name="Duvall, Donald (NIH/NCI) [C]" initials="DD([" lastIdx="10" clrIdx="1">
    <p:extLst>
      <p:ext uri="{19B8F6BF-5375-455C-9EA6-DF929625EA0E}">
        <p15:presenceInfo xmlns:p15="http://schemas.microsoft.com/office/powerpoint/2012/main" userId="S::duvalld@nih.gov::57887b51-197a-4d55-b6ca-50bf98a51197" providerId="AD"/>
      </p:ext>
    </p:extLst>
  </p:cmAuthor>
  <p:cmAuthor id="2" name="Ruppel, Sheryl (NIH/NCI) [C]" initials="SR" lastIdx="66" clrIdx="2">
    <p:extLst>
      <p:ext uri="{19B8F6BF-5375-455C-9EA6-DF929625EA0E}">
        <p15:presenceInfo xmlns:p15="http://schemas.microsoft.com/office/powerpoint/2012/main" userId="Ruppel, Sheryl (NIH/NCI) [C]" providerId="None"/>
      </p:ext>
    </p:extLst>
  </p:cmAuthor>
  <p:cmAuthor id="3" name="Fraley, Marie Elena (NIH/NCI) [C]" initials="FME([" lastIdx="12" clrIdx="3">
    <p:extLst>
      <p:ext uri="{19B8F6BF-5375-455C-9EA6-DF929625EA0E}">
        <p15:presenceInfo xmlns:p15="http://schemas.microsoft.com/office/powerpoint/2012/main" userId="S::fraleyma@nih.gov::4c7e3425-c739-4999-87b0-7e9362a7bade" providerId="AD"/>
      </p:ext>
    </p:extLst>
  </p:cmAuthor>
  <p:cmAuthor id="4" name="Ruppel, Sheryl (NIH/NCI) [C]" initials="RS([" lastIdx="1" clrIdx="4">
    <p:extLst>
      <p:ext uri="{19B8F6BF-5375-455C-9EA6-DF929625EA0E}">
        <p15:presenceInfo xmlns:p15="http://schemas.microsoft.com/office/powerpoint/2012/main" userId="S::sruppel@nih.gov::e37029f4-973a-4688-80e8-ad66ae77a0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5529B"/>
    <a:srgbClr val="6699FF"/>
    <a:srgbClr val="214171"/>
    <a:srgbClr val="579FDB"/>
    <a:srgbClr val="7BA8DF"/>
    <a:srgbClr val="93B8E5"/>
    <a:srgbClr val="95CEFD"/>
    <a:srgbClr val="081C32"/>
    <a:srgbClr val="0C5A5A"/>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41" autoAdjust="0"/>
    <p:restoredTop sz="89127" autoAdjust="0"/>
  </p:normalViewPr>
  <p:slideViewPr>
    <p:cSldViewPr snapToGrid="0">
      <p:cViewPr varScale="1">
        <p:scale>
          <a:sx n="123" d="100"/>
          <a:sy n="123" d="100"/>
        </p:scale>
        <p:origin x="1515" y="75"/>
      </p:cViewPr>
      <p:guideLst>
        <p:guide orient="horz" pos="2160"/>
        <p:guide pos="2880"/>
      </p:guideLst>
    </p:cSldViewPr>
  </p:slideViewPr>
  <p:outlineViewPr>
    <p:cViewPr>
      <p:scale>
        <a:sx n="33" d="100"/>
        <a:sy n="33" d="100"/>
      </p:scale>
      <p:origin x="0" y="-33548"/>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Lst>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commentAuthors" Target="commentAuthor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tags" Target="tags/tag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notesMaster" Target="notesMasters/notesMaster1.xml"/><Relationship Id="rId119"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8" Type="http://schemas.openxmlformats.org/officeDocument/2006/relationships/slide" Target="slides/slide70.xml"/><Relationship Id="rId13" Type="http://schemas.openxmlformats.org/officeDocument/2006/relationships/slide" Target="slides/slide75.xml"/><Relationship Id="rId18" Type="http://schemas.openxmlformats.org/officeDocument/2006/relationships/slide" Target="slides/slide80.xml"/><Relationship Id="rId26" Type="http://schemas.openxmlformats.org/officeDocument/2006/relationships/slide" Target="slides/slide89.xml"/><Relationship Id="rId3" Type="http://schemas.openxmlformats.org/officeDocument/2006/relationships/slide" Target="slides/slide29.xml"/><Relationship Id="rId21" Type="http://schemas.openxmlformats.org/officeDocument/2006/relationships/slide" Target="slides/slide83.xml"/><Relationship Id="rId7" Type="http://schemas.openxmlformats.org/officeDocument/2006/relationships/slide" Target="slides/slide69.xml"/><Relationship Id="rId12" Type="http://schemas.openxmlformats.org/officeDocument/2006/relationships/slide" Target="slides/slide74.xml"/><Relationship Id="rId17" Type="http://schemas.openxmlformats.org/officeDocument/2006/relationships/slide" Target="slides/slide79.xml"/><Relationship Id="rId25" Type="http://schemas.openxmlformats.org/officeDocument/2006/relationships/slide" Target="slides/slide87.xml"/><Relationship Id="rId2" Type="http://schemas.openxmlformats.org/officeDocument/2006/relationships/slide" Target="slides/slide28.xml"/><Relationship Id="rId16" Type="http://schemas.openxmlformats.org/officeDocument/2006/relationships/slide" Target="slides/slide78.xml"/><Relationship Id="rId20" Type="http://schemas.openxmlformats.org/officeDocument/2006/relationships/slide" Target="slides/slide82.xml"/><Relationship Id="rId1" Type="http://schemas.openxmlformats.org/officeDocument/2006/relationships/slide" Target="slides/slide27.xml"/><Relationship Id="rId6" Type="http://schemas.openxmlformats.org/officeDocument/2006/relationships/slide" Target="slides/slide68.xml"/><Relationship Id="rId11" Type="http://schemas.openxmlformats.org/officeDocument/2006/relationships/slide" Target="slides/slide73.xml"/><Relationship Id="rId24" Type="http://schemas.openxmlformats.org/officeDocument/2006/relationships/slide" Target="slides/slide86.xml"/><Relationship Id="rId5" Type="http://schemas.openxmlformats.org/officeDocument/2006/relationships/slide" Target="slides/slide31.xml"/><Relationship Id="rId15" Type="http://schemas.openxmlformats.org/officeDocument/2006/relationships/slide" Target="slides/slide77.xml"/><Relationship Id="rId23" Type="http://schemas.openxmlformats.org/officeDocument/2006/relationships/slide" Target="slides/slide85.xml"/><Relationship Id="rId10" Type="http://schemas.openxmlformats.org/officeDocument/2006/relationships/slide" Target="slides/slide72.xml"/><Relationship Id="rId19" Type="http://schemas.openxmlformats.org/officeDocument/2006/relationships/slide" Target="slides/slide81.xml"/><Relationship Id="rId4" Type="http://schemas.openxmlformats.org/officeDocument/2006/relationships/slide" Target="slides/slide30.xml"/><Relationship Id="rId9" Type="http://schemas.openxmlformats.org/officeDocument/2006/relationships/slide" Target="slides/slide71.xml"/><Relationship Id="rId14" Type="http://schemas.openxmlformats.org/officeDocument/2006/relationships/slide" Target="slides/slide76.xml"/><Relationship Id="rId22" Type="http://schemas.openxmlformats.org/officeDocument/2006/relationships/slide" Target="slides/slide84.xml"/><Relationship Id="rId27" Type="http://schemas.openxmlformats.org/officeDocument/2006/relationships/slide" Target="slides/slide9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1" y="0"/>
            <a:ext cx="3038475" cy="465138"/>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lvl1pPr defTabSz="931812">
              <a:defRPr sz="1200">
                <a:latin typeface="Arial" pitchFamily="34" charset="0"/>
              </a:defRPr>
            </a:lvl1pPr>
          </a:lstStyle>
          <a:p>
            <a:pPr>
              <a:defRPr/>
            </a:pPr>
            <a:endParaRPr lang="en-US"/>
          </a:p>
        </p:txBody>
      </p:sp>
      <p:sp>
        <p:nvSpPr>
          <p:cNvPr id="30723" name="Rectangle 3"/>
          <p:cNvSpPr>
            <a:spLocks noGrp="1" noChangeArrowheads="1"/>
          </p:cNvSpPr>
          <p:nvPr>
            <p:ph type="dt" sz="quarter" idx="1"/>
          </p:nvPr>
        </p:nvSpPr>
        <p:spPr bwMode="auto">
          <a:xfrm>
            <a:off x="3970339" y="0"/>
            <a:ext cx="3038475" cy="465138"/>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lvl1pPr algn="r" defTabSz="931812">
              <a:defRPr sz="1200">
                <a:latin typeface="Arial" pitchFamily="34" charset="0"/>
              </a:defRPr>
            </a:lvl1pPr>
          </a:lstStyle>
          <a:p>
            <a:pPr>
              <a:defRPr/>
            </a:pPr>
            <a:endParaRPr lang="en-US"/>
          </a:p>
        </p:txBody>
      </p:sp>
      <p:sp>
        <p:nvSpPr>
          <p:cNvPr id="30724" name="Rectangle 4"/>
          <p:cNvSpPr>
            <a:spLocks noGrp="1" noChangeArrowheads="1"/>
          </p:cNvSpPr>
          <p:nvPr>
            <p:ph type="ftr" sz="quarter" idx="2"/>
          </p:nvPr>
        </p:nvSpPr>
        <p:spPr bwMode="auto">
          <a:xfrm>
            <a:off x="1" y="8829675"/>
            <a:ext cx="3038475" cy="465138"/>
          </a:xfrm>
          <a:prstGeom prst="rect">
            <a:avLst/>
          </a:prstGeom>
          <a:noFill/>
          <a:ln w="9525">
            <a:noFill/>
            <a:miter lim="800000"/>
            <a:headEnd/>
            <a:tailEnd/>
          </a:ln>
          <a:effectLst/>
        </p:spPr>
        <p:txBody>
          <a:bodyPr vert="horz" wrap="square" lIns="93171" tIns="46586" rIns="93171" bIns="46586" numCol="1" anchor="b" anchorCtr="0" compatLnSpc="1">
            <a:prstTxWarp prst="textNoShape">
              <a:avLst/>
            </a:prstTxWarp>
          </a:bodyPr>
          <a:lstStyle>
            <a:lvl1pPr defTabSz="931812">
              <a:defRPr sz="1200">
                <a:latin typeface="Arial" pitchFamily="34" charset="0"/>
              </a:defRPr>
            </a:lvl1pPr>
          </a:lstStyle>
          <a:p>
            <a:pPr>
              <a:defRPr/>
            </a:pPr>
            <a:endParaRPr lang="en-US"/>
          </a:p>
        </p:txBody>
      </p:sp>
      <p:sp>
        <p:nvSpPr>
          <p:cNvPr id="30725" name="Rectangle 5"/>
          <p:cNvSpPr>
            <a:spLocks noGrp="1" noChangeArrowheads="1"/>
          </p:cNvSpPr>
          <p:nvPr>
            <p:ph type="sldNum" sz="quarter" idx="3"/>
          </p:nvPr>
        </p:nvSpPr>
        <p:spPr bwMode="auto">
          <a:xfrm>
            <a:off x="3970339" y="8829675"/>
            <a:ext cx="3038475" cy="465138"/>
          </a:xfrm>
          <a:prstGeom prst="rect">
            <a:avLst/>
          </a:prstGeom>
          <a:noFill/>
          <a:ln w="9525">
            <a:noFill/>
            <a:miter lim="800000"/>
            <a:headEnd/>
            <a:tailEnd/>
          </a:ln>
          <a:effectLst/>
        </p:spPr>
        <p:txBody>
          <a:bodyPr vert="horz" wrap="square" lIns="93171" tIns="46586" rIns="93171" bIns="46586" numCol="1" anchor="b" anchorCtr="0" compatLnSpc="1">
            <a:prstTxWarp prst="textNoShape">
              <a:avLst/>
            </a:prstTxWarp>
          </a:bodyPr>
          <a:lstStyle>
            <a:lvl1pPr algn="r" defTabSz="931812">
              <a:defRPr sz="1200">
                <a:latin typeface="Arial" pitchFamily="34" charset="0"/>
              </a:defRPr>
            </a:lvl1pPr>
          </a:lstStyle>
          <a:p>
            <a:pPr>
              <a:defRPr/>
            </a:pPr>
            <a:fld id="{4F10F6EE-F1C6-40F7-B270-54FB0CD3BF81}" type="slidenum">
              <a:rPr lang="en-US"/>
              <a:pPr>
                <a:defRPr/>
              </a:pPr>
              <a:t>‹#›</a:t>
            </a:fld>
            <a:endParaRPr lang="en-US"/>
          </a:p>
        </p:txBody>
      </p:sp>
    </p:spTree>
    <p:extLst>
      <p:ext uri="{BB962C8B-B14F-4D97-AF65-F5344CB8AC3E}">
        <p14:creationId xmlns:p14="http://schemas.microsoft.com/office/powerpoint/2010/main" val="3765012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200">
                <a:latin typeface="Arial" pitchFamily="34" charset="0"/>
              </a:defRPr>
            </a:lvl1pPr>
          </a:lstStyle>
          <a:p>
            <a:pPr>
              <a:defRPr/>
            </a:pPr>
            <a:endParaRPr lang="en-US"/>
          </a:p>
        </p:txBody>
      </p:sp>
      <p:sp>
        <p:nvSpPr>
          <p:cNvPr id="35843" name="Rectangle 3"/>
          <p:cNvSpPr>
            <a:spLocks noGrp="1" noChangeArrowheads="1"/>
          </p:cNvSpPr>
          <p:nvPr>
            <p:ph type="dt" idx="1"/>
          </p:nvPr>
        </p:nvSpPr>
        <p:spPr bwMode="auto">
          <a:xfrm>
            <a:off x="3962400" y="0"/>
            <a:ext cx="3048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200">
                <a:latin typeface="Arial" pitchFamily="34" charset="0"/>
              </a:defRPr>
            </a:lvl1pPr>
          </a:lstStyle>
          <a:p>
            <a:pPr>
              <a:defRPr/>
            </a:pPr>
            <a:endParaRPr lang="en-US"/>
          </a:p>
        </p:txBody>
      </p:sp>
      <p:sp>
        <p:nvSpPr>
          <p:cNvPr id="9220" name="Rectangle 4"/>
          <p:cNvSpPr>
            <a:spLocks noGrp="1" noRot="1" noChangeAspect="1" noChangeArrowheads="1" noTextEdit="1"/>
          </p:cNvSpPr>
          <p:nvPr>
            <p:ph type="sldImg" idx="2"/>
          </p:nvPr>
        </p:nvSpPr>
        <p:spPr bwMode="auto">
          <a:xfrm>
            <a:off x="1168400" y="685800"/>
            <a:ext cx="4673600" cy="3505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5" name="Rectangle 5"/>
          <p:cNvSpPr>
            <a:spLocks noGrp="1" noChangeArrowheads="1"/>
          </p:cNvSpPr>
          <p:nvPr>
            <p:ph type="body" sz="quarter" idx="3"/>
          </p:nvPr>
        </p:nvSpPr>
        <p:spPr bwMode="auto">
          <a:xfrm>
            <a:off x="914401" y="4419600"/>
            <a:ext cx="5181600" cy="41910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846" name="Rectangle 6"/>
          <p:cNvSpPr>
            <a:spLocks noGrp="1" noChangeArrowheads="1"/>
          </p:cNvSpPr>
          <p:nvPr>
            <p:ph type="ftr" sz="quarter" idx="4"/>
          </p:nvPr>
        </p:nvSpPr>
        <p:spPr bwMode="auto">
          <a:xfrm>
            <a:off x="0" y="8839201"/>
            <a:ext cx="30480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defRPr sz="1200">
                <a:latin typeface="Arial" pitchFamily="34" charset="0"/>
              </a:defRPr>
            </a:lvl1pPr>
          </a:lstStyle>
          <a:p>
            <a:pPr>
              <a:defRPr/>
            </a:pPr>
            <a:endParaRPr lang="en-US"/>
          </a:p>
        </p:txBody>
      </p:sp>
      <p:sp>
        <p:nvSpPr>
          <p:cNvPr id="35847" name="Rectangle 7"/>
          <p:cNvSpPr>
            <a:spLocks noGrp="1" noChangeArrowheads="1"/>
          </p:cNvSpPr>
          <p:nvPr>
            <p:ph type="sldNum" sz="quarter" idx="5"/>
          </p:nvPr>
        </p:nvSpPr>
        <p:spPr bwMode="auto">
          <a:xfrm>
            <a:off x="3962400" y="8839201"/>
            <a:ext cx="30480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a:defRPr sz="1200">
                <a:latin typeface="Arial" pitchFamily="34" charset="0"/>
              </a:defRPr>
            </a:lvl1pPr>
          </a:lstStyle>
          <a:p>
            <a:pPr>
              <a:defRPr/>
            </a:pPr>
            <a:fld id="{C34D23AD-E538-4E71-9BEF-0816F0B795E2}" type="slidenum">
              <a:rPr lang="en-US"/>
              <a:pPr>
                <a:defRPr/>
              </a:pPr>
              <a:t>‹#›</a:t>
            </a:fld>
            <a:endParaRPr lang="en-US"/>
          </a:p>
        </p:txBody>
      </p:sp>
    </p:spTree>
    <p:extLst>
      <p:ext uri="{BB962C8B-B14F-4D97-AF65-F5344CB8AC3E}">
        <p14:creationId xmlns:p14="http://schemas.microsoft.com/office/powerpoint/2010/main" val="11630301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8448" indent="-287865" eaLnBrk="0" hangingPunct="0">
              <a:defRPr>
                <a:solidFill>
                  <a:schemeClr val="tx1"/>
                </a:solidFill>
                <a:latin typeface="Arial" charset="0"/>
              </a:defRPr>
            </a:lvl2pPr>
            <a:lvl3pPr marL="1151458" indent="-230292" eaLnBrk="0" hangingPunct="0">
              <a:defRPr>
                <a:solidFill>
                  <a:schemeClr val="tx1"/>
                </a:solidFill>
                <a:latin typeface="Arial" charset="0"/>
              </a:defRPr>
            </a:lvl3pPr>
            <a:lvl4pPr marL="1612041" indent="-230292" eaLnBrk="0" hangingPunct="0">
              <a:defRPr>
                <a:solidFill>
                  <a:schemeClr val="tx1"/>
                </a:solidFill>
                <a:latin typeface="Arial" charset="0"/>
              </a:defRPr>
            </a:lvl4pPr>
            <a:lvl5pPr marL="2072625" indent="-230292" eaLnBrk="0" hangingPunct="0">
              <a:defRPr>
                <a:solidFill>
                  <a:schemeClr val="tx1"/>
                </a:solidFill>
                <a:latin typeface="Arial" charset="0"/>
              </a:defRPr>
            </a:lvl5pPr>
            <a:lvl6pPr marL="2533208" indent="-230292" eaLnBrk="0" fontAlgn="base" hangingPunct="0">
              <a:spcBef>
                <a:spcPct val="0"/>
              </a:spcBef>
              <a:spcAft>
                <a:spcPct val="0"/>
              </a:spcAft>
              <a:defRPr>
                <a:solidFill>
                  <a:schemeClr val="tx1"/>
                </a:solidFill>
                <a:latin typeface="Arial" charset="0"/>
              </a:defRPr>
            </a:lvl6pPr>
            <a:lvl7pPr marL="2993791" indent="-230292" eaLnBrk="0" fontAlgn="base" hangingPunct="0">
              <a:spcBef>
                <a:spcPct val="0"/>
              </a:spcBef>
              <a:spcAft>
                <a:spcPct val="0"/>
              </a:spcAft>
              <a:defRPr>
                <a:solidFill>
                  <a:schemeClr val="tx1"/>
                </a:solidFill>
                <a:latin typeface="Arial" charset="0"/>
              </a:defRPr>
            </a:lvl7pPr>
            <a:lvl8pPr marL="3454375" indent="-230292" eaLnBrk="0" fontAlgn="base" hangingPunct="0">
              <a:spcBef>
                <a:spcPct val="0"/>
              </a:spcBef>
              <a:spcAft>
                <a:spcPct val="0"/>
              </a:spcAft>
              <a:defRPr>
                <a:solidFill>
                  <a:schemeClr val="tx1"/>
                </a:solidFill>
                <a:latin typeface="Arial" charset="0"/>
              </a:defRPr>
            </a:lvl8pPr>
            <a:lvl9pPr marL="3914958" indent="-230292" eaLnBrk="0" fontAlgn="base" hangingPunct="0">
              <a:spcBef>
                <a:spcPct val="0"/>
              </a:spcBef>
              <a:spcAft>
                <a:spcPct val="0"/>
              </a:spcAft>
              <a:defRPr>
                <a:solidFill>
                  <a:schemeClr val="tx1"/>
                </a:solidFill>
                <a:latin typeface="Arial" charset="0"/>
              </a:defRPr>
            </a:lvl9pPr>
          </a:lstStyle>
          <a:p>
            <a:pPr defTabSz="921167" eaLnBrk="1" hangingPunct="1">
              <a:defRPr/>
            </a:pPr>
            <a:fld id="{00C013E0-628E-4FE4-9A0D-A3C31AC61A49}" type="slidenum">
              <a:rPr lang="en-US">
                <a:solidFill>
                  <a:srgbClr val="000000"/>
                </a:solidFill>
              </a:rPr>
              <a:pPr defTabSz="921167" eaLnBrk="1" hangingPunct="1">
                <a:defRPr/>
              </a:pPr>
              <a:t>1</a:t>
            </a:fld>
            <a:endParaRPr lang="en-US">
              <a:solidFill>
                <a:srgbClr val="000000"/>
              </a:solidFill>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058283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p:spPr>
        <p:txBody>
          <a:bodyPr/>
          <a:lstStyle/>
          <a:p>
            <a:endParaRPr lang="en-US" dirty="0"/>
          </a:p>
        </p:txBody>
      </p:sp>
      <p:sp>
        <p:nvSpPr>
          <p:cNvPr id="145412" name="Slide Number Placeholder 3"/>
          <p:cNvSpPr>
            <a:spLocks noGrp="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A46D323E-F07F-4F7F-AB6B-B79868893F37}" type="slidenum">
              <a:rPr lang="en-US" sz="1300">
                <a:solidFill>
                  <a:prstClr val="black"/>
                </a:solidFill>
              </a:rPr>
              <a:pPr eaLnBrk="1" hangingPunct="1"/>
              <a:t>10</a:t>
            </a:fld>
            <a:endParaRPr lang="en-US" sz="1300">
              <a:solidFill>
                <a:prstClr val="black"/>
              </a:solidFill>
            </a:endParaRPr>
          </a:p>
        </p:txBody>
      </p:sp>
      <p:sp>
        <p:nvSpPr>
          <p:cNvPr id="145413"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solidFill>
                  <a:prstClr val="black"/>
                </a:solidFill>
              </a:rPr>
              <a:t>September 2011</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3E816EF3-7211-461F-B86C-AF5167F27649}" type="slidenum">
              <a:rPr lang="en-US" sz="1300"/>
              <a:pPr eaLnBrk="1" hangingPunct="1"/>
              <a:t>103</a:t>
            </a:fld>
            <a:endParaRPr lang="en-US" sz="1300"/>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p:spPr>
        <p:txBody>
          <a:bodyPr/>
          <a:lstStyle/>
          <a:p>
            <a:pPr eaLnBrk="1" hangingPunct="1"/>
            <a:endParaRPr lang="en-US" dirty="0"/>
          </a:p>
        </p:txBody>
      </p:sp>
      <p:sp>
        <p:nvSpPr>
          <p:cNvPr id="248837"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extLst>
      <p:ext uri="{BB962C8B-B14F-4D97-AF65-F5344CB8AC3E}">
        <p14:creationId xmlns:p14="http://schemas.microsoft.com/office/powerpoint/2010/main" val="424763843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0CEA8201-9C16-4F9E-A238-FE90F43F390D}" type="slidenum">
              <a:rPr lang="en-US" sz="1300"/>
              <a:pPr eaLnBrk="1" hangingPunct="1"/>
              <a:t>104</a:t>
            </a:fld>
            <a:endParaRPr lang="en-US" sz="130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p:spPr>
        <p:txBody>
          <a:bodyPr/>
          <a:lstStyle/>
          <a:p>
            <a:pPr eaLnBrk="1" hangingPunct="1"/>
            <a:endParaRPr lang="en-US" dirty="0"/>
          </a:p>
        </p:txBody>
      </p:sp>
      <p:sp>
        <p:nvSpPr>
          <p:cNvPr id="249861"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extLst>
      <p:ext uri="{BB962C8B-B14F-4D97-AF65-F5344CB8AC3E}">
        <p14:creationId xmlns:p14="http://schemas.microsoft.com/office/powerpoint/2010/main" val="51473760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57EBBDD1-10A0-4B8C-A5C0-777965F7D9B0}" type="slidenum">
              <a:rPr lang="en-US" sz="1300"/>
              <a:pPr eaLnBrk="1" hangingPunct="1"/>
              <a:t>105</a:t>
            </a:fld>
            <a:endParaRPr lang="en-US" sz="1300"/>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p:spPr>
        <p:txBody>
          <a:bodyPr/>
          <a:lstStyle/>
          <a:p>
            <a:pPr eaLnBrk="1" hangingPunct="1"/>
            <a:endParaRPr lang="en-US" dirty="0"/>
          </a:p>
        </p:txBody>
      </p:sp>
      <p:sp>
        <p:nvSpPr>
          <p:cNvPr id="251909"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FC25BEF1-F2EA-4694-8A6A-DA7718F6A189}" type="slidenum">
              <a:rPr lang="en-US" sz="1300"/>
              <a:pPr eaLnBrk="1" hangingPunct="1"/>
              <a:t>106</a:t>
            </a:fld>
            <a:endParaRPr lang="en-US" sz="1300"/>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p:spPr>
        <p:txBody>
          <a:bodyPr/>
          <a:lstStyle/>
          <a:p>
            <a:pPr eaLnBrk="1" hangingPunct="1"/>
            <a:endParaRPr lang="en-US" dirty="0"/>
          </a:p>
        </p:txBody>
      </p:sp>
      <p:sp>
        <p:nvSpPr>
          <p:cNvPr id="252933"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extLst>
      <p:ext uri="{BB962C8B-B14F-4D97-AF65-F5344CB8AC3E}">
        <p14:creationId xmlns:p14="http://schemas.microsoft.com/office/powerpoint/2010/main" val="75753392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defRPr/>
            </a:pPr>
            <a:fld id="{F8D913A1-3A70-4EA8-9199-33982F251AED}" type="slidenum">
              <a:rPr lang="en-US" sz="1300">
                <a:solidFill>
                  <a:srgbClr val="000000"/>
                </a:solidFill>
              </a:rPr>
              <a:pPr eaLnBrk="1" hangingPunct="1">
                <a:defRPr/>
              </a:pPr>
              <a:t>107</a:t>
            </a:fld>
            <a:endParaRPr lang="en-US" sz="1300">
              <a:solidFill>
                <a:srgbClr val="000000"/>
              </a:solidFill>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p:spPr>
        <p:txBody>
          <a:bodyPr/>
          <a:lstStyle/>
          <a:p>
            <a:pPr eaLnBrk="1" hangingPunct="1"/>
            <a:endParaRPr lang="en-US" dirty="0"/>
          </a:p>
        </p:txBody>
      </p:sp>
      <p:sp>
        <p:nvSpPr>
          <p:cNvPr id="253957"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defRPr/>
            </a:pPr>
            <a:r>
              <a:rPr lang="en-US" sz="1300">
                <a:solidFill>
                  <a:srgbClr val="000000"/>
                </a:solidFill>
              </a:rPr>
              <a:t>September 2011</a:t>
            </a:r>
          </a:p>
        </p:txBody>
      </p:sp>
    </p:spTree>
    <p:extLst>
      <p:ext uri="{BB962C8B-B14F-4D97-AF65-F5344CB8AC3E}">
        <p14:creationId xmlns:p14="http://schemas.microsoft.com/office/powerpoint/2010/main" val="317180953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defRPr/>
            </a:pPr>
            <a:fld id="{AD4161F4-AE73-4ED7-AC87-1725762567D3}" type="slidenum">
              <a:rPr lang="en-US" sz="1300">
                <a:solidFill>
                  <a:srgbClr val="000000"/>
                </a:solidFill>
              </a:rPr>
              <a:pPr eaLnBrk="1" hangingPunct="1">
                <a:defRPr/>
              </a:pPr>
              <a:t>108</a:t>
            </a:fld>
            <a:endParaRPr lang="en-US" sz="1300">
              <a:solidFill>
                <a:srgbClr val="000000"/>
              </a:solidFill>
            </a:endParaRPr>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p:spPr>
        <p:txBody>
          <a:bodyPr/>
          <a:lstStyle/>
          <a:p>
            <a:pPr eaLnBrk="1" hangingPunct="1"/>
            <a:endParaRPr lang="en-US" dirty="0"/>
          </a:p>
        </p:txBody>
      </p:sp>
      <p:sp>
        <p:nvSpPr>
          <p:cNvPr id="254981"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defRPr/>
            </a:pPr>
            <a:r>
              <a:rPr lang="en-US" sz="1300">
                <a:solidFill>
                  <a:srgbClr val="000000"/>
                </a:solidFill>
              </a:rPr>
              <a:t>September 2011</a:t>
            </a:r>
          </a:p>
        </p:txBody>
      </p:sp>
    </p:spTree>
    <p:extLst>
      <p:ext uri="{BB962C8B-B14F-4D97-AF65-F5344CB8AC3E}">
        <p14:creationId xmlns:p14="http://schemas.microsoft.com/office/powerpoint/2010/main" val="190715060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654C3A8C-F261-4E1C-AF81-8095D1EA5349}" type="slidenum">
              <a:rPr lang="en-US" sz="1300"/>
              <a:pPr eaLnBrk="1" hangingPunct="1"/>
              <a:t>109</a:t>
            </a:fld>
            <a:endParaRPr lang="en-US" sz="1300"/>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p:spPr>
        <p:txBody>
          <a:bodyPr/>
          <a:lstStyle/>
          <a:p>
            <a:pPr eaLnBrk="1" hangingPunct="1"/>
            <a:endParaRPr lang="en-US" dirty="0"/>
          </a:p>
        </p:txBody>
      </p:sp>
      <p:sp>
        <p:nvSpPr>
          <p:cNvPr id="256005"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extLst>
      <p:ext uri="{BB962C8B-B14F-4D97-AF65-F5344CB8AC3E}">
        <p14:creationId xmlns:p14="http://schemas.microsoft.com/office/powerpoint/2010/main" val="57726846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211FB53C-21E4-4B34-BFC6-EBA12FF578A6}" type="slidenum">
              <a:rPr lang="en-US" sz="1300"/>
              <a:pPr eaLnBrk="1" hangingPunct="1"/>
              <a:t>110</a:t>
            </a:fld>
            <a:endParaRPr lang="en-US" sz="1300"/>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p:spPr>
        <p:txBody>
          <a:bodyPr/>
          <a:lstStyle/>
          <a:p>
            <a:pPr eaLnBrk="1" hangingPunct="1"/>
            <a:endParaRPr lang="en-US" dirty="0"/>
          </a:p>
        </p:txBody>
      </p:sp>
      <p:sp>
        <p:nvSpPr>
          <p:cNvPr id="257029"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extLst>
      <p:ext uri="{BB962C8B-B14F-4D97-AF65-F5344CB8AC3E}">
        <p14:creationId xmlns:p14="http://schemas.microsoft.com/office/powerpoint/2010/main" val="2142121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p:spPr>
        <p:txBody>
          <a:bodyPr/>
          <a:lstStyle/>
          <a:p>
            <a:endParaRPr lang="en-US" dirty="0"/>
          </a:p>
        </p:txBody>
      </p:sp>
      <p:sp>
        <p:nvSpPr>
          <p:cNvPr id="146436" name="Slide Number Placeholder 3"/>
          <p:cNvSpPr>
            <a:spLocks noGrp="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E57E0A8C-BADA-4682-848C-3CE5575389DD}" type="slidenum">
              <a:rPr lang="en-US" sz="1300">
                <a:solidFill>
                  <a:prstClr val="black"/>
                </a:solidFill>
              </a:rPr>
              <a:pPr eaLnBrk="1" hangingPunct="1"/>
              <a:t>11</a:t>
            </a:fld>
            <a:endParaRPr lang="en-US" sz="1300">
              <a:solidFill>
                <a:prstClr val="black"/>
              </a:solidFill>
            </a:endParaRPr>
          </a:p>
        </p:txBody>
      </p:sp>
      <p:sp>
        <p:nvSpPr>
          <p:cNvPr id="146437"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solidFill>
                  <a:prstClr val="black"/>
                </a:solidFill>
              </a:rPr>
              <a:t>September 2011</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p:spPr>
        <p:txBody>
          <a:bodyPr/>
          <a:lstStyle/>
          <a:p>
            <a:endParaRPr lang="en-US"/>
          </a:p>
        </p:txBody>
      </p:sp>
      <p:sp>
        <p:nvSpPr>
          <p:cNvPr id="147460" name="Slide Number Placeholder 3"/>
          <p:cNvSpPr>
            <a:spLocks noGrp="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7430BAC2-8CA0-4F49-8DFE-1A94C3F18789}" type="slidenum">
              <a:rPr lang="en-US" sz="1300">
                <a:solidFill>
                  <a:prstClr val="black"/>
                </a:solidFill>
              </a:rPr>
              <a:pPr eaLnBrk="1" hangingPunct="1"/>
              <a:t>12</a:t>
            </a:fld>
            <a:endParaRPr lang="en-US" sz="1300">
              <a:solidFill>
                <a:prstClr val="black"/>
              </a:solidFill>
            </a:endParaRPr>
          </a:p>
        </p:txBody>
      </p:sp>
      <p:sp>
        <p:nvSpPr>
          <p:cNvPr id="147461"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solidFill>
                  <a:prstClr val="black"/>
                </a:solidFill>
              </a:rPr>
              <a:t>September 2011</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p:spPr>
        <p:txBody>
          <a:bodyPr/>
          <a:lstStyle/>
          <a:p>
            <a:endParaRPr lang="en-US" dirty="0"/>
          </a:p>
        </p:txBody>
      </p:sp>
      <p:sp>
        <p:nvSpPr>
          <p:cNvPr id="148484" name="Slide Number Placeholder 3"/>
          <p:cNvSpPr>
            <a:spLocks noGrp="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591AD844-0167-4ECB-8612-5BB7C612DBDA}" type="slidenum">
              <a:rPr lang="en-US" sz="1300">
                <a:solidFill>
                  <a:prstClr val="black"/>
                </a:solidFill>
              </a:rPr>
              <a:pPr eaLnBrk="1" hangingPunct="1"/>
              <a:t>13</a:t>
            </a:fld>
            <a:endParaRPr lang="en-US" sz="1300">
              <a:solidFill>
                <a:prstClr val="black"/>
              </a:solidFill>
            </a:endParaRPr>
          </a:p>
        </p:txBody>
      </p:sp>
      <p:sp>
        <p:nvSpPr>
          <p:cNvPr id="148485"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solidFill>
                  <a:prstClr val="black"/>
                </a:solidFill>
              </a:rPr>
              <a:t>September 2011</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p:spPr>
        <p:txBody>
          <a:bodyPr/>
          <a:lstStyle/>
          <a:p>
            <a:endParaRPr lang="en-US" dirty="0"/>
          </a:p>
        </p:txBody>
      </p:sp>
      <p:sp>
        <p:nvSpPr>
          <p:cNvPr id="149508" name="Slide Number Placeholder 3"/>
          <p:cNvSpPr>
            <a:spLocks noGrp="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8773AE47-F9EB-4C8E-9BDA-5BA71195950D}" type="slidenum">
              <a:rPr lang="en-US" sz="1300">
                <a:solidFill>
                  <a:prstClr val="black"/>
                </a:solidFill>
              </a:rPr>
              <a:pPr eaLnBrk="1" hangingPunct="1"/>
              <a:t>14</a:t>
            </a:fld>
            <a:endParaRPr lang="en-US" sz="1300">
              <a:solidFill>
                <a:prstClr val="black"/>
              </a:solidFill>
            </a:endParaRPr>
          </a:p>
        </p:txBody>
      </p:sp>
      <p:sp>
        <p:nvSpPr>
          <p:cNvPr id="149509"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solidFill>
                  <a:prstClr val="black"/>
                </a:solidFill>
              </a:rPr>
              <a:t>September 2011</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p:spPr>
        <p:txBody>
          <a:bodyPr/>
          <a:lstStyle/>
          <a:p>
            <a:endParaRPr lang="en-US" dirty="0"/>
          </a:p>
        </p:txBody>
      </p:sp>
      <p:sp>
        <p:nvSpPr>
          <p:cNvPr id="150532" name="Slide Number Placeholder 3"/>
          <p:cNvSpPr>
            <a:spLocks noGrp="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69E4BADE-12EB-4627-A8FE-53DD37C41F3F}" type="slidenum">
              <a:rPr lang="en-US" sz="1300">
                <a:solidFill>
                  <a:prstClr val="black"/>
                </a:solidFill>
              </a:rPr>
              <a:pPr eaLnBrk="1" hangingPunct="1"/>
              <a:t>15</a:t>
            </a:fld>
            <a:endParaRPr lang="en-US" sz="1300">
              <a:solidFill>
                <a:prstClr val="black"/>
              </a:solidFill>
            </a:endParaRPr>
          </a:p>
        </p:txBody>
      </p:sp>
      <p:sp>
        <p:nvSpPr>
          <p:cNvPr id="150533"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solidFill>
                  <a:prstClr val="black"/>
                </a:solidFill>
              </a:rPr>
              <a:t>September 2011</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p:spPr>
        <p:txBody>
          <a:bodyPr/>
          <a:lstStyle/>
          <a:p>
            <a:endParaRPr lang="en-US" dirty="0"/>
          </a:p>
        </p:txBody>
      </p:sp>
      <p:sp>
        <p:nvSpPr>
          <p:cNvPr id="152580" name="Slide Number Placeholder 3"/>
          <p:cNvSpPr>
            <a:spLocks noGrp="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5A9E3093-21A8-4284-A00E-444F340B9198}" type="slidenum">
              <a:rPr lang="en-US" sz="1300">
                <a:solidFill>
                  <a:prstClr val="black"/>
                </a:solidFill>
              </a:rPr>
              <a:pPr eaLnBrk="1" hangingPunct="1"/>
              <a:t>16</a:t>
            </a:fld>
            <a:endParaRPr lang="en-US" sz="1300">
              <a:solidFill>
                <a:prstClr val="black"/>
              </a:solidFill>
            </a:endParaRPr>
          </a:p>
        </p:txBody>
      </p:sp>
      <p:sp>
        <p:nvSpPr>
          <p:cNvPr id="152581"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solidFill>
                  <a:prstClr val="black"/>
                </a:solidFill>
              </a:rPr>
              <a:t>September 2011</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325920C8-8545-4D30-94E4-D52676CE67CF}" type="slidenum">
              <a:rPr lang="en-US" sz="1300">
                <a:solidFill>
                  <a:prstClr val="black"/>
                </a:solidFill>
              </a:rPr>
              <a:pPr eaLnBrk="1" hangingPunct="1"/>
              <a:t>17</a:t>
            </a:fld>
            <a:endParaRPr lang="en-US" sz="1300">
              <a:solidFill>
                <a:prstClr val="black"/>
              </a:solidFill>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endParaRPr lang="en-US" dirty="0"/>
          </a:p>
        </p:txBody>
      </p:sp>
      <p:sp>
        <p:nvSpPr>
          <p:cNvPr id="153605"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solidFill>
                  <a:prstClr val="black"/>
                </a:solidFill>
              </a:rPr>
              <a:t>September 2011</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9D105EAD-1BD0-418E-82D7-AC7F830C3994}" type="slidenum">
              <a:rPr lang="en-US" sz="1300"/>
              <a:pPr eaLnBrk="1" hangingPunct="1"/>
              <a:t>18</a:t>
            </a:fld>
            <a:endParaRPr lang="en-US" sz="130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endParaRPr lang="en-US" dirty="0"/>
          </a:p>
        </p:txBody>
      </p:sp>
      <p:sp>
        <p:nvSpPr>
          <p:cNvPr id="154629"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p:spPr>
        <p:txBody>
          <a:bodyPr/>
          <a:lstStyle/>
          <a:p>
            <a:endParaRPr lang="en-US" dirty="0"/>
          </a:p>
        </p:txBody>
      </p:sp>
      <p:sp>
        <p:nvSpPr>
          <p:cNvPr id="155652" name="Slide Number Placeholder 3"/>
          <p:cNvSpPr>
            <a:spLocks noGrp="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66FC0C74-2893-49BE-97BC-1D438D92AD55}" type="slidenum">
              <a:rPr lang="en-US" sz="1300"/>
              <a:pPr eaLnBrk="1" hangingPunct="1"/>
              <a:t>19</a:t>
            </a:fld>
            <a:endParaRPr lang="en-US" sz="1300"/>
          </a:p>
        </p:txBody>
      </p:sp>
      <p:sp>
        <p:nvSpPr>
          <p:cNvPr id="155653"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F0F93A5D-E8EF-445C-95D7-036584F222C5}" type="slidenum">
              <a:rPr lang="en-US" sz="1300"/>
              <a:pPr eaLnBrk="1" hangingPunct="1"/>
              <a:t>2</a:t>
            </a:fld>
            <a:endParaRPr lang="en-US" sz="1300"/>
          </a:p>
        </p:txBody>
      </p:sp>
      <p:sp>
        <p:nvSpPr>
          <p:cNvPr id="139267" name="Rectangle 2"/>
          <p:cNvSpPr>
            <a:spLocks noGrp="1" noRot="1" noChangeAspect="1" noChangeArrowheads="1" noTextEdit="1"/>
          </p:cNvSpPr>
          <p:nvPr>
            <p:ph type="sldImg"/>
          </p:nvPr>
        </p:nvSpPr>
        <p:spPr>
          <a:xfrm>
            <a:off x="1184275" y="696913"/>
            <a:ext cx="4645025" cy="3484562"/>
          </a:xfrm>
          <a:ln/>
        </p:spPr>
      </p:sp>
      <p:sp>
        <p:nvSpPr>
          <p:cNvPr id="139268" name="Rectangle 3"/>
          <p:cNvSpPr>
            <a:spLocks noGrp="1" noChangeArrowheads="1"/>
          </p:cNvSpPr>
          <p:nvPr>
            <p:ph type="body" idx="1"/>
          </p:nvPr>
        </p:nvSpPr>
        <p:spPr>
          <a:noFill/>
        </p:spPr>
        <p:txBody>
          <a:bodyPr/>
          <a:lstStyle/>
          <a:p>
            <a:pPr eaLnBrk="1" hangingPunct="1"/>
            <a:endParaRPr lang="en-US" dirty="0"/>
          </a:p>
        </p:txBody>
      </p:sp>
      <p:sp>
        <p:nvSpPr>
          <p:cNvPr id="139269"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p:spPr>
        <p:txBody>
          <a:bodyPr/>
          <a:lstStyle/>
          <a:p>
            <a:endParaRPr lang="en-US" dirty="0"/>
          </a:p>
        </p:txBody>
      </p:sp>
      <p:sp>
        <p:nvSpPr>
          <p:cNvPr id="156676" name="Slide Number Placeholder 3"/>
          <p:cNvSpPr>
            <a:spLocks noGrp="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09FD7317-9693-4A36-BDB9-754292F8ACF7}" type="slidenum">
              <a:rPr lang="en-US" sz="1300"/>
              <a:pPr eaLnBrk="1" hangingPunct="1"/>
              <a:t>20</a:t>
            </a:fld>
            <a:endParaRPr lang="en-US" sz="1300"/>
          </a:p>
        </p:txBody>
      </p:sp>
      <p:sp>
        <p:nvSpPr>
          <p:cNvPr id="156677"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957290FC-257F-4523-A1A9-4F3424A3DBD3}" type="slidenum">
              <a:rPr lang="en-US" sz="1300"/>
              <a:pPr eaLnBrk="1" hangingPunct="1"/>
              <a:t>21</a:t>
            </a:fld>
            <a:endParaRPr lang="en-US" sz="130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r>
              <a:rPr lang="en-US" dirty="0"/>
              <a:t> </a:t>
            </a:r>
          </a:p>
        </p:txBody>
      </p:sp>
      <p:sp>
        <p:nvSpPr>
          <p:cNvPr id="157701"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42F07F2E-DD6C-4AFB-AAA1-456A725F8280}" type="slidenum">
              <a:rPr lang="en-US" sz="1300"/>
              <a:pPr eaLnBrk="1" hangingPunct="1"/>
              <a:t>22</a:t>
            </a:fld>
            <a:endParaRPr lang="en-US" sz="130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p:txBody>
      </p:sp>
      <p:sp>
        <p:nvSpPr>
          <p:cNvPr id="158725"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5ABBEEFD-A2F9-45C8-9216-440533BAC89C}" type="slidenum">
              <a:rPr lang="en-US" sz="1300"/>
              <a:pPr eaLnBrk="1" hangingPunct="1"/>
              <a:t>23</a:t>
            </a:fld>
            <a:endParaRPr lang="en-US" sz="130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p:txBody>
      </p:sp>
      <p:sp>
        <p:nvSpPr>
          <p:cNvPr id="159749"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5B0FED87-D586-4393-BA78-8A210C690C86}" type="slidenum">
              <a:rPr lang="en-US" sz="1300"/>
              <a:pPr eaLnBrk="1" hangingPunct="1"/>
              <a:t>24</a:t>
            </a:fld>
            <a:endParaRPr lang="en-US" sz="130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endParaRPr lang="en-US" dirty="0"/>
          </a:p>
        </p:txBody>
      </p:sp>
      <p:sp>
        <p:nvSpPr>
          <p:cNvPr id="160773"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extLst>
      <p:ext uri="{BB962C8B-B14F-4D97-AF65-F5344CB8AC3E}">
        <p14:creationId xmlns:p14="http://schemas.microsoft.com/office/powerpoint/2010/main" val="4249983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88CF8896-2340-4BE5-A6C3-5701444FAB7C}" type="slidenum">
              <a:rPr lang="en-US" sz="1300"/>
              <a:pPr eaLnBrk="1" hangingPunct="1"/>
              <a:t>25</a:t>
            </a:fld>
            <a:endParaRPr lang="en-US" sz="130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endParaRPr lang="en-US" sz="1000" dirty="0"/>
          </a:p>
        </p:txBody>
      </p:sp>
      <p:sp>
        <p:nvSpPr>
          <p:cNvPr id="163845"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88CF8896-2340-4BE5-A6C3-5701444FAB7C}" type="slidenum">
              <a:rPr lang="en-US" sz="1300"/>
              <a:pPr eaLnBrk="1" hangingPunct="1"/>
              <a:t>26</a:t>
            </a:fld>
            <a:endParaRPr lang="en-US" sz="130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endParaRPr lang="en-US" sz="1000" dirty="0"/>
          </a:p>
        </p:txBody>
      </p:sp>
      <p:sp>
        <p:nvSpPr>
          <p:cNvPr id="163845"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0AC0D7CE-E5ED-47FF-B2F0-6F63DA5AB467}" type="slidenum">
              <a:rPr lang="en-US" sz="1300"/>
              <a:pPr eaLnBrk="1" hangingPunct="1"/>
              <a:t>27</a:t>
            </a:fld>
            <a:endParaRPr lang="en-US" sz="1300"/>
          </a:p>
        </p:txBody>
      </p:sp>
      <p:sp>
        <p:nvSpPr>
          <p:cNvPr id="164867" name="Rectangle 1026"/>
          <p:cNvSpPr>
            <a:spLocks noGrp="1" noRot="1" noChangeAspect="1" noChangeArrowheads="1" noTextEdit="1"/>
          </p:cNvSpPr>
          <p:nvPr>
            <p:ph type="sldImg"/>
          </p:nvPr>
        </p:nvSpPr>
        <p:spPr>
          <a:ln/>
        </p:spPr>
      </p:sp>
      <p:sp>
        <p:nvSpPr>
          <p:cNvPr id="164868" name="Rectangle 1027"/>
          <p:cNvSpPr>
            <a:spLocks noGrp="1" noChangeArrowheads="1"/>
          </p:cNvSpPr>
          <p:nvPr>
            <p:ph type="body" idx="1"/>
          </p:nvPr>
        </p:nvSpPr>
        <p:spPr>
          <a:noFill/>
        </p:spPr>
        <p:txBody>
          <a:bodyPr/>
          <a:lstStyle/>
          <a:p>
            <a:pPr eaLnBrk="1" hangingPunct="1"/>
            <a:endParaRPr lang="en-US" dirty="0"/>
          </a:p>
          <a:p>
            <a:pPr eaLnBrk="1" hangingPunct="1"/>
            <a:endParaRPr lang="en-US" dirty="0"/>
          </a:p>
          <a:p>
            <a:pPr eaLnBrk="1" hangingPunct="1"/>
            <a:endParaRPr lang="en-US" dirty="0"/>
          </a:p>
        </p:txBody>
      </p:sp>
      <p:sp>
        <p:nvSpPr>
          <p:cNvPr id="164869"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0AC0D7CE-E5ED-47FF-B2F0-6F63DA5AB467}" type="slidenum">
              <a:rPr lang="en-US" sz="1300"/>
              <a:pPr eaLnBrk="1" hangingPunct="1"/>
              <a:t>28</a:t>
            </a:fld>
            <a:endParaRPr lang="en-US" sz="1300"/>
          </a:p>
        </p:txBody>
      </p:sp>
      <p:sp>
        <p:nvSpPr>
          <p:cNvPr id="164867" name="Rectangle 1026"/>
          <p:cNvSpPr>
            <a:spLocks noGrp="1" noRot="1" noChangeAspect="1" noChangeArrowheads="1" noTextEdit="1"/>
          </p:cNvSpPr>
          <p:nvPr>
            <p:ph type="sldImg"/>
          </p:nvPr>
        </p:nvSpPr>
        <p:spPr>
          <a:ln/>
        </p:spPr>
      </p:sp>
      <p:sp>
        <p:nvSpPr>
          <p:cNvPr id="164868" name="Rectangle 1027"/>
          <p:cNvSpPr>
            <a:spLocks noGrp="1" noChangeArrowheads="1"/>
          </p:cNvSpPr>
          <p:nvPr>
            <p:ph type="body" idx="1"/>
          </p:nvPr>
        </p:nvSpPr>
        <p:spPr>
          <a:noFill/>
        </p:spPr>
        <p:txBody>
          <a:bodyPr/>
          <a:lstStyle/>
          <a:p>
            <a:pPr eaLnBrk="1" hangingPunct="1"/>
            <a:endParaRPr lang="en-US" dirty="0"/>
          </a:p>
        </p:txBody>
      </p:sp>
      <p:sp>
        <p:nvSpPr>
          <p:cNvPr id="164869"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extLst>
      <p:ext uri="{BB962C8B-B14F-4D97-AF65-F5344CB8AC3E}">
        <p14:creationId xmlns:p14="http://schemas.microsoft.com/office/powerpoint/2010/main" val="3703718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0AC0D7CE-E5ED-47FF-B2F0-6F63DA5AB467}" type="slidenum">
              <a:rPr lang="en-US" sz="1300"/>
              <a:pPr eaLnBrk="1" hangingPunct="1"/>
              <a:t>29</a:t>
            </a:fld>
            <a:endParaRPr lang="en-US" sz="1300"/>
          </a:p>
        </p:txBody>
      </p:sp>
      <p:sp>
        <p:nvSpPr>
          <p:cNvPr id="164867" name="Rectangle 1026"/>
          <p:cNvSpPr>
            <a:spLocks noGrp="1" noRot="1" noChangeAspect="1" noChangeArrowheads="1" noTextEdit="1"/>
          </p:cNvSpPr>
          <p:nvPr>
            <p:ph type="sldImg"/>
          </p:nvPr>
        </p:nvSpPr>
        <p:spPr>
          <a:ln/>
        </p:spPr>
      </p:sp>
      <p:sp>
        <p:nvSpPr>
          <p:cNvPr id="164868" name="Rectangle 1027"/>
          <p:cNvSpPr>
            <a:spLocks noGrp="1" noChangeArrowheads="1"/>
          </p:cNvSpPr>
          <p:nvPr>
            <p:ph type="body" idx="1"/>
          </p:nvPr>
        </p:nvSpPr>
        <p:spPr>
          <a:noFill/>
        </p:spPr>
        <p:txBody>
          <a:bodyPr/>
          <a:lstStyle/>
          <a:p>
            <a:pPr eaLnBrk="1" hangingPunct="1"/>
            <a:endParaRPr lang="en-US" dirty="0"/>
          </a:p>
          <a:p>
            <a:pPr eaLnBrk="1" hangingPunct="1"/>
            <a:endParaRPr lang="en-US" dirty="0"/>
          </a:p>
        </p:txBody>
      </p:sp>
      <p:sp>
        <p:nvSpPr>
          <p:cNvPr id="164869"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F0F93A5D-E8EF-445C-95D7-036584F222C5}" type="slidenum">
              <a:rPr lang="en-US" sz="1300"/>
              <a:pPr eaLnBrk="1" hangingPunct="1"/>
              <a:t>3</a:t>
            </a:fld>
            <a:endParaRPr lang="en-US" sz="1300"/>
          </a:p>
        </p:txBody>
      </p:sp>
      <p:sp>
        <p:nvSpPr>
          <p:cNvPr id="139267" name="Rectangle 2"/>
          <p:cNvSpPr>
            <a:spLocks noGrp="1" noRot="1" noChangeAspect="1" noChangeArrowheads="1" noTextEdit="1"/>
          </p:cNvSpPr>
          <p:nvPr>
            <p:ph type="sldImg"/>
          </p:nvPr>
        </p:nvSpPr>
        <p:spPr>
          <a:xfrm>
            <a:off x="1184275" y="696913"/>
            <a:ext cx="4645025" cy="3484562"/>
          </a:xfrm>
          <a:ln/>
        </p:spPr>
      </p:sp>
      <p:sp>
        <p:nvSpPr>
          <p:cNvPr id="139268" name="Rectangle 3"/>
          <p:cNvSpPr>
            <a:spLocks noGrp="1" noChangeArrowheads="1"/>
          </p:cNvSpPr>
          <p:nvPr>
            <p:ph type="body" idx="1"/>
          </p:nvPr>
        </p:nvSpPr>
        <p:spPr>
          <a:noFill/>
        </p:spPr>
        <p:txBody>
          <a:bodyPr/>
          <a:lstStyle/>
          <a:p>
            <a:pPr eaLnBrk="1" hangingPunct="1"/>
            <a:endParaRPr lang="en-US" dirty="0"/>
          </a:p>
          <a:p>
            <a:pPr eaLnBrk="1" hangingPunct="1"/>
            <a:endParaRPr lang="en-US" dirty="0"/>
          </a:p>
        </p:txBody>
      </p:sp>
      <p:sp>
        <p:nvSpPr>
          <p:cNvPr id="139269"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0AC0D7CE-E5ED-47FF-B2F0-6F63DA5AB467}" type="slidenum">
              <a:rPr lang="en-US" sz="1300"/>
              <a:pPr eaLnBrk="1" hangingPunct="1"/>
              <a:t>30</a:t>
            </a:fld>
            <a:endParaRPr lang="en-US" sz="1300"/>
          </a:p>
        </p:txBody>
      </p:sp>
      <p:sp>
        <p:nvSpPr>
          <p:cNvPr id="164867" name="Rectangle 1026"/>
          <p:cNvSpPr>
            <a:spLocks noGrp="1" noRot="1" noChangeAspect="1" noChangeArrowheads="1" noTextEdit="1"/>
          </p:cNvSpPr>
          <p:nvPr>
            <p:ph type="sldImg"/>
          </p:nvPr>
        </p:nvSpPr>
        <p:spPr>
          <a:ln/>
        </p:spPr>
      </p:sp>
      <p:sp>
        <p:nvSpPr>
          <p:cNvPr id="164868" name="Rectangle 1027"/>
          <p:cNvSpPr>
            <a:spLocks noGrp="1" noChangeArrowheads="1"/>
          </p:cNvSpPr>
          <p:nvPr>
            <p:ph type="body" idx="1"/>
          </p:nvPr>
        </p:nvSpPr>
        <p:spPr>
          <a:noFill/>
        </p:spPr>
        <p:txBody>
          <a:bodyPr/>
          <a:lstStyle/>
          <a:p>
            <a:pPr eaLnBrk="1" hangingPunct="1"/>
            <a:endParaRPr lang="en-US" dirty="0"/>
          </a:p>
          <a:p>
            <a:pPr eaLnBrk="1" hangingPunct="1"/>
            <a:endParaRPr lang="en-US" dirty="0"/>
          </a:p>
        </p:txBody>
      </p:sp>
      <p:sp>
        <p:nvSpPr>
          <p:cNvPr id="164869"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0AC0D7CE-E5ED-47FF-B2F0-6F63DA5AB467}" type="slidenum">
              <a:rPr lang="en-US" sz="1300"/>
              <a:pPr eaLnBrk="1" hangingPunct="1"/>
              <a:t>31</a:t>
            </a:fld>
            <a:endParaRPr lang="en-US" sz="1300"/>
          </a:p>
        </p:txBody>
      </p:sp>
      <p:sp>
        <p:nvSpPr>
          <p:cNvPr id="164867" name="Rectangle 1026"/>
          <p:cNvSpPr>
            <a:spLocks noGrp="1" noRot="1" noChangeAspect="1" noChangeArrowheads="1" noTextEdit="1"/>
          </p:cNvSpPr>
          <p:nvPr>
            <p:ph type="sldImg"/>
          </p:nvPr>
        </p:nvSpPr>
        <p:spPr>
          <a:ln/>
        </p:spPr>
      </p:sp>
      <p:sp>
        <p:nvSpPr>
          <p:cNvPr id="164868" name="Rectangle 1027"/>
          <p:cNvSpPr>
            <a:spLocks noGrp="1" noChangeArrowheads="1"/>
          </p:cNvSpPr>
          <p:nvPr>
            <p:ph type="body" idx="1"/>
          </p:nvPr>
        </p:nvSpPr>
        <p:spPr>
          <a:noFill/>
        </p:spPr>
        <p:txBody>
          <a:bodyPr/>
          <a:lstStyle/>
          <a:p>
            <a:pPr eaLnBrk="1" hangingPunct="1"/>
            <a:endParaRPr lang="en-US" dirty="0"/>
          </a:p>
        </p:txBody>
      </p:sp>
      <p:sp>
        <p:nvSpPr>
          <p:cNvPr id="164869"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4D23AD-E538-4E71-9BEF-0816F0B795E2}" type="slidenum">
              <a:rPr lang="en-US" smtClean="0"/>
              <a:pPr>
                <a:defRPr/>
              </a:pPr>
              <a:t>32</a:t>
            </a:fld>
            <a:endParaRPr lang="en-US"/>
          </a:p>
        </p:txBody>
      </p:sp>
    </p:spTree>
    <p:extLst>
      <p:ext uri="{BB962C8B-B14F-4D97-AF65-F5344CB8AC3E}">
        <p14:creationId xmlns:p14="http://schemas.microsoft.com/office/powerpoint/2010/main" val="11493875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lvl1pPr defTabSz="931836" eaLnBrk="0" hangingPunct="0">
              <a:defRPr sz="2300">
                <a:solidFill>
                  <a:schemeClr val="tx1"/>
                </a:solidFill>
                <a:latin typeface="Arial" charset="0"/>
              </a:defRPr>
            </a:lvl1pPr>
            <a:lvl2pPr marL="716091" indent="-275419" defTabSz="931836" eaLnBrk="0" hangingPunct="0">
              <a:defRPr sz="2300">
                <a:solidFill>
                  <a:schemeClr val="tx1"/>
                </a:solidFill>
                <a:latin typeface="Arial" charset="0"/>
              </a:defRPr>
            </a:lvl2pPr>
            <a:lvl3pPr marL="1101678" indent="-220336" defTabSz="931836" eaLnBrk="0" hangingPunct="0">
              <a:defRPr sz="2300">
                <a:solidFill>
                  <a:schemeClr val="tx1"/>
                </a:solidFill>
                <a:latin typeface="Arial" charset="0"/>
              </a:defRPr>
            </a:lvl3pPr>
            <a:lvl4pPr marL="1542349" indent="-220336" defTabSz="931836" eaLnBrk="0" hangingPunct="0">
              <a:defRPr sz="2300">
                <a:solidFill>
                  <a:schemeClr val="tx1"/>
                </a:solidFill>
                <a:latin typeface="Arial" charset="0"/>
              </a:defRPr>
            </a:lvl4pPr>
            <a:lvl5pPr marL="1983020" indent="-220336" defTabSz="931836" eaLnBrk="0" hangingPunct="0">
              <a:defRPr sz="2300">
                <a:solidFill>
                  <a:schemeClr val="tx1"/>
                </a:solidFill>
                <a:latin typeface="Arial" charset="0"/>
              </a:defRPr>
            </a:lvl5pPr>
            <a:lvl6pPr marL="2423691" indent="-220336" defTabSz="931836" eaLnBrk="0" fontAlgn="base" hangingPunct="0">
              <a:spcBef>
                <a:spcPct val="0"/>
              </a:spcBef>
              <a:spcAft>
                <a:spcPct val="0"/>
              </a:spcAft>
              <a:defRPr sz="2300">
                <a:solidFill>
                  <a:schemeClr val="tx1"/>
                </a:solidFill>
                <a:latin typeface="Arial" charset="0"/>
              </a:defRPr>
            </a:lvl6pPr>
            <a:lvl7pPr marL="2864362" indent="-220336" defTabSz="931836" eaLnBrk="0" fontAlgn="base" hangingPunct="0">
              <a:spcBef>
                <a:spcPct val="0"/>
              </a:spcBef>
              <a:spcAft>
                <a:spcPct val="0"/>
              </a:spcAft>
              <a:defRPr sz="2300">
                <a:solidFill>
                  <a:schemeClr val="tx1"/>
                </a:solidFill>
                <a:latin typeface="Arial" charset="0"/>
              </a:defRPr>
            </a:lvl7pPr>
            <a:lvl8pPr marL="3305032" indent="-220336" defTabSz="931836" eaLnBrk="0" fontAlgn="base" hangingPunct="0">
              <a:spcBef>
                <a:spcPct val="0"/>
              </a:spcBef>
              <a:spcAft>
                <a:spcPct val="0"/>
              </a:spcAft>
              <a:defRPr sz="2300">
                <a:solidFill>
                  <a:schemeClr val="tx1"/>
                </a:solidFill>
                <a:latin typeface="Arial" charset="0"/>
              </a:defRPr>
            </a:lvl8pPr>
            <a:lvl9pPr marL="3745703" indent="-220336" defTabSz="931836" eaLnBrk="0" fontAlgn="base" hangingPunct="0">
              <a:spcBef>
                <a:spcPct val="0"/>
              </a:spcBef>
              <a:spcAft>
                <a:spcPct val="0"/>
              </a:spcAft>
              <a:defRPr sz="2300">
                <a:solidFill>
                  <a:schemeClr val="tx1"/>
                </a:solidFill>
                <a:latin typeface="Arial" charset="0"/>
              </a:defRPr>
            </a:lvl9pPr>
          </a:lstStyle>
          <a:p>
            <a:pPr eaLnBrk="1" hangingPunct="1"/>
            <a:fld id="{E488C1ED-756C-47C4-B84D-CB8B7B2441E2}" type="slidenum">
              <a:rPr lang="en-US" sz="1300">
                <a:latin typeface="Times New Roman" pitchFamily="18" charset="0"/>
              </a:rPr>
              <a:pPr eaLnBrk="1" hangingPunct="1"/>
              <a:t>33</a:t>
            </a:fld>
            <a:endParaRPr lang="en-US" sz="1300">
              <a:latin typeface="Times New Roman" pitchFamily="18" charset="0"/>
            </a:endParaRPr>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xfrm>
            <a:off x="699824" y="4416100"/>
            <a:ext cx="5610754" cy="4182457"/>
          </a:xfrm>
          <a:noFill/>
        </p:spPr>
        <p:txBody>
          <a:bodyPr/>
          <a:lstStyle/>
          <a:p>
            <a:pPr eaLnBrk="1" hangingPunct="1"/>
            <a:endParaRPr lang="en-US" dirty="0"/>
          </a:p>
        </p:txBody>
      </p:sp>
      <p:sp>
        <p:nvSpPr>
          <p:cNvPr id="288773" name="Header Placeholder 2"/>
          <p:cNvSpPr>
            <a:spLocks noGrp="1"/>
          </p:cNvSpPr>
          <p:nvPr>
            <p:ph type="hdr" sz="quarter"/>
          </p:nvPr>
        </p:nvSpPr>
        <p:spPr>
          <a:noFill/>
        </p:spPr>
        <p:txBody>
          <a:bodyPr/>
          <a:lstStyle>
            <a:lvl1pPr defTabSz="931836" eaLnBrk="0" hangingPunct="0">
              <a:defRPr sz="2300">
                <a:solidFill>
                  <a:schemeClr val="tx1"/>
                </a:solidFill>
                <a:latin typeface="Arial" charset="0"/>
              </a:defRPr>
            </a:lvl1pPr>
            <a:lvl2pPr marL="716091" indent="-275419" defTabSz="931836" eaLnBrk="0" hangingPunct="0">
              <a:defRPr sz="2300">
                <a:solidFill>
                  <a:schemeClr val="tx1"/>
                </a:solidFill>
                <a:latin typeface="Arial" charset="0"/>
              </a:defRPr>
            </a:lvl2pPr>
            <a:lvl3pPr marL="1101678" indent="-220336" defTabSz="931836" eaLnBrk="0" hangingPunct="0">
              <a:defRPr sz="2300">
                <a:solidFill>
                  <a:schemeClr val="tx1"/>
                </a:solidFill>
                <a:latin typeface="Arial" charset="0"/>
              </a:defRPr>
            </a:lvl3pPr>
            <a:lvl4pPr marL="1542349" indent="-220336" defTabSz="931836" eaLnBrk="0" hangingPunct="0">
              <a:defRPr sz="2300">
                <a:solidFill>
                  <a:schemeClr val="tx1"/>
                </a:solidFill>
                <a:latin typeface="Arial" charset="0"/>
              </a:defRPr>
            </a:lvl4pPr>
            <a:lvl5pPr marL="1983020" indent="-220336" defTabSz="931836" eaLnBrk="0" hangingPunct="0">
              <a:defRPr sz="2300">
                <a:solidFill>
                  <a:schemeClr val="tx1"/>
                </a:solidFill>
                <a:latin typeface="Arial" charset="0"/>
              </a:defRPr>
            </a:lvl5pPr>
            <a:lvl6pPr marL="2423691" indent="-220336" defTabSz="931836" eaLnBrk="0" fontAlgn="base" hangingPunct="0">
              <a:spcBef>
                <a:spcPct val="0"/>
              </a:spcBef>
              <a:spcAft>
                <a:spcPct val="0"/>
              </a:spcAft>
              <a:defRPr sz="2300">
                <a:solidFill>
                  <a:schemeClr val="tx1"/>
                </a:solidFill>
                <a:latin typeface="Arial" charset="0"/>
              </a:defRPr>
            </a:lvl6pPr>
            <a:lvl7pPr marL="2864362" indent="-220336" defTabSz="931836" eaLnBrk="0" fontAlgn="base" hangingPunct="0">
              <a:spcBef>
                <a:spcPct val="0"/>
              </a:spcBef>
              <a:spcAft>
                <a:spcPct val="0"/>
              </a:spcAft>
              <a:defRPr sz="2300">
                <a:solidFill>
                  <a:schemeClr val="tx1"/>
                </a:solidFill>
                <a:latin typeface="Arial" charset="0"/>
              </a:defRPr>
            </a:lvl7pPr>
            <a:lvl8pPr marL="3305032" indent="-220336" defTabSz="931836" eaLnBrk="0" fontAlgn="base" hangingPunct="0">
              <a:spcBef>
                <a:spcPct val="0"/>
              </a:spcBef>
              <a:spcAft>
                <a:spcPct val="0"/>
              </a:spcAft>
              <a:defRPr sz="2300">
                <a:solidFill>
                  <a:schemeClr val="tx1"/>
                </a:solidFill>
                <a:latin typeface="Arial" charset="0"/>
              </a:defRPr>
            </a:lvl8pPr>
            <a:lvl9pPr marL="3745703" indent="-220336" defTabSz="931836"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542A50C2-6600-4DC9-8792-34639914D349}" type="slidenum">
              <a:rPr lang="en-US" sz="1300"/>
              <a:pPr eaLnBrk="1" hangingPunct="1"/>
              <a:t>34</a:t>
            </a:fld>
            <a:endParaRPr lang="en-US" sz="130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p:spPr>
        <p:txBody>
          <a:bodyPr/>
          <a:lstStyle/>
          <a:p>
            <a:pPr eaLnBrk="1" hangingPunct="1"/>
            <a:endParaRPr lang="en-US" dirty="0"/>
          </a:p>
        </p:txBody>
      </p:sp>
      <p:sp>
        <p:nvSpPr>
          <p:cNvPr id="173061"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50E7A164-AD35-496F-AEBC-1211E0AD75A5}" type="slidenum">
              <a:rPr lang="en-US" sz="1300"/>
              <a:pPr eaLnBrk="1" hangingPunct="1"/>
              <a:t>35</a:t>
            </a:fld>
            <a:endParaRPr lang="en-US" sz="130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endParaRPr lang="en-US" dirty="0"/>
          </a:p>
        </p:txBody>
      </p:sp>
      <p:sp>
        <p:nvSpPr>
          <p:cNvPr id="174085"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34D23AD-E538-4E71-9BEF-0816F0B795E2}" type="slidenum">
              <a:rPr lang="en-US" smtClean="0"/>
              <a:pPr>
                <a:defRPr/>
              </a:pPr>
              <a:t>36</a:t>
            </a:fld>
            <a:endParaRPr lang="en-US"/>
          </a:p>
        </p:txBody>
      </p:sp>
    </p:spTree>
    <p:extLst>
      <p:ext uri="{BB962C8B-B14F-4D97-AF65-F5344CB8AC3E}">
        <p14:creationId xmlns:p14="http://schemas.microsoft.com/office/powerpoint/2010/main" val="19689181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34D23AD-E538-4E71-9BEF-0816F0B795E2}" type="slidenum">
              <a:rPr lang="en-US" smtClean="0"/>
              <a:pPr>
                <a:defRPr/>
              </a:pPr>
              <a:t>37</a:t>
            </a:fld>
            <a:endParaRPr lang="en-US"/>
          </a:p>
        </p:txBody>
      </p:sp>
    </p:spTree>
    <p:extLst>
      <p:ext uri="{BB962C8B-B14F-4D97-AF65-F5344CB8AC3E}">
        <p14:creationId xmlns:p14="http://schemas.microsoft.com/office/powerpoint/2010/main" val="38584348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ADD00566-B256-43A1-B9CA-336E572C52D0}" type="slidenum">
              <a:rPr lang="en-US" sz="1300"/>
              <a:pPr eaLnBrk="1" hangingPunct="1"/>
              <a:t>39</a:t>
            </a:fld>
            <a:endParaRPr lang="en-US" sz="130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pPr eaLnBrk="1" hangingPunct="1"/>
            <a:endParaRPr lang="en-US" dirty="0"/>
          </a:p>
        </p:txBody>
      </p:sp>
      <p:sp>
        <p:nvSpPr>
          <p:cNvPr id="176133"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5F9870B7-09AF-43A9-83B1-5248F1B6994C}" type="slidenum">
              <a:rPr lang="en-US" sz="1300"/>
              <a:pPr eaLnBrk="1" hangingPunct="1"/>
              <a:t>41</a:t>
            </a:fld>
            <a:endParaRPr lang="en-US" sz="130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p:spPr>
        <p:txBody>
          <a:bodyPr/>
          <a:lstStyle/>
          <a:p>
            <a:pPr eaLnBrk="1" hangingPunct="1"/>
            <a:endParaRPr lang="en-US" dirty="0"/>
          </a:p>
        </p:txBody>
      </p:sp>
      <p:sp>
        <p:nvSpPr>
          <p:cNvPr id="181253"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34D23AD-E538-4E71-9BEF-0816F0B795E2}" type="slidenum">
              <a:rPr lang="en-US" smtClean="0"/>
              <a:pPr>
                <a:defRPr/>
              </a:pPr>
              <a:t>4</a:t>
            </a:fld>
            <a:endParaRPr lang="en-US"/>
          </a:p>
        </p:txBody>
      </p:sp>
    </p:spTree>
    <p:extLst>
      <p:ext uri="{BB962C8B-B14F-4D97-AF65-F5344CB8AC3E}">
        <p14:creationId xmlns:p14="http://schemas.microsoft.com/office/powerpoint/2010/main" val="24761222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A1B9F94F-539D-49AF-AC36-A1BA4352BC2C}" type="slidenum">
              <a:rPr lang="en-US" sz="1300"/>
              <a:pPr eaLnBrk="1" hangingPunct="1"/>
              <a:t>42</a:t>
            </a:fld>
            <a:endParaRPr lang="en-US" sz="130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endParaRPr lang="en-US" dirty="0"/>
          </a:p>
          <a:p>
            <a:pPr eaLnBrk="1" hangingPunct="1"/>
            <a:endParaRPr lang="en-US" dirty="0"/>
          </a:p>
        </p:txBody>
      </p:sp>
      <p:sp>
        <p:nvSpPr>
          <p:cNvPr id="182277"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0E8E768F-490A-49AA-9971-B3369217C7D9}" type="slidenum">
              <a:rPr lang="en-US" sz="1300"/>
              <a:pPr eaLnBrk="1" hangingPunct="1"/>
              <a:t>43</a:t>
            </a:fld>
            <a:endParaRPr lang="en-US" sz="130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p:spPr>
        <p:txBody>
          <a:bodyPr/>
          <a:lstStyle/>
          <a:p>
            <a:pPr eaLnBrk="1" hangingPunct="1"/>
            <a:endParaRPr lang="en-US" dirty="0"/>
          </a:p>
          <a:p>
            <a:pPr eaLnBrk="1" hangingPunct="1"/>
            <a:endParaRPr lang="en-US" dirty="0"/>
          </a:p>
        </p:txBody>
      </p:sp>
      <p:sp>
        <p:nvSpPr>
          <p:cNvPr id="183301"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4F79F348-AC73-42B1-BC3A-34A5805F626F}" type="slidenum">
              <a:rPr lang="en-US" sz="1300"/>
              <a:pPr eaLnBrk="1" hangingPunct="1"/>
              <a:t>44</a:t>
            </a:fld>
            <a:endParaRPr lang="en-US" sz="130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p:spPr>
        <p:txBody>
          <a:bodyPr/>
          <a:lstStyle/>
          <a:p>
            <a:pPr eaLnBrk="1" hangingPunct="1"/>
            <a:endParaRPr lang="en-US" dirty="0"/>
          </a:p>
        </p:txBody>
      </p:sp>
      <p:sp>
        <p:nvSpPr>
          <p:cNvPr id="185349"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34D23AD-E538-4E71-9BEF-0816F0B795E2}" type="slidenum">
              <a:rPr lang="en-US" smtClean="0"/>
              <a:pPr>
                <a:defRPr/>
              </a:pPr>
              <a:t>45</a:t>
            </a:fld>
            <a:endParaRPr lang="en-US"/>
          </a:p>
        </p:txBody>
      </p:sp>
    </p:spTree>
    <p:extLst>
      <p:ext uri="{BB962C8B-B14F-4D97-AF65-F5344CB8AC3E}">
        <p14:creationId xmlns:p14="http://schemas.microsoft.com/office/powerpoint/2010/main" val="27150028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34D23AD-E538-4E71-9BEF-0816F0B795E2}" type="slidenum">
              <a:rPr lang="en-US" smtClean="0"/>
              <a:pPr>
                <a:defRPr/>
              </a:pPr>
              <a:t>46</a:t>
            </a:fld>
            <a:endParaRPr lang="en-US"/>
          </a:p>
        </p:txBody>
      </p:sp>
    </p:spTree>
    <p:extLst>
      <p:ext uri="{BB962C8B-B14F-4D97-AF65-F5344CB8AC3E}">
        <p14:creationId xmlns:p14="http://schemas.microsoft.com/office/powerpoint/2010/main" val="17489146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34D23AD-E538-4E71-9BEF-0816F0B795E2}" type="slidenum">
              <a:rPr lang="en-US" smtClean="0"/>
              <a:pPr>
                <a:defRPr/>
              </a:pPr>
              <a:t>47</a:t>
            </a:fld>
            <a:endParaRPr lang="en-US"/>
          </a:p>
        </p:txBody>
      </p:sp>
    </p:spTree>
    <p:extLst>
      <p:ext uri="{BB962C8B-B14F-4D97-AF65-F5344CB8AC3E}">
        <p14:creationId xmlns:p14="http://schemas.microsoft.com/office/powerpoint/2010/main" val="16132526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C4D20FE7-0DD0-436A-9DF6-ADEFE06F04EB}" type="slidenum">
              <a:rPr lang="en-US" sz="1300"/>
              <a:pPr eaLnBrk="1" hangingPunct="1"/>
              <a:t>48</a:t>
            </a:fld>
            <a:endParaRPr lang="en-US" sz="130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p:spPr>
        <p:txBody>
          <a:bodyPr/>
          <a:lstStyle/>
          <a:p>
            <a:pPr eaLnBrk="1" hangingPunct="1"/>
            <a:endParaRPr lang="en-US" dirty="0"/>
          </a:p>
        </p:txBody>
      </p:sp>
      <p:sp>
        <p:nvSpPr>
          <p:cNvPr id="189445"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906E79E7-6DCE-4D91-9296-A9347CADF15A}" type="slidenum">
              <a:rPr lang="en-US" sz="1300"/>
              <a:pPr eaLnBrk="1" hangingPunct="1"/>
              <a:t>49</a:t>
            </a:fld>
            <a:endParaRPr lang="en-US" sz="130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p:spPr>
        <p:txBody>
          <a:bodyPr/>
          <a:lstStyle/>
          <a:p>
            <a:pPr eaLnBrk="1" hangingPunct="1"/>
            <a:endParaRPr lang="en-US" dirty="0"/>
          </a:p>
        </p:txBody>
      </p:sp>
      <p:sp>
        <p:nvSpPr>
          <p:cNvPr id="190469"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A2F15575-804A-4844-8E8A-41F4E8B9EA7E}" type="slidenum">
              <a:rPr lang="en-US" sz="1300"/>
              <a:pPr eaLnBrk="1" hangingPunct="1"/>
              <a:t>51</a:t>
            </a:fld>
            <a:endParaRPr lang="en-US" sz="130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pPr eaLnBrk="1" hangingPunct="1"/>
            <a:endParaRPr lang="en-US" sz="800" dirty="0"/>
          </a:p>
        </p:txBody>
      </p:sp>
      <p:sp>
        <p:nvSpPr>
          <p:cNvPr id="191493"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C0B124F2-D524-4427-B1F0-30F498E0D583}" type="slidenum">
              <a:rPr lang="en-US" sz="1300"/>
              <a:pPr eaLnBrk="1" hangingPunct="1"/>
              <a:t>52</a:t>
            </a:fld>
            <a:endParaRPr lang="en-US" sz="130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p:spPr>
        <p:txBody>
          <a:bodyPr/>
          <a:lstStyle/>
          <a:p>
            <a:pPr eaLnBrk="1" hangingPunct="1"/>
            <a:endParaRPr lang="en-US" dirty="0"/>
          </a:p>
        </p:txBody>
      </p:sp>
      <p:sp>
        <p:nvSpPr>
          <p:cNvPr id="192517"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p:spPr>
        <p:txBody>
          <a:bodyPr/>
          <a:lstStyle/>
          <a:p>
            <a:pPr eaLnBrk="1" hangingPunct="1"/>
            <a:endParaRPr lang="en-US" dirty="0"/>
          </a:p>
        </p:txBody>
      </p:sp>
      <p:sp>
        <p:nvSpPr>
          <p:cNvPr id="140292" name="Slide Number Placeholder 3"/>
          <p:cNvSpPr>
            <a:spLocks noGrp="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C7ECF934-01E9-4E76-8CF9-59574DDA18F2}" type="slidenum">
              <a:rPr lang="en-US" sz="1300"/>
              <a:pPr eaLnBrk="1" hangingPunct="1"/>
              <a:t>5</a:t>
            </a:fld>
            <a:endParaRPr lang="en-US" sz="1300"/>
          </a:p>
        </p:txBody>
      </p:sp>
      <p:sp>
        <p:nvSpPr>
          <p:cNvPr id="140293"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B1D2CA08-2228-411D-BE63-8D069284B59C}" type="slidenum">
              <a:rPr lang="en-US" sz="1300"/>
              <a:pPr eaLnBrk="1" hangingPunct="1"/>
              <a:t>53</a:t>
            </a:fld>
            <a:endParaRPr lang="en-US" sz="130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p:spPr>
        <p:txBody>
          <a:bodyPr/>
          <a:lstStyle/>
          <a:p>
            <a:pPr eaLnBrk="1" hangingPunct="1"/>
            <a:endParaRPr lang="en-US" dirty="0"/>
          </a:p>
        </p:txBody>
      </p:sp>
      <p:sp>
        <p:nvSpPr>
          <p:cNvPr id="193541"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34D23AD-E538-4E71-9BEF-0816F0B795E2}" type="slidenum">
              <a:rPr lang="en-US" smtClean="0"/>
              <a:pPr>
                <a:defRPr/>
              </a:pPr>
              <a:t>54</a:t>
            </a:fld>
            <a:endParaRPr lang="en-US"/>
          </a:p>
        </p:txBody>
      </p:sp>
    </p:spTree>
    <p:extLst>
      <p:ext uri="{BB962C8B-B14F-4D97-AF65-F5344CB8AC3E}">
        <p14:creationId xmlns:p14="http://schemas.microsoft.com/office/powerpoint/2010/main" val="30828216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A23658CA-0FD2-4024-BB9A-834A87FA4E75}" type="slidenum">
              <a:rPr lang="en-US" sz="1300"/>
              <a:pPr eaLnBrk="1" hangingPunct="1"/>
              <a:t>55</a:t>
            </a:fld>
            <a:endParaRPr lang="en-US" sz="130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p:spPr>
        <p:txBody>
          <a:bodyPr/>
          <a:lstStyle/>
          <a:p>
            <a:pPr eaLnBrk="1" hangingPunct="1"/>
            <a:endParaRPr lang="en-US" dirty="0"/>
          </a:p>
        </p:txBody>
      </p:sp>
      <p:sp>
        <p:nvSpPr>
          <p:cNvPr id="195589"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7B32A745-2BD6-408A-8EA6-750F5D6A7D0E}" type="slidenum">
              <a:rPr lang="en-US" sz="1300"/>
              <a:pPr eaLnBrk="1" hangingPunct="1"/>
              <a:t>56</a:t>
            </a:fld>
            <a:endParaRPr lang="en-US" sz="130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p:spPr>
        <p:txBody>
          <a:bodyPr/>
          <a:lstStyle/>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p:txBody>
      </p:sp>
      <p:sp>
        <p:nvSpPr>
          <p:cNvPr id="196613"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787B6D78-4851-47D5-8AC4-D12E5D9572D9}" type="slidenum">
              <a:rPr lang="en-US" sz="1300"/>
              <a:pPr eaLnBrk="1" hangingPunct="1"/>
              <a:t>57</a:t>
            </a:fld>
            <a:endParaRPr lang="en-US" sz="130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p:spPr>
        <p:txBody>
          <a:bodyPr/>
          <a:lstStyle/>
          <a:p>
            <a:pPr eaLnBrk="1" hangingPunct="1"/>
            <a:endParaRPr lang="en-US" dirty="0"/>
          </a:p>
        </p:txBody>
      </p:sp>
      <p:sp>
        <p:nvSpPr>
          <p:cNvPr id="197637"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13F2D8B0-251A-487B-88E0-2FBFB4304D9F}" type="slidenum">
              <a:rPr lang="en-US" sz="1300"/>
              <a:pPr eaLnBrk="1" hangingPunct="1"/>
              <a:t>58</a:t>
            </a:fld>
            <a:endParaRPr lang="en-US" sz="130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p:spPr>
        <p:txBody>
          <a:bodyPr/>
          <a:lstStyle/>
          <a:p>
            <a:pPr eaLnBrk="1" hangingPunct="1"/>
            <a:endParaRPr lang="en-US" dirty="0"/>
          </a:p>
        </p:txBody>
      </p:sp>
      <p:sp>
        <p:nvSpPr>
          <p:cNvPr id="198661"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34D23AD-E538-4E71-9BEF-0816F0B795E2}" type="slidenum">
              <a:rPr lang="en-US" smtClean="0"/>
              <a:pPr>
                <a:defRPr/>
              </a:pPr>
              <a:t>59</a:t>
            </a:fld>
            <a:endParaRPr lang="en-US"/>
          </a:p>
        </p:txBody>
      </p:sp>
    </p:spTree>
    <p:extLst>
      <p:ext uri="{BB962C8B-B14F-4D97-AF65-F5344CB8AC3E}">
        <p14:creationId xmlns:p14="http://schemas.microsoft.com/office/powerpoint/2010/main" val="26038568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8106003A-E23F-409C-A809-969F7345957F}" type="slidenum">
              <a:rPr lang="en-US" sz="1300"/>
              <a:pPr eaLnBrk="1" hangingPunct="1"/>
              <a:t>60</a:t>
            </a:fld>
            <a:endParaRPr lang="en-US" sz="130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p:spPr>
        <p:txBody>
          <a:bodyPr/>
          <a:lstStyle/>
          <a:p>
            <a:pPr eaLnBrk="1" hangingPunct="1"/>
            <a:endParaRPr lang="en-US" dirty="0"/>
          </a:p>
        </p:txBody>
      </p:sp>
      <p:sp>
        <p:nvSpPr>
          <p:cNvPr id="200709"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34D23AD-E538-4E71-9BEF-0816F0B795E2}" type="slidenum">
              <a:rPr lang="en-US" smtClean="0"/>
              <a:pPr>
                <a:defRPr/>
              </a:pPr>
              <a:t>61</a:t>
            </a:fld>
            <a:endParaRPr lang="en-US"/>
          </a:p>
        </p:txBody>
      </p:sp>
    </p:spTree>
    <p:extLst>
      <p:ext uri="{BB962C8B-B14F-4D97-AF65-F5344CB8AC3E}">
        <p14:creationId xmlns:p14="http://schemas.microsoft.com/office/powerpoint/2010/main" val="37444102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34D23AD-E538-4E71-9BEF-0816F0B795E2}" type="slidenum">
              <a:rPr lang="en-US" smtClean="0"/>
              <a:pPr>
                <a:defRPr/>
              </a:pPr>
              <a:t>62</a:t>
            </a:fld>
            <a:endParaRPr lang="en-US"/>
          </a:p>
        </p:txBody>
      </p:sp>
    </p:spTree>
    <p:extLst>
      <p:ext uri="{BB962C8B-B14F-4D97-AF65-F5344CB8AC3E}">
        <p14:creationId xmlns:p14="http://schemas.microsoft.com/office/powerpoint/2010/main" val="688853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p:spPr>
        <p:txBody>
          <a:bodyPr/>
          <a:lstStyle/>
          <a:p>
            <a:endParaRPr lang="en-US" dirty="0"/>
          </a:p>
        </p:txBody>
      </p:sp>
      <p:sp>
        <p:nvSpPr>
          <p:cNvPr id="141316" name="Slide Number Placeholder 3"/>
          <p:cNvSpPr>
            <a:spLocks noGrp="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B6AA1090-0F17-4F76-856C-FB829F95AA23}" type="slidenum">
              <a:rPr lang="en-US" sz="1300"/>
              <a:pPr eaLnBrk="1" hangingPunct="1"/>
              <a:t>6</a:t>
            </a:fld>
            <a:endParaRPr lang="en-US" sz="1300"/>
          </a:p>
        </p:txBody>
      </p:sp>
      <p:sp>
        <p:nvSpPr>
          <p:cNvPr id="141317"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6829411C-0258-43C9-A238-C0F02A2759E6}" type="slidenum">
              <a:rPr lang="en-US" sz="1300"/>
              <a:pPr eaLnBrk="1" hangingPunct="1"/>
              <a:t>63</a:t>
            </a:fld>
            <a:endParaRPr lang="en-US" sz="130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pPr eaLnBrk="1" hangingPunct="1"/>
            <a:endParaRPr lang="en-US" dirty="0"/>
          </a:p>
        </p:txBody>
      </p:sp>
      <p:sp>
        <p:nvSpPr>
          <p:cNvPr id="202757"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E5A2493E-BBB8-4860-91B1-B6F44F4C22A2}" type="slidenum">
              <a:rPr lang="en-US" sz="1300"/>
              <a:pPr eaLnBrk="1" hangingPunct="1"/>
              <a:t>64</a:t>
            </a:fld>
            <a:endParaRPr lang="en-US" sz="130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p:spPr>
        <p:txBody>
          <a:bodyPr/>
          <a:lstStyle/>
          <a:p>
            <a:pPr eaLnBrk="1" hangingPunct="1"/>
            <a:endParaRPr lang="en-US" dirty="0"/>
          </a:p>
        </p:txBody>
      </p:sp>
      <p:sp>
        <p:nvSpPr>
          <p:cNvPr id="203781"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5845E809-0DD9-476F-8C44-5C06605798D2}" type="slidenum">
              <a:rPr lang="en-US" sz="1300"/>
              <a:pPr eaLnBrk="1" hangingPunct="1"/>
              <a:t>65</a:t>
            </a:fld>
            <a:endParaRPr lang="en-US" sz="130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endParaRPr lang="en-US" dirty="0"/>
          </a:p>
        </p:txBody>
      </p:sp>
      <p:sp>
        <p:nvSpPr>
          <p:cNvPr id="204805"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F7DFB279-7AC1-4445-8D25-A257895852A7}" type="slidenum">
              <a:rPr lang="en-US" sz="1300"/>
              <a:pPr eaLnBrk="1" hangingPunct="1"/>
              <a:t>66</a:t>
            </a:fld>
            <a:endParaRPr lang="en-US" sz="130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p:spPr>
        <p:txBody>
          <a:bodyPr/>
          <a:lstStyle/>
          <a:p>
            <a:pPr eaLnBrk="1" hangingPunct="1"/>
            <a:endParaRPr lang="en-US" dirty="0"/>
          </a:p>
        </p:txBody>
      </p:sp>
      <p:sp>
        <p:nvSpPr>
          <p:cNvPr id="205829"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34D23AD-E538-4E71-9BEF-0816F0B795E2}" type="slidenum">
              <a:rPr lang="en-US" smtClean="0"/>
              <a:pPr>
                <a:defRPr/>
              </a:pPr>
              <a:t>67</a:t>
            </a:fld>
            <a:endParaRPr lang="en-US"/>
          </a:p>
        </p:txBody>
      </p:sp>
    </p:spTree>
    <p:extLst>
      <p:ext uri="{BB962C8B-B14F-4D97-AF65-F5344CB8AC3E}">
        <p14:creationId xmlns:p14="http://schemas.microsoft.com/office/powerpoint/2010/main" val="41077436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2B3A4FE2-DC94-4BD4-A46F-ECFB3E7873DA}" type="slidenum">
              <a:rPr lang="en-US" sz="1300"/>
              <a:pPr eaLnBrk="1" hangingPunct="1"/>
              <a:t>68</a:t>
            </a:fld>
            <a:endParaRPr lang="en-US" sz="130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p:spPr>
        <p:txBody>
          <a:bodyPr/>
          <a:lstStyle/>
          <a:p>
            <a:pPr eaLnBrk="1" hangingPunct="1"/>
            <a:endParaRPr lang="en-US" sz="800" dirty="0"/>
          </a:p>
        </p:txBody>
      </p:sp>
      <p:sp>
        <p:nvSpPr>
          <p:cNvPr id="206853"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A3C18D3F-3272-4C00-8752-18C8AA6F5401}" type="slidenum">
              <a:rPr lang="en-US" sz="1300"/>
              <a:pPr eaLnBrk="1" hangingPunct="1"/>
              <a:t>69</a:t>
            </a:fld>
            <a:endParaRPr lang="en-US" sz="130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p:spPr>
        <p:txBody>
          <a:bodyPr/>
          <a:lstStyle/>
          <a:p>
            <a:pPr eaLnBrk="1" hangingPunct="1"/>
            <a:endParaRPr lang="en-US" sz="800" dirty="0"/>
          </a:p>
          <a:p>
            <a:pPr eaLnBrk="1" hangingPunct="1"/>
            <a:r>
              <a:rPr lang="en-US" sz="800" dirty="0"/>
              <a:t> </a:t>
            </a:r>
          </a:p>
        </p:txBody>
      </p:sp>
      <p:sp>
        <p:nvSpPr>
          <p:cNvPr id="207877"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09402A7B-78A8-4C38-AF2B-2F9ED5CB474E}" type="slidenum">
              <a:rPr lang="en-US" sz="1300"/>
              <a:pPr eaLnBrk="1" hangingPunct="1"/>
              <a:t>70</a:t>
            </a:fld>
            <a:endParaRPr lang="en-US" sz="1300"/>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endParaRPr lang="en-US" sz="800" dirty="0"/>
          </a:p>
          <a:p>
            <a:pPr eaLnBrk="1" hangingPunct="1"/>
            <a:endParaRPr lang="en-US" sz="800" dirty="0"/>
          </a:p>
        </p:txBody>
      </p:sp>
      <p:sp>
        <p:nvSpPr>
          <p:cNvPr id="208901"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0D4A27A2-C01C-4335-B106-414A3DAFC226}" type="slidenum">
              <a:rPr lang="en-US" sz="1300"/>
              <a:pPr eaLnBrk="1" hangingPunct="1"/>
              <a:t>71</a:t>
            </a:fld>
            <a:endParaRPr lang="en-US" sz="130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p:spPr>
        <p:txBody>
          <a:bodyPr/>
          <a:lstStyle/>
          <a:p>
            <a:pPr eaLnBrk="1" hangingPunct="1"/>
            <a:endParaRPr lang="en-US" sz="800" dirty="0"/>
          </a:p>
        </p:txBody>
      </p:sp>
      <p:sp>
        <p:nvSpPr>
          <p:cNvPr id="209925"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CD1527AA-61AF-4CDB-89CF-161776548F3E}" type="slidenum">
              <a:rPr lang="en-US" sz="1300"/>
              <a:pPr eaLnBrk="1" hangingPunct="1"/>
              <a:t>72</a:t>
            </a:fld>
            <a:endParaRPr lang="en-US" sz="130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pPr eaLnBrk="1" hangingPunct="1"/>
            <a:endParaRPr lang="en-US" sz="800" dirty="0"/>
          </a:p>
        </p:txBody>
      </p:sp>
      <p:sp>
        <p:nvSpPr>
          <p:cNvPr id="210949"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p:spPr>
        <p:txBody>
          <a:bodyPr/>
          <a:lstStyle/>
          <a:p>
            <a:pPr eaLnBrk="1" hangingPunct="1"/>
            <a:endParaRPr lang="en-US" dirty="0"/>
          </a:p>
          <a:p>
            <a:endParaRPr lang="en-US" dirty="0"/>
          </a:p>
        </p:txBody>
      </p:sp>
      <p:sp>
        <p:nvSpPr>
          <p:cNvPr id="142340" name="Slide Number Placeholder 3"/>
          <p:cNvSpPr>
            <a:spLocks noGrp="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E2F4CE54-352C-4D60-8CC7-29FCA146EF30}" type="slidenum">
              <a:rPr lang="en-US" sz="1300"/>
              <a:pPr eaLnBrk="1" hangingPunct="1"/>
              <a:t>7</a:t>
            </a:fld>
            <a:endParaRPr lang="en-US" sz="1300"/>
          </a:p>
        </p:txBody>
      </p:sp>
      <p:sp>
        <p:nvSpPr>
          <p:cNvPr id="142341"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1D153930-B500-40F2-AACF-EA9048F4ED2A}" type="slidenum">
              <a:rPr lang="en-US" sz="1300"/>
              <a:pPr eaLnBrk="1" hangingPunct="1"/>
              <a:t>73</a:t>
            </a:fld>
            <a:endParaRPr lang="en-US" sz="1300"/>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pPr eaLnBrk="1" hangingPunct="1"/>
            <a:endParaRPr lang="en-US" sz="800" dirty="0"/>
          </a:p>
        </p:txBody>
      </p:sp>
      <p:sp>
        <p:nvSpPr>
          <p:cNvPr id="212997"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42F5E5A1-9FAF-4F55-B008-E2CC14D856DB}" type="slidenum">
              <a:rPr lang="en-US" sz="1300"/>
              <a:pPr eaLnBrk="1" hangingPunct="1"/>
              <a:t>74</a:t>
            </a:fld>
            <a:endParaRPr lang="en-US" sz="130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p:spPr>
        <p:txBody>
          <a:bodyPr/>
          <a:lstStyle/>
          <a:p>
            <a:pPr eaLnBrk="1" hangingPunct="1"/>
            <a:endParaRPr lang="en-US" sz="800" dirty="0"/>
          </a:p>
        </p:txBody>
      </p:sp>
      <p:sp>
        <p:nvSpPr>
          <p:cNvPr id="214021"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C8121108-0739-4E1B-A72B-077EAE67D3A0}" type="slidenum">
              <a:rPr lang="en-US" sz="1300"/>
              <a:pPr eaLnBrk="1" hangingPunct="1"/>
              <a:t>75</a:t>
            </a:fld>
            <a:endParaRPr lang="en-US" sz="130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endParaRPr lang="en-US" sz="800" dirty="0"/>
          </a:p>
        </p:txBody>
      </p:sp>
      <p:sp>
        <p:nvSpPr>
          <p:cNvPr id="215045"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950AD4EC-BE58-44AC-8472-8EC5A78326F5}" type="slidenum">
              <a:rPr lang="en-US" sz="1300"/>
              <a:pPr eaLnBrk="1" hangingPunct="1"/>
              <a:t>76</a:t>
            </a:fld>
            <a:endParaRPr lang="en-US" sz="1300"/>
          </a:p>
        </p:txBody>
      </p:sp>
      <p:sp>
        <p:nvSpPr>
          <p:cNvPr id="216067" name="Rectangle 1026"/>
          <p:cNvSpPr>
            <a:spLocks noGrp="1" noRot="1" noChangeAspect="1" noChangeArrowheads="1" noTextEdit="1"/>
          </p:cNvSpPr>
          <p:nvPr>
            <p:ph type="sldImg"/>
          </p:nvPr>
        </p:nvSpPr>
        <p:spPr>
          <a:ln/>
        </p:spPr>
      </p:sp>
      <p:sp>
        <p:nvSpPr>
          <p:cNvPr id="216068" name="Rectangle 1027"/>
          <p:cNvSpPr>
            <a:spLocks noGrp="1" noChangeArrowheads="1"/>
          </p:cNvSpPr>
          <p:nvPr>
            <p:ph type="body" idx="1"/>
          </p:nvPr>
        </p:nvSpPr>
        <p:spPr>
          <a:noFill/>
        </p:spPr>
        <p:txBody>
          <a:bodyPr/>
          <a:lstStyle/>
          <a:p>
            <a:pPr eaLnBrk="1" hangingPunct="1"/>
            <a:endParaRPr lang="en-US" sz="800" dirty="0"/>
          </a:p>
        </p:txBody>
      </p:sp>
      <p:sp>
        <p:nvSpPr>
          <p:cNvPr id="216069"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B9E9F9CB-AFCA-4751-A96F-DCA875D81C76}" type="slidenum">
              <a:rPr lang="en-US" sz="1300"/>
              <a:pPr eaLnBrk="1" hangingPunct="1"/>
              <a:t>77</a:t>
            </a:fld>
            <a:endParaRPr lang="en-US" sz="1300"/>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pPr eaLnBrk="1" hangingPunct="1"/>
            <a:endParaRPr lang="en-US" sz="800" dirty="0"/>
          </a:p>
        </p:txBody>
      </p:sp>
      <p:sp>
        <p:nvSpPr>
          <p:cNvPr id="217093"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853D2648-C9B6-4A71-9CD2-CE2DFBAC7790}" type="slidenum">
              <a:rPr lang="en-US" sz="1300"/>
              <a:pPr eaLnBrk="1" hangingPunct="1"/>
              <a:t>78</a:t>
            </a:fld>
            <a:endParaRPr lang="en-US" sz="1300"/>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p:spPr>
        <p:txBody>
          <a:bodyPr/>
          <a:lstStyle/>
          <a:p>
            <a:pPr eaLnBrk="1" hangingPunct="1"/>
            <a:endParaRPr lang="en-US" sz="800" dirty="0"/>
          </a:p>
        </p:txBody>
      </p:sp>
      <p:sp>
        <p:nvSpPr>
          <p:cNvPr id="218117"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0ABDA2E2-2D5D-4985-9E28-9DE39602D7E9}" type="slidenum">
              <a:rPr lang="en-US" sz="1300"/>
              <a:pPr eaLnBrk="1" hangingPunct="1"/>
              <a:t>79</a:t>
            </a:fld>
            <a:endParaRPr lang="en-US" sz="1300"/>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pPr eaLnBrk="1" hangingPunct="1"/>
            <a:endParaRPr lang="en-US" sz="800" dirty="0"/>
          </a:p>
        </p:txBody>
      </p:sp>
      <p:sp>
        <p:nvSpPr>
          <p:cNvPr id="219141"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0ABDA2E2-2D5D-4985-9E28-9DE39602D7E9}" type="slidenum">
              <a:rPr lang="en-US" sz="1300"/>
              <a:pPr eaLnBrk="1" hangingPunct="1"/>
              <a:t>80</a:t>
            </a:fld>
            <a:endParaRPr lang="en-US" sz="1300"/>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pPr eaLnBrk="1" hangingPunct="1"/>
            <a:endParaRPr lang="en-US" sz="800" dirty="0"/>
          </a:p>
        </p:txBody>
      </p:sp>
      <p:sp>
        <p:nvSpPr>
          <p:cNvPr id="219141"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extLst>
      <p:ext uri="{BB962C8B-B14F-4D97-AF65-F5344CB8AC3E}">
        <p14:creationId xmlns:p14="http://schemas.microsoft.com/office/powerpoint/2010/main" val="21916622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DAFFB63A-C3DE-4318-9F93-675E65A5010B}" type="slidenum">
              <a:rPr lang="en-US" sz="1300"/>
              <a:pPr eaLnBrk="1" hangingPunct="1"/>
              <a:t>81</a:t>
            </a:fld>
            <a:endParaRPr lang="en-US" sz="1300"/>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p:spPr>
        <p:txBody>
          <a:bodyPr/>
          <a:lstStyle/>
          <a:p>
            <a:pPr eaLnBrk="1" hangingPunct="1"/>
            <a:endParaRPr lang="en-US" sz="800" dirty="0"/>
          </a:p>
        </p:txBody>
      </p:sp>
      <p:sp>
        <p:nvSpPr>
          <p:cNvPr id="220165"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2EAA521A-2F1E-4621-BFD2-346934A8162E}" type="slidenum">
              <a:rPr lang="en-US" sz="1300"/>
              <a:pPr eaLnBrk="1" hangingPunct="1"/>
              <a:t>82</a:t>
            </a:fld>
            <a:endParaRPr lang="en-US" sz="1300"/>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p:spPr>
        <p:txBody>
          <a:bodyPr/>
          <a:lstStyle/>
          <a:p>
            <a:pPr eaLnBrk="1" hangingPunct="1"/>
            <a:endParaRPr lang="en-US" sz="800" dirty="0"/>
          </a:p>
          <a:p>
            <a:pPr eaLnBrk="1" hangingPunct="1"/>
            <a:r>
              <a:rPr lang="en-US" sz="800" dirty="0"/>
              <a:t>  </a:t>
            </a:r>
          </a:p>
        </p:txBody>
      </p:sp>
      <p:sp>
        <p:nvSpPr>
          <p:cNvPr id="221189"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1B1510FB-14F8-4BF2-8CF1-A6BEF2895170}" type="slidenum">
              <a:rPr lang="en-US" sz="1300"/>
              <a:pPr eaLnBrk="1" hangingPunct="1"/>
              <a:t>8</a:t>
            </a:fld>
            <a:endParaRPr lang="en-US" sz="130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endParaRPr lang="en-US" dirty="0"/>
          </a:p>
        </p:txBody>
      </p:sp>
      <p:sp>
        <p:nvSpPr>
          <p:cNvPr id="143365"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B57536B4-CD7E-495F-A81D-34C01C5F226C}" type="slidenum">
              <a:rPr lang="en-US" sz="1300"/>
              <a:pPr eaLnBrk="1" hangingPunct="1"/>
              <a:t>83</a:t>
            </a:fld>
            <a:endParaRPr lang="en-US" sz="1300"/>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p:spPr>
        <p:txBody>
          <a:bodyPr/>
          <a:lstStyle/>
          <a:p>
            <a:pPr eaLnBrk="1" hangingPunct="1"/>
            <a:endParaRPr lang="en-US" sz="800" dirty="0"/>
          </a:p>
        </p:txBody>
      </p:sp>
      <p:sp>
        <p:nvSpPr>
          <p:cNvPr id="222213"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23CB2A1B-D801-4AA3-A346-F67636B5138B}" type="slidenum">
              <a:rPr lang="en-US" sz="1300"/>
              <a:pPr eaLnBrk="1" hangingPunct="1"/>
              <a:t>84</a:t>
            </a:fld>
            <a:endParaRPr lang="en-US" sz="1300"/>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p:spPr>
        <p:txBody>
          <a:bodyPr/>
          <a:lstStyle/>
          <a:p>
            <a:pPr eaLnBrk="1" hangingPunct="1"/>
            <a:endParaRPr lang="en-US" sz="800" dirty="0"/>
          </a:p>
        </p:txBody>
      </p:sp>
      <p:sp>
        <p:nvSpPr>
          <p:cNvPr id="223237"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9F0B0393-C374-4D9A-BF60-FC0A57E1D98F}" type="slidenum">
              <a:rPr lang="en-US" sz="1300"/>
              <a:pPr eaLnBrk="1" hangingPunct="1"/>
              <a:t>85</a:t>
            </a:fld>
            <a:endParaRPr lang="en-US" sz="1300"/>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p:spPr>
        <p:txBody>
          <a:bodyPr/>
          <a:lstStyle/>
          <a:p>
            <a:pPr eaLnBrk="1" hangingPunct="1"/>
            <a:endParaRPr lang="en-US" sz="800" dirty="0"/>
          </a:p>
        </p:txBody>
      </p:sp>
      <p:sp>
        <p:nvSpPr>
          <p:cNvPr id="224261"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13D0E038-4846-4E06-97DA-F851CBE1D386}" type="slidenum">
              <a:rPr lang="en-US" sz="1300"/>
              <a:pPr eaLnBrk="1" hangingPunct="1"/>
              <a:t>86</a:t>
            </a:fld>
            <a:endParaRPr lang="en-US" sz="130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p:spPr>
        <p:txBody>
          <a:bodyPr/>
          <a:lstStyle/>
          <a:p>
            <a:pPr eaLnBrk="1" hangingPunct="1"/>
            <a:endParaRPr lang="en-US" sz="800" dirty="0"/>
          </a:p>
        </p:txBody>
      </p:sp>
      <p:sp>
        <p:nvSpPr>
          <p:cNvPr id="225285"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26E80FBE-1D4A-4618-A2C5-4420257E56CB}" type="slidenum">
              <a:rPr lang="en-US" sz="1300"/>
              <a:pPr eaLnBrk="1" hangingPunct="1"/>
              <a:t>87</a:t>
            </a:fld>
            <a:endParaRPr lang="en-US" sz="1300"/>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p:spPr>
        <p:txBody>
          <a:bodyPr/>
          <a:lstStyle/>
          <a:p>
            <a:pPr eaLnBrk="1" hangingPunct="1"/>
            <a:endParaRPr lang="en-US" sz="800" dirty="0"/>
          </a:p>
        </p:txBody>
      </p:sp>
      <p:sp>
        <p:nvSpPr>
          <p:cNvPr id="226309"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6CF77302-CA43-49E1-8D64-F2CAD78AB9DE}" type="slidenum">
              <a:rPr lang="en-US" sz="1300"/>
              <a:pPr eaLnBrk="1" hangingPunct="1"/>
              <a:t>88</a:t>
            </a:fld>
            <a:endParaRPr lang="en-US" sz="1300"/>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p:spPr>
        <p:txBody>
          <a:bodyPr/>
          <a:lstStyle/>
          <a:p>
            <a:pPr eaLnBrk="1" hangingPunct="1"/>
            <a:endParaRPr lang="en-US" dirty="0"/>
          </a:p>
        </p:txBody>
      </p:sp>
      <p:sp>
        <p:nvSpPr>
          <p:cNvPr id="227333"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CC3D6069-43DE-4201-A4D0-2FC31ECC390D}" type="slidenum">
              <a:rPr lang="en-US" sz="1300"/>
              <a:pPr eaLnBrk="1" hangingPunct="1"/>
              <a:t>89</a:t>
            </a:fld>
            <a:endParaRPr lang="en-US" sz="1300"/>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p:spPr>
        <p:txBody>
          <a:bodyPr/>
          <a:lstStyle/>
          <a:p>
            <a:pPr eaLnBrk="1" hangingPunct="1"/>
            <a:endParaRPr lang="en-US" sz="800" dirty="0"/>
          </a:p>
        </p:txBody>
      </p:sp>
      <p:sp>
        <p:nvSpPr>
          <p:cNvPr id="228357"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p:spPr>
        <p:txBody>
          <a:bodyPr/>
          <a:lstStyle/>
          <a:p>
            <a:endParaRPr lang="en-US" dirty="0"/>
          </a:p>
        </p:txBody>
      </p:sp>
      <p:sp>
        <p:nvSpPr>
          <p:cNvPr id="229380" name="Slide Number Placeholder 3"/>
          <p:cNvSpPr>
            <a:spLocks noGrp="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53B67D56-9D79-4BAD-A3C7-8708467EFEF3}" type="slidenum">
              <a:rPr lang="en-US" sz="1300"/>
              <a:pPr eaLnBrk="1" hangingPunct="1"/>
              <a:t>90</a:t>
            </a:fld>
            <a:endParaRPr lang="en-US" sz="1300"/>
          </a:p>
        </p:txBody>
      </p:sp>
      <p:sp>
        <p:nvSpPr>
          <p:cNvPr id="229381"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DE63D452-5E60-4180-9931-7F39FF72DA9C}" type="slidenum">
              <a:rPr lang="en-US" sz="1300"/>
              <a:pPr eaLnBrk="1" hangingPunct="1"/>
              <a:t>91</a:t>
            </a:fld>
            <a:endParaRPr lang="en-US" sz="1300"/>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p:spPr>
        <p:txBody>
          <a:bodyPr/>
          <a:lstStyle/>
          <a:p>
            <a:pPr eaLnBrk="1" hangingPunct="1"/>
            <a:endParaRPr lang="en-US" dirty="0"/>
          </a:p>
        </p:txBody>
      </p:sp>
      <p:sp>
        <p:nvSpPr>
          <p:cNvPr id="230405"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B73E35B5-1188-4D1C-B7B2-C526ADBE9720}" type="slidenum">
              <a:rPr lang="en-US" sz="1300"/>
              <a:pPr eaLnBrk="1" hangingPunct="1"/>
              <a:t>92</a:t>
            </a:fld>
            <a:endParaRPr lang="en-US" sz="130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p:spPr>
        <p:txBody>
          <a:bodyPr/>
          <a:lstStyle/>
          <a:p>
            <a:pPr eaLnBrk="1" hangingPunct="1"/>
            <a:endParaRPr lang="en-US" dirty="0"/>
          </a:p>
        </p:txBody>
      </p:sp>
      <p:sp>
        <p:nvSpPr>
          <p:cNvPr id="231429"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742CC0AF-75BB-4B34-80CF-5A377F2A4642}" type="slidenum">
              <a:rPr lang="en-US" sz="1300"/>
              <a:pPr eaLnBrk="1" hangingPunct="1"/>
              <a:t>9</a:t>
            </a:fld>
            <a:endParaRPr lang="en-US" sz="130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endParaRPr lang="en-US" dirty="0"/>
          </a:p>
        </p:txBody>
      </p:sp>
      <p:sp>
        <p:nvSpPr>
          <p:cNvPr id="144389"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ln/>
        </p:spPr>
      </p:sp>
      <p:sp>
        <p:nvSpPr>
          <p:cNvPr id="233475" name="Notes Placeholder 2"/>
          <p:cNvSpPr>
            <a:spLocks noGrp="1"/>
          </p:cNvSpPr>
          <p:nvPr>
            <p:ph type="body" idx="1"/>
          </p:nvPr>
        </p:nvSpPr>
        <p:spPr>
          <a:noFill/>
        </p:spPr>
        <p:txBody>
          <a:bodyPr/>
          <a:lstStyle/>
          <a:p>
            <a:endParaRPr lang="en-US" dirty="0"/>
          </a:p>
        </p:txBody>
      </p:sp>
      <p:sp>
        <p:nvSpPr>
          <p:cNvPr id="233476" name="Slide Number Placeholder 3"/>
          <p:cNvSpPr>
            <a:spLocks noGrp="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FFBFC3A3-88F1-493B-9543-D35899FB06B9}" type="slidenum">
              <a:rPr lang="en-US" sz="1300"/>
              <a:pPr eaLnBrk="1" hangingPunct="1"/>
              <a:t>93</a:t>
            </a:fld>
            <a:endParaRPr lang="en-US" sz="1300"/>
          </a:p>
        </p:txBody>
      </p:sp>
      <p:sp>
        <p:nvSpPr>
          <p:cNvPr id="233477"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p:spPr>
        <p:txBody>
          <a:bodyPr/>
          <a:lstStyle/>
          <a:p>
            <a:endParaRPr lang="en-US" dirty="0"/>
          </a:p>
        </p:txBody>
      </p:sp>
      <p:sp>
        <p:nvSpPr>
          <p:cNvPr id="234500" name="Slide Number Placeholder 3"/>
          <p:cNvSpPr>
            <a:spLocks noGrp="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6A091FBC-F890-4C6F-80C0-8101BD9340DD}" type="slidenum">
              <a:rPr lang="en-US" sz="1300"/>
              <a:pPr eaLnBrk="1" hangingPunct="1"/>
              <a:t>94</a:t>
            </a:fld>
            <a:endParaRPr lang="en-US" sz="1300"/>
          </a:p>
        </p:txBody>
      </p:sp>
      <p:sp>
        <p:nvSpPr>
          <p:cNvPr id="234501"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p:spPr>
        <p:txBody>
          <a:bodyPr/>
          <a:lstStyle/>
          <a:p>
            <a:endParaRPr lang="en-US" dirty="0"/>
          </a:p>
        </p:txBody>
      </p:sp>
      <p:sp>
        <p:nvSpPr>
          <p:cNvPr id="234500" name="Slide Number Placeholder 3"/>
          <p:cNvSpPr>
            <a:spLocks noGrp="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6A091FBC-F890-4C6F-80C0-8101BD9340DD}" type="slidenum">
              <a:rPr lang="en-US" sz="1300"/>
              <a:pPr eaLnBrk="1" hangingPunct="1"/>
              <a:t>95</a:t>
            </a:fld>
            <a:endParaRPr lang="en-US" sz="1300"/>
          </a:p>
        </p:txBody>
      </p:sp>
      <p:sp>
        <p:nvSpPr>
          <p:cNvPr id="234501"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extLst>
      <p:ext uri="{BB962C8B-B14F-4D97-AF65-F5344CB8AC3E}">
        <p14:creationId xmlns:p14="http://schemas.microsoft.com/office/powerpoint/2010/main" val="413163149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p:spPr>
        <p:txBody>
          <a:bodyPr/>
          <a:lstStyle/>
          <a:p>
            <a:endParaRPr lang="en-US" dirty="0"/>
          </a:p>
        </p:txBody>
      </p:sp>
      <p:sp>
        <p:nvSpPr>
          <p:cNvPr id="235524" name="Slide Number Placeholder 3"/>
          <p:cNvSpPr>
            <a:spLocks noGrp="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1790B317-057D-4110-8C8D-8CB4F84F8444}" type="slidenum">
              <a:rPr lang="en-US" sz="1300"/>
              <a:pPr eaLnBrk="1" hangingPunct="1"/>
              <a:t>96</a:t>
            </a:fld>
            <a:endParaRPr lang="en-US" sz="1300"/>
          </a:p>
        </p:txBody>
      </p:sp>
      <p:sp>
        <p:nvSpPr>
          <p:cNvPr id="235525"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FC760E6E-CB12-42FA-818C-496C6AEF5315}" type="slidenum">
              <a:rPr lang="en-US" sz="1300"/>
              <a:pPr eaLnBrk="1" hangingPunct="1"/>
              <a:t>97</a:t>
            </a:fld>
            <a:endParaRPr lang="en-US" sz="130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p:spPr>
        <p:txBody>
          <a:bodyPr/>
          <a:lstStyle/>
          <a:p>
            <a:pPr eaLnBrk="1" hangingPunct="1"/>
            <a:endParaRPr lang="en-US" sz="800" dirty="0"/>
          </a:p>
        </p:txBody>
      </p:sp>
      <p:sp>
        <p:nvSpPr>
          <p:cNvPr id="237573"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CE8E1771-EA48-4DFB-9E0E-5013B8E6B045}" type="slidenum">
              <a:rPr lang="en-US" sz="1300"/>
              <a:pPr eaLnBrk="1" hangingPunct="1"/>
              <a:t>98</a:t>
            </a:fld>
            <a:endParaRPr lang="en-US" sz="130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p:spPr>
        <p:txBody>
          <a:bodyPr/>
          <a:lstStyle/>
          <a:p>
            <a:pPr eaLnBrk="1" hangingPunct="1"/>
            <a:endParaRPr lang="en-US" dirty="0"/>
          </a:p>
        </p:txBody>
      </p:sp>
      <p:sp>
        <p:nvSpPr>
          <p:cNvPr id="239621"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extLst>
      <p:ext uri="{BB962C8B-B14F-4D97-AF65-F5344CB8AC3E}">
        <p14:creationId xmlns:p14="http://schemas.microsoft.com/office/powerpoint/2010/main" val="151718246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FB836C41-4AEA-431D-B6F0-3450781D2D5C}" type="slidenum">
              <a:rPr lang="en-US" sz="1300"/>
              <a:pPr eaLnBrk="1" hangingPunct="1"/>
              <a:t>99</a:t>
            </a:fld>
            <a:endParaRPr lang="en-US" sz="1300"/>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p:spPr>
        <p:txBody>
          <a:bodyPr/>
          <a:lstStyle/>
          <a:p>
            <a:pPr eaLnBrk="1" hangingPunct="1"/>
            <a:endParaRPr lang="en-US" dirty="0"/>
          </a:p>
        </p:txBody>
      </p:sp>
      <p:sp>
        <p:nvSpPr>
          <p:cNvPr id="240645"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extLst>
      <p:ext uri="{BB962C8B-B14F-4D97-AF65-F5344CB8AC3E}">
        <p14:creationId xmlns:p14="http://schemas.microsoft.com/office/powerpoint/2010/main" val="37261893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BE7A895D-B3F6-490A-8C27-737CB25CCC42}" type="slidenum">
              <a:rPr lang="en-US" sz="1300"/>
              <a:pPr eaLnBrk="1" hangingPunct="1"/>
              <a:t>100</a:t>
            </a:fld>
            <a:endParaRPr lang="en-US" sz="130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p:spPr>
        <p:txBody>
          <a:bodyPr/>
          <a:lstStyle/>
          <a:p>
            <a:pPr eaLnBrk="1" hangingPunct="1"/>
            <a:endParaRPr lang="en-US" dirty="0"/>
          </a:p>
        </p:txBody>
      </p:sp>
      <p:sp>
        <p:nvSpPr>
          <p:cNvPr id="241669"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D0772137-EF6E-4FB3-82A0-AF8643EE7508}" type="slidenum">
              <a:rPr lang="en-US" sz="1300"/>
              <a:pPr eaLnBrk="1" hangingPunct="1"/>
              <a:t>101</a:t>
            </a:fld>
            <a:endParaRPr lang="en-US" sz="1300"/>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p:spPr>
        <p:txBody>
          <a:bodyPr/>
          <a:lstStyle/>
          <a:p>
            <a:pPr eaLnBrk="1" hangingPunct="1"/>
            <a:endParaRPr lang="en-US" dirty="0"/>
          </a:p>
        </p:txBody>
      </p:sp>
      <p:sp>
        <p:nvSpPr>
          <p:cNvPr id="246789"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fld id="{164220C9-085A-45D8-A85B-EAD6B9CCCA0F}" type="slidenum">
              <a:rPr lang="en-US" sz="1300"/>
              <a:pPr eaLnBrk="1" hangingPunct="1"/>
              <a:t>102</a:t>
            </a:fld>
            <a:endParaRPr lang="en-US" sz="1300"/>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p:spPr>
        <p:txBody>
          <a:bodyPr/>
          <a:lstStyle/>
          <a:p>
            <a:pPr eaLnBrk="1" hangingPunct="1"/>
            <a:endParaRPr lang="en-US" dirty="0"/>
          </a:p>
        </p:txBody>
      </p:sp>
      <p:sp>
        <p:nvSpPr>
          <p:cNvPr id="247813" name="Header Placeholder 1"/>
          <p:cNvSpPr>
            <a:spLocks noGrp="1"/>
          </p:cNvSpPr>
          <p:nvPr>
            <p:ph type="hdr" sz="quarter"/>
          </p:nvPr>
        </p:nvSpPr>
        <p:spPr>
          <a:noFill/>
        </p:spPr>
        <p:txBody>
          <a:bodyPr/>
          <a:lstStyle>
            <a:lvl1pPr defTabSz="930208" eaLnBrk="0" hangingPunct="0">
              <a:defRPr sz="2300">
                <a:solidFill>
                  <a:schemeClr val="tx1"/>
                </a:solidFill>
                <a:latin typeface="Arial" charset="0"/>
              </a:defRPr>
            </a:lvl1pPr>
            <a:lvl2pPr marL="716015" indent="-275390" defTabSz="930208" eaLnBrk="0" hangingPunct="0">
              <a:defRPr sz="2300">
                <a:solidFill>
                  <a:schemeClr val="tx1"/>
                </a:solidFill>
                <a:latin typeface="Arial" charset="0"/>
              </a:defRPr>
            </a:lvl2pPr>
            <a:lvl3pPr marL="1101562" indent="-220313" defTabSz="930208" eaLnBrk="0" hangingPunct="0">
              <a:defRPr sz="2300">
                <a:solidFill>
                  <a:schemeClr val="tx1"/>
                </a:solidFill>
                <a:latin typeface="Arial" charset="0"/>
              </a:defRPr>
            </a:lvl3pPr>
            <a:lvl4pPr marL="1542186" indent="-220313" defTabSz="930208" eaLnBrk="0" hangingPunct="0">
              <a:defRPr sz="2300">
                <a:solidFill>
                  <a:schemeClr val="tx1"/>
                </a:solidFill>
                <a:latin typeface="Arial" charset="0"/>
              </a:defRPr>
            </a:lvl4pPr>
            <a:lvl5pPr marL="1982811" indent="-220313" defTabSz="930208" eaLnBrk="0" hangingPunct="0">
              <a:defRPr sz="2300">
                <a:solidFill>
                  <a:schemeClr val="tx1"/>
                </a:solidFill>
                <a:latin typeface="Arial" charset="0"/>
              </a:defRPr>
            </a:lvl5pPr>
            <a:lvl6pPr marL="2423436" indent="-220313" algn="ctr" defTabSz="930208" eaLnBrk="0" fontAlgn="base" hangingPunct="0">
              <a:spcBef>
                <a:spcPct val="0"/>
              </a:spcBef>
              <a:spcAft>
                <a:spcPct val="0"/>
              </a:spcAft>
              <a:defRPr sz="2300">
                <a:solidFill>
                  <a:schemeClr val="tx1"/>
                </a:solidFill>
                <a:latin typeface="Arial" charset="0"/>
              </a:defRPr>
            </a:lvl6pPr>
            <a:lvl7pPr marL="2864061" indent="-220313" algn="ctr" defTabSz="930208" eaLnBrk="0" fontAlgn="base" hangingPunct="0">
              <a:spcBef>
                <a:spcPct val="0"/>
              </a:spcBef>
              <a:spcAft>
                <a:spcPct val="0"/>
              </a:spcAft>
              <a:defRPr sz="2300">
                <a:solidFill>
                  <a:schemeClr val="tx1"/>
                </a:solidFill>
                <a:latin typeface="Arial" charset="0"/>
              </a:defRPr>
            </a:lvl7pPr>
            <a:lvl8pPr marL="3304685" indent="-220313" algn="ctr" defTabSz="930208" eaLnBrk="0" fontAlgn="base" hangingPunct="0">
              <a:spcBef>
                <a:spcPct val="0"/>
              </a:spcBef>
              <a:spcAft>
                <a:spcPct val="0"/>
              </a:spcAft>
              <a:defRPr sz="2300">
                <a:solidFill>
                  <a:schemeClr val="tx1"/>
                </a:solidFill>
                <a:latin typeface="Arial" charset="0"/>
              </a:defRPr>
            </a:lvl8pPr>
            <a:lvl9pPr marL="3745310" indent="-220313" algn="ctr" defTabSz="930208" eaLnBrk="0" fontAlgn="base" hangingPunct="0">
              <a:spcBef>
                <a:spcPct val="0"/>
              </a:spcBef>
              <a:spcAft>
                <a:spcPct val="0"/>
              </a:spcAft>
              <a:defRPr sz="2300">
                <a:solidFill>
                  <a:schemeClr val="tx1"/>
                </a:solidFill>
                <a:latin typeface="Arial" charset="0"/>
              </a:defRPr>
            </a:lvl9pPr>
          </a:lstStyle>
          <a:p>
            <a:pPr eaLnBrk="1" hangingPunct="1"/>
            <a:r>
              <a:rPr lang="en-US" sz="1300"/>
              <a:t>September 2011</a:t>
            </a:r>
          </a:p>
        </p:txBody>
      </p:sp>
    </p:spTree>
    <p:extLst>
      <p:ext uri="{BB962C8B-B14F-4D97-AF65-F5344CB8AC3E}">
        <p14:creationId xmlns:p14="http://schemas.microsoft.com/office/powerpoint/2010/main" val="1686859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8.gi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ingle Image Title">
    <p:spTree>
      <p:nvGrpSpPr>
        <p:cNvPr id="1" name=""/>
        <p:cNvGrpSpPr/>
        <p:nvPr/>
      </p:nvGrpSpPr>
      <p:grpSpPr>
        <a:xfrm>
          <a:off x="0" y="0"/>
          <a:ext cx="0" cy="0"/>
          <a:chOff x="0" y="0"/>
          <a:chExt cx="0" cy="0"/>
        </a:xfrm>
      </p:grpSpPr>
      <p:sp>
        <p:nvSpPr>
          <p:cNvPr id="4" name="Rectangle 3"/>
          <p:cNvSpPr/>
          <p:nvPr userDrawn="1"/>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p:cNvPicPr>
            <a:picLocks noChangeAspect="1"/>
          </p:cNvPicPr>
          <p:nvPr userDrawn="1"/>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sp>
        <p:nvSpPr>
          <p:cNvPr id="6" name="Rectangle 5"/>
          <p:cNvSpPr/>
          <p:nvPr userDrawn="1"/>
        </p:nvSpPr>
        <p:spPr>
          <a:xfrm>
            <a:off x="0" y="0"/>
            <a:ext cx="9144000" cy="1085850"/>
          </a:xfrm>
          <a:prstGeom prst="rect">
            <a:avLst/>
          </a:prstGeom>
          <a:gradFill flip="none" rotWithShape="1">
            <a:gsLst>
              <a:gs pos="0">
                <a:srgbClr val="214171"/>
              </a:gs>
              <a:gs pos="100000">
                <a:srgbClr val="0070C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619625" y="277813"/>
            <a:ext cx="42624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Rectangle 2"/>
          <p:cNvSpPr>
            <a:spLocks noGrp="1" noChangeArrowheads="1"/>
          </p:cNvSpPr>
          <p:nvPr>
            <p:ph type="ctrTitle"/>
          </p:nvPr>
        </p:nvSpPr>
        <p:spPr>
          <a:xfrm>
            <a:off x="604838" y="4389405"/>
            <a:ext cx="7872412" cy="868363"/>
          </a:xfrm>
          <a:effectLst/>
        </p:spPr>
        <p:txBody>
          <a:bodyPr/>
          <a:lstStyle>
            <a:lvl1pPr>
              <a:lnSpc>
                <a:spcPct val="95000"/>
              </a:lnSpc>
              <a:defRPr sz="2600" b="1" i="0">
                <a:solidFill>
                  <a:schemeClr val="bg1"/>
                </a:solidFill>
                <a:effectLst>
                  <a:outerShdw blurRad="38100" dist="38100" dir="2700000" algn="tl">
                    <a:srgbClr val="000000">
                      <a:alpha val="43137"/>
                    </a:srgbClr>
                  </a:outerShdw>
                </a:effectLst>
                <a:latin typeface="+mn-lt"/>
              </a:defRPr>
            </a:lvl1pPr>
          </a:lstStyle>
          <a:p>
            <a:endParaRPr lang="en-US" dirty="0"/>
          </a:p>
        </p:txBody>
      </p:sp>
      <p:sp>
        <p:nvSpPr>
          <p:cNvPr id="80899" name="Rectangle 3"/>
          <p:cNvSpPr>
            <a:spLocks noGrp="1" noChangeArrowheads="1"/>
          </p:cNvSpPr>
          <p:nvPr>
            <p:ph type="subTitle" idx="1"/>
          </p:nvPr>
        </p:nvSpPr>
        <p:spPr>
          <a:xfrm>
            <a:off x="604838" y="5347462"/>
            <a:ext cx="5883275" cy="870744"/>
          </a:xfrm>
        </p:spPr>
        <p:txBody>
          <a:bodyPr/>
          <a:lstStyle>
            <a:lvl1pPr marL="0" indent="0">
              <a:lnSpc>
                <a:spcPct val="100000"/>
              </a:lnSpc>
              <a:buFontTx/>
              <a:buNone/>
              <a:defRPr sz="1600">
                <a:solidFill>
                  <a:schemeClr val="bg1"/>
                </a:solidFill>
                <a:effectLst>
                  <a:outerShdw blurRad="38100" dist="38100" dir="2700000" algn="tl">
                    <a:srgbClr val="000000">
                      <a:alpha val="43137"/>
                    </a:srgbClr>
                  </a:outerShdw>
                </a:effectLst>
              </a:defRPr>
            </a:lvl1pPr>
          </a:lstStyle>
          <a:p>
            <a:r>
              <a:rPr lang="en-US" dirty="0"/>
              <a:t>Click to edit Master subtitle style</a:t>
            </a:r>
          </a:p>
        </p:txBody>
      </p:sp>
      <p:sp>
        <p:nvSpPr>
          <p:cNvPr id="10" name="TextBox 36"/>
          <p:cNvSpPr txBox="1">
            <a:spLocks noChangeArrowheads="1"/>
          </p:cNvSpPr>
          <p:nvPr userDrawn="1"/>
        </p:nvSpPr>
        <p:spPr bwMode="auto">
          <a:xfrm>
            <a:off x="611793" y="6387837"/>
            <a:ext cx="8465532" cy="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100">
                <a:solidFill>
                  <a:schemeClr val="tx1"/>
                </a:solidFill>
                <a:latin typeface="Arial" charset="0"/>
                <a:ea typeface="MS PGothic" pitchFamily="34" charset="-128"/>
              </a:defRPr>
            </a:lvl1pPr>
            <a:lvl2pPr marL="742950" indent="-285750" eaLnBrk="0" hangingPunct="0">
              <a:defRPr sz="6100">
                <a:solidFill>
                  <a:schemeClr val="tx1"/>
                </a:solidFill>
                <a:latin typeface="Arial" charset="0"/>
                <a:ea typeface="MS PGothic" pitchFamily="34" charset="-128"/>
              </a:defRPr>
            </a:lvl2pPr>
            <a:lvl3pPr marL="1143000" indent="-228600" eaLnBrk="0" hangingPunct="0">
              <a:defRPr sz="6100">
                <a:solidFill>
                  <a:schemeClr val="tx1"/>
                </a:solidFill>
                <a:latin typeface="Arial" charset="0"/>
                <a:ea typeface="MS PGothic" pitchFamily="34" charset="-128"/>
              </a:defRPr>
            </a:lvl3pPr>
            <a:lvl4pPr marL="1600200" indent="-228600" eaLnBrk="0" hangingPunct="0">
              <a:defRPr sz="6100">
                <a:solidFill>
                  <a:schemeClr val="tx1"/>
                </a:solidFill>
                <a:latin typeface="Arial" charset="0"/>
                <a:ea typeface="MS PGothic" pitchFamily="34" charset="-128"/>
              </a:defRPr>
            </a:lvl4pPr>
            <a:lvl5pPr marL="2057400" indent="-228600" eaLnBrk="0" hangingPunct="0">
              <a:defRPr sz="6100">
                <a:solidFill>
                  <a:schemeClr val="tx1"/>
                </a:solidFill>
                <a:latin typeface="Arial" charset="0"/>
                <a:ea typeface="MS PGothic" pitchFamily="34" charset="-128"/>
              </a:defRPr>
            </a:lvl5pPr>
            <a:lvl6pPr marL="2514600" indent="-228600" eaLnBrk="0" fontAlgn="base" hangingPunct="0">
              <a:spcBef>
                <a:spcPct val="0"/>
              </a:spcBef>
              <a:spcAft>
                <a:spcPct val="0"/>
              </a:spcAft>
              <a:defRPr sz="6100">
                <a:solidFill>
                  <a:schemeClr val="tx1"/>
                </a:solidFill>
                <a:latin typeface="Arial" charset="0"/>
                <a:ea typeface="MS PGothic" pitchFamily="34" charset="-128"/>
              </a:defRPr>
            </a:lvl6pPr>
            <a:lvl7pPr marL="2971800" indent="-228600" eaLnBrk="0" fontAlgn="base" hangingPunct="0">
              <a:spcBef>
                <a:spcPct val="0"/>
              </a:spcBef>
              <a:spcAft>
                <a:spcPct val="0"/>
              </a:spcAft>
              <a:defRPr sz="6100">
                <a:solidFill>
                  <a:schemeClr val="tx1"/>
                </a:solidFill>
                <a:latin typeface="Arial" charset="0"/>
                <a:ea typeface="MS PGothic" pitchFamily="34" charset="-128"/>
              </a:defRPr>
            </a:lvl7pPr>
            <a:lvl8pPr marL="3429000" indent="-228600" eaLnBrk="0" fontAlgn="base" hangingPunct="0">
              <a:spcBef>
                <a:spcPct val="0"/>
              </a:spcBef>
              <a:spcAft>
                <a:spcPct val="0"/>
              </a:spcAft>
              <a:defRPr sz="6100">
                <a:solidFill>
                  <a:schemeClr val="tx1"/>
                </a:solidFill>
                <a:latin typeface="Arial" charset="0"/>
                <a:ea typeface="MS PGothic" pitchFamily="34" charset="-128"/>
              </a:defRPr>
            </a:lvl8pPr>
            <a:lvl9pPr marL="3886200" indent="-228600" eaLnBrk="0" fontAlgn="base" hangingPunct="0">
              <a:spcBef>
                <a:spcPct val="0"/>
              </a:spcBef>
              <a:spcAft>
                <a:spcPct val="0"/>
              </a:spcAft>
              <a:defRPr sz="6100">
                <a:solidFill>
                  <a:schemeClr val="tx1"/>
                </a:solidFill>
                <a:latin typeface="Arial" charset="0"/>
                <a:ea typeface="MS PGothic" pitchFamily="34" charset="-128"/>
              </a:defRPr>
            </a:lvl9pPr>
          </a:lstStyle>
          <a:p>
            <a:pPr algn="r" eaLnBrk="1" hangingPunct="1"/>
            <a:r>
              <a:rPr lang="en-US" sz="900" dirty="0">
                <a:solidFill>
                  <a:srgbClr val="25529B"/>
                </a:solidFill>
              </a:rPr>
              <a:t>The</a:t>
            </a:r>
            <a:r>
              <a:rPr lang="en-US" sz="900" baseline="0" dirty="0">
                <a:solidFill>
                  <a:srgbClr val="25529B"/>
                </a:solidFill>
              </a:rPr>
              <a:t> Frederick National Laboratory is a federally funded research and development center operated by SAIC-Frederick, Inc., for the National Cancer Institute</a:t>
            </a:r>
          </a:p>
          <a:p>
            <a:pPr marL="0" marR="0" indent="0" algn="r" defTabSz="914400" rtl="0" eaLnBrk="1" fontAlgn="base" latinLnBrk="0" hangingPunct="1">
              <a:lnSpc>
                <a:spcPct val="100000"/>
              </a:lnSpc>
              <a:spcBef>
                <a:spcPts val="300"/>
              </a:spcBef>
              <a:spcAft>
                <a:spcPct val="0"/>
              </a:spcAft>
              <a:buClrTx/>
              <a:buSzTx/>
              <a:buFontTx/>
              <a:buNone/>
              <a:tabLst/>
              <a:defRPr/>
            </a:pPr>
            <a:r>
              <a:rPr lang="en-US" sz="900" dirty="0">
                <a:solidFill>
                  <a:srgbClr val="25529B"/>
                </a:solidFill>
              </a:rPr>
              <a:t>DEPARTMENT OF HEALTH AND HUMAN SERVICES</a:t>
            </a:r>
            <a:r>
              <a:rPr lang="en-US" sz="900" baseline="0" dirty="0">
                <a:solidFill>
                  <a:srgbClr val="25529B"/>
                </a:solidFill>
              </a:rPr>
              <a:t> </a:t>
            </a:r>
            <a:r>
              <a:rPr lang="en-US" sz="900" dirty="0">
                <a:solidFill>
                  <a:srgbClr val="25529B"/>
                </a:solidFill>
              </a:rPr>
              <a:t>• National Institutes of Health • National Cancer Institute</a:t>
            </a:r>
          </a:p>
          <a:p>
            <a:pPr algn="r" eaLnBrk="1" hangingPunct="1"/>
            <a:endParaRPr lang="en-US" sz="900" dirty="0">
              <a:solidFill>
                <a:srgbClr val="25529B"/>
              </a:solidFill>
            </a:endParaRPr>
          </a:p>
        </p:txBody>
      </p:sp>
    </p:spTree>
    <p:extLst>
      <p:ext uri="{BB962C8B-B14F-4D97-AF65-F5344CB8AC3E}">
        <p14:creationId xmlns:p14="http://schemas.microsoft.com/office/powerpoint/2010/main" val="2784150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FFF19F57-98C5-4343-860C-D0B9D7580A11}" type="slidenum">
              <a:rPr lang="en-US"/>
              <a:pPr>
                <a:defRPr/>
              </a:pPr>
              <a:t>‹#›</a:t>
            </a:fld>
            <a:endParaRPr lang="en-US"/>
          </a:p>
        </p:txBody>
      </p:sp>
    </p:spTree>
    <p:extLst>
      <p:ext uri="{BB962C8B-B14F-4D97-AF65-F5344CB8AC3E}">
        <p14:creationId xmlns:p14="http://schemas.microsoft.com/office/powerpoint/2010/main" val="3651834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Single Image Title">
    <p:spTree>
      <p:nvGrpSpPr>
        <p:cNvPr id="1" name=""/>
        <p:cNvGrpSpPr/>
        <p:nvPr/>
      </p:nvGrpSpPr>
      <p:grpSpPr>
        <a:xfrm>
          <a:off x="0" y="0"/>
          <a:ext cx="0" cy="0"/>
          <a:chOff x="0" y="0"/>
          <a:chExt cx="0" cy="0"/>
        </a:xfrm>
      </p:grpSpPr>
      <p:sp>
        <p:nvSpPr>
          <p:cNvPr id="4" name="Rectangle 3"/>
          <p:cNvSpPr/>
          <p:nvPr userDrawn="1"/>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FNLCR Lab Technician  Image" title="FNLCR Lab Technician Image"/>
          <p:cNvPicPr>
            <a:picLocks noChangeAspect="1"/>
          </p:cNvPicPr>
          <p:nvPr userDrawn="1"/>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sp>
        <p:nvSpPr>
          <p:cNvPr id="80898" name="Rectangle 2"/>
          <p:cNvSpPr>
            <a:spLocks noGrp="1" noChangeArrowheads="1"/>
          </p:cNvSpPr>
          <p:nvPr>
            <p:ph type="ctrTitle"/>
          </p:nvPr>
        </p:nvSpPr>
        <p:spPr>
          <a:xfrm>
            <a:off x="604838" y="4389405"/>
            <a:ext cx="7872412" cy="868363"/>
          </a:xfrm>
          <a:effectLst/>
        </p:spPr>
        <p:txBody>
          <a:bodyPr/>
          <a:lstStyle>
            <a:lvl1pPr>
              <a:lnSpc>
                <a:spcPct val="95000"/>
              </a:lnSpc>
              <a:defRPr sz="2600" b="1" i="0">
                <a:solidFill>
                  <a:schemeClr val="bg1"/>
                </a:solidFill>
                <a:effectLst>
                  <a:outerShdw blurRad="38100" dist="38100" dir="2700000" algn="tl">
                    <a:srgbClr val="000000">
                      <a:alpha val="43137"/>
                    </a:srgbClr>
                  </a:outerShdw>
                </a:effectLst>
                <a:latin typeface="+mn-lt"/>
              </a:defRPr>
            </a:lvl1pPr>
          </a:lstStyle>
          <a:p>
            <a:endParaRPr lang="en-US" dirty="0"/>
          </a:p>
        </p:txBody>
      </p:sp>
      <p:sp>
        <p:nvSpPr>
          <p:cNvPr id="80899" name="Rectangle 3"/>
          <p:cNvSpPr>
            <a:spLocks noGrp="1" noChangeArrowheads="1"/>
          </p:cNvSpPr>
          <p:nvPr>
            <p:ph type="subTitle" idx="1"/>
          </p:nvPr>
        </p:nvSpPr>
        <p:spPr>
          <a:xfrm>
            <a:off x="604838" y="5347462"/>
            <a:ext cx="5883275" cy="870744"/>
          </a:xfrm>
        </p:spPr>
        <p:txBody>
          <a:bodyPr/>
          <a:lstStyle>
            <a:lvl1pPr marL="0" indent="0">
              <a:lnSpc>
                <a:spcPct val="100000"/>
              </a:lnSpc>
              <a:buFontTx/>
              <a:buNone/>
              <a:defRPr sz="1600">
                <a:solidFill>
                  <a:schemeClr val="bg1"/>
                </a:solidFill>
                <a:effectLst>
                  <a:outerShdw blurRad="38100" dist="38100" dir="2700000" algn="tl">
                    <a:srgbClr val="000000">
                      <a:alpha val="43137"/>
                    </a:srgbClr>
                  </a:outerShdw>
                </a:effectLst>
              </a:defRPr>
            </a:lvl1pPr>
          </a:lstStyle>
          <a:p>
            <a:r>
              <a:rPr lang="en-US" dirty="0"/>
              <a:t>Click to edit Master subtitle style</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152" r="1683" b="28312"/>
          <a:stretch/>
        </p:blipFill>
        <p:spPr>
          <a:xfrm>
            <a:off x="0" y="0"/>
            <a:ext cx="9144000" cy="1036320"/>
          </a:xfrm>
          <a:prstGeom prst="rect">
            <a:avLst/>
          </a:prstGeom>
        </p:spPr>
      </p:pic>
      <p:pic>
        <p:nvPicPr>
          <p:cNvPr id="10" name="Picture 9" descr="FNLCR Text Treatment/NCI Sub Text" title="FNLCR Text Treatment/NCI Sub Text"/>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82028" y="183306"/>
            <a:ext cx="3578867" cy="764345"/>
          </a:xfrm>
          <a:prstGeom prst="rect">
            <a:avLst/>
          </a:prstGeom>
        </p:spPr>
      </p:pic>
      <p:sp>
        <p:nvSpPr>
          <p:cNvPr id="11" name="TextBox 10" descr="HHS/NIH/NCI/FFRDC Text" title="HHS/NIH/NCI/FFRDC Text"/>
          <p:cNvSpPr txBox="1"/>
          <p:nvPr userDrawn="1"/>
        </p:nvSpPr>
        <p:spPr>
          <a:xfrm>
            <a:off x="1313410" y="6359120"/>
            <a:ext cx="7780713" cy="415498"/>
          </a:xfrm>
          <a:prstGeom prst="rect">
            <a:avLst/>
          </a:prstGeom>
          <a:noFill/>
        </p:spPr>
        <p:txBody>
          <a:bodyPr wrap="square" rtlCol="0">
            <a:spAutoFit/>
          </a:bodyPr>
          <a:lstStyle/>
          <a:p>
            <a:pPr marL="0" indent="0" algn="r" fontAlgn="base">
              <a:spcBef>
                <a:spcPts val="0"/>
              </a:spcBef>
              <a:buNone/>
            </a:pPr>
            <a:r>
              <a:rPr lang="en-US" sz="800" dirty="0"/>
              <a:t>DEPARTMENT OF HEALTH AND HUMAN SERVICES • National Institutes of Health • National Cancer Institute</a:t>
            </a:r>
          </a:p>
          <a:p>
            <a:pPr marL="0" indent="0" algn="r" fontAlgn="base">
              <a:spcBef>
                <a:spcPts val="600"/>
              </a:spcBef>
              <a:buNone/>
            </a:pPr>
            <a:r>
              <a:rPr lang="en-US" sz="800" dirty="0"/>
              <a:t>Frederick National Laboratory is a Federally Funded Research and Development Center</a:t>
            </a:r>
            <a:r>
              <a:rPr lang="en-US" sz="800" baseline="0" dirty="0"/>
              <a:t> </a:t>
            </a:r>
            <a:r>
              <a:rPr lang="en-US" sz="800" dirty="0"/>
              <a:t>operated by </a:t>
            </a:r>
            <a:r>
              <a:rPr lang="en-US" sz="800" dirty="0" err="1"/>
              <a:t>Leidos</a:t>
            </a:r>
            <a:r>
              <a:rPr lang="en-US" sz="800" dirty="0"/>
              <a:t> Biomedical Research, Inc., for the National Cancer Institute</a:t>
            </a:r>
          </a:p>
        </p:txBody>
      </p:sp>
    </p:spTree>
    <p:extLst>
      <p:ext uri="{BB962C8B-B14F-4D97-AF65-F5344CB8AC3E}">
        <p14:creationId xmlns:p14="http://schemas.microsoft.com/office/powerpoint/2010/main" val="2219723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w/ FN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000"/>
              </a:spcBef>
              <a:buClr>
                <a:srgbClr val="579FDB"/>
              </a:buClr>
              <a:defRPr sz="2000"/>
            </a:lvl1pPr>
            <a:lvl2pPr>
              <a:spcBef>
                <a:spcPts val="1000"/>
              </a:spcBef>
              <a:buClr>
                <a:srgbClr val="579FDB"/>
              </a:buClr>
              <a:defRPr sz="1800"/>
            </a:lvl2pPr>
            <a:lvl3pPr>
              <a:spcBef>
                <a:spcPts val="1000"/>
              </a:spcBef>
              <a:buClr>
                <a:srgbClr val="579FDB"/>
              </a:buClr>
              <a:defRPr sz="1800"/>
            </a:lvl3pPr>
            <a:lvl4pPr>
              <a:spcBef>
                <a:spcPts val="1000"/>
              </a:spcBef>
              <a:defRPr sz="1800"/>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Slide Number Placeholder 5"/>
          <p:cNvSpPr>
            <a:spLocks noGrp="1"/>
          </p:cNvSpPr>
          <p:nvPr>
            <p:ph type="sldNum" sz="quarter" idx="4"/>
          </p:nvPr>
        </p:nvSpPr>
        <p:spPr>
          <a:xfrm>
            <a:off x="6553200" y="6356350"/>
            <a:ext cx="2133600" cy="365125"/>
          </a:xfrm>
          <a:prstGeom prst="rect">
            <a:avLst/>
          </a:prstGeom>
        </p:spPr>
        <p:txBody>
          <a:bodyPr/>
          <a:lstStyle>
            <a:lvl1pPr algn="r">
              <a:defRPr sz="1200">
                <a:solidFill>
                  <a:schemeClr val="bg1">
                    <a:lumMod val="65000"/>
                  </a:schemeClr>
                </a:solidFill>
              </a:defRPr>
            </a:lvl1pPr>
          </a:lstStyle>
          <a:p>
            <a:fld id="{0A090F8D-2E91-45E8-9D37-A3B45C7194D7}" type="slidenum">
              <a:rPr lang="en-US" smtClean="0"/>
              <a:pPr/>
              <a:t>‹#›</a:t>
            </a:fld>
            <a:endParaRPr lang="en-US" dirty="0"/>
          </a:p>
        </p:txBody>
      </p:sp>
    </p:spTree>
    <p:extLst>
      <p:ext uri="{BB962C8B-B14F-4D97-AF65-F5344CB8AC3E}">
        <p14:creationId xmlns:p14="http://schemas.microsoft.com/office/powerpoint/2010/main" val="1251771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4" name="Rectangle 3"/>
          <p:cNvSpPr/>
          <p:nvPr userDrawn="1"/>
        </p:nvSpPr>
        <p:spPr>
          <a:xfrm>
            <a:off x="0" y="3724275"/>
            <a:ext cx="8696325" cy="571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13" y="3911600"/>
            <a:ext cx="7772400" cy="1362075"/>
          </a:xfrm>
        </p:spPr>
        <p:txBody>
          <a:bodyPr anchor="t"/>
          <a:lstStyle>
            <a:lvl1pPr algn="l">
              <a:defRPr sz="1600" b="0" i="0" cap="none" baseline="0">
                <a:solidFill>
                  <a:schemeClr val="tx1"/>
                </a:solidFill>
                <a:effectLst/>
              </a:defRPr>
            </a:lvl1pPr>
          </a:lstStyle>
          <a:p>
            <a:r>
              <a:rPr lang="en-US" dirty="0"/>
              <a:t>Click to edit Master title style</a:t>
            </a:r>
          </a:p>
        </p:txBody>
      </p:sp>
      <p:sp>
        <p:nvSpPr>
          <p:cNvPr id="3" name="Text Placeholder 2"/>
          <p:cNvSpPr>
            <a:spLocks noGrp="1"/>
          </p:cNvSpPr>
          <p:nvPr>
            <p:ph type="body" idx="1"/>
          </p:nvPr>
        </p:nvSpPr>
        <p:spPr>
          <a:xfrm>
            <a:off x="722313" y="2144713"/>
            <a:ext cx="7772400" cy="1500187"/>
          </a:xfrm>
        </p:spPr>
        <p:txBody>
          <a:bodyPr anchor="b"/>
          <a:lstStyle>
            <a:lvl1pPr marL="0" indent="0">
              <a:buNone/>
              <a:defRPr sz="2400" b="1" i="0">
                <a:solidFill>
                  <a:srgbClr val="0070C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964437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E5B79ED3-BDAC-4236-885B-164CEBBC0931}" type="slidenum">
              <a:rPr lang="en-US"/>
              <a:pPr>
                <a:defRPr/>
              </a:pPr>
              <a:t>‹#›</a:t>
            </a:fld>
            <a:endParaRPr lang="en-US"/>
          </a:p>
        </p:txBody>
      </p:sp>
    </p:spTree>
    <p:extLst>
      <p:ext uri="{BB962C8B-B14F-4D97-AF65-F5344CB8AC3E}">
        <p14:creationId xmlns:p14="http://schemas.microsoft.com/office/powerpoint/2010/main" val="4286986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n-US">
              <a:solidFill>
                <a:srgbClr val="000000"/>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9EA39AB4-525B-4EF2-9305-C2DB3266F10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4624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xfrm>
            <a:off x="6553200" y="6356350"/>
            <a:ext cx="2133600" cy="365125"/>
          </a:xfrm>
          <a:prstGeom prst="rect">
            <a:avLst/>
          </a:prstGeom>
          <a:ln/>
        </p:spPr>
        <p:txBody>
          <a:bodyPr/>
          <a:lstStyle>
            <a:lvl1pPr>
              <a:defRPr/>
            </a:lvl1pPr>
          </a:lstStyle>
          <a:p>
            <a:pPr>
              <a:defRPr/>
            </a:pPr>
            <a:fld id="{4EBFFB22-256F-4675-9EFD-686C82F78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4047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5A836BFB-9E73-40EF-BBAB-148C68891780}" type="slidenum">
              <a:rPr lang="en-US"/>
              <a:pPr>
                <a:defRPr/>
              </a:pPr>
              <a:t>‹#›</a:t>
            </a:fld>
            <a:endParaRPr lang="en-US"/>
          </a:p>
        </p:txBody>
      </p:sp>
    </p:spTree>
    <p:extLst>
      <p:ext uri="{BB962C8B-B14F-4D97-AF65-F5344CB8AC3E}">
        <p14:creationId xmlns:p14="http://schemas.microsoft.com/office/powerpoint/2010/main" val="3088018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32AC0147-D338-44A2-B883-A4294D35239E}" type="slidenum">
              <a:rPr lang="en-US"/>
              <a:pPr>
                <a:defRPr/>
              </a:pPr>
              <a:t>‹#›</a:t>
            </a:fld>
            <a:endParaRPr lang="en-US"/>
          </a:p>
        </p:txBody>
      </p:sp>
    </p:spTree>
    <p:extLst>
      <p:ext uri="{BB962C8B-B14F-4D97-AF65-F5344CB8AC3E}">
        <p14:creationId xmlns:p14="http://schemas.microsoft.com/office/powerpoint/2010/main" val="5046225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62162666-6983-45B1-A284-BE2CE2B3A7A3}" type="slidenum">
              <a:rPr lang="en-US"/>
              <a:pPr>
                <a:defRPr/>
              </a:pPr>
              <a:t>‹#›</a:t>
            </a:fld>
            <a:endParaRPr lang="en-US"/>
          </a:p>
        </p:txBody>
      </p:sp>
    </p:spTree>
    <p:extLst>
      <p:ext uri="{BB962C8B-B14F-4D97-AF65-F5344CB8AC3E}">
        <p14:creationId xmlns:p14="http://schemas.microsoft.com/office/powerpoint/2010/main" val="1287355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w/ FN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000"/>
              </a:spcBef>
              <a:buClr>
                <a:srgbClr val="579FDB"/>
              </a:buClr>
              <a:defRPr sz="2000"/>
            </a:lvl1pPr>
            <a:lvl2pPr>
              <a:spcBef>
                <a:spcPts val="1000"/>
              </a:spcBef>
              <a:buClr>
                <a:srgbClr val="579FDB"/>
              </a:buClr>
              <a:defRPr sz="1800"/>
            </a:lvl2pPr>
            <a:lvl3pPr>
              <a:spcBef>
                <a:spcPts val="1000"/>
              </a:spcBef>
              <a:buClr>
                <a:srgbClr val="579FDB"/>
              </a:buClr>
              <a:defRPr sz="1800"/>
            </a:lvl3pPr>
            <a:lvl4pPr>
              <a:spcBef>
                <a:spcPts val="1000"/>
              </a:spcBef>
              <a:defRPr sz="1800"/>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80057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4" name="Rectangle 3"/>
          <p:cNvSpPr/>
          <p:nvPr userDrawn="1"/>
        </p:nvSpPr>
        <p:spPr>
          <a:xfrm>
            <a:off x="0" y="3724275"/>
            <a:ext cx="8696325" cy="571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13" y="3911600"/>
            <a:ext cx="7772400" cy="1362075"/>
          </a:xfrm>
        </p:spPr>
        <p:txBody>
          <a:bodyPr anchor="t"/>
          <a:lstStyle>
            <a:lvl1pPr algn="l">
              <a:defRPr sz="1600" b="0" i="0" cap="none" baseline="0">
                <a:solidFill>
                  <a:schemeClr val="tx1"/>
                </a:solidFill>
                <a:effectLst/>
              </a:defRPr>
            </a:lvl1pPr>
          </a:lstStyle>
          <a:p>
            <a:r>
              <a:rPr lang="en-US" dirty="0"/>
              <a:t>Click to edit Master title style</a:t>
            </a:r>
          </a:p>
        </p:txBody>
      </p:sp>
      <p:sp>
        <p:nvSpPr>
          <p:cNvPr id="3" name="Text Placeholder 2"/>
          <p:cNvSpPr>
            <a:spLocks noGrp="1"/>
          </p:cNvSpPr>
          <p:nvPr>
            <p:ph type="body" idx="1"/>
          </p:nvPr>
        </p:nvSpPr>
        <p:spPr>
          <a:xfrm>
            <a:off x="722313" y="2144713"/>
            <a:ext cx="7772400" cy="1500187"/>
          </a:xfrm>
        </p:spPr>
        <p:txBody>
          <a:bodyPr anchor="b"/>
          <a:lstStyle>
            <a:lvl1pPr marL="0" indent="0">
              <a:buNone/>
              <a:defRPr sz="2400" b="1" i="0">
                <a:solidFill>
                  <a:srgbClr val="0070C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722176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5A836BFB-9E73-40EF-BBAB-148C68891780}" type="slidenum">
              <a:rPr lang="en-US"/>
              <a:pPr>
                <a:defRPr/>
              </a:pPr>
              <a:t>‹#›</a:t>
            </a:fld>
            <a:endParaRPr lang="en-US"/>
          </a:p>
        </p:txBody>
      </p:sp>
    </p:spTree>
    <p:extLst>
      <p:ext uri="{BB962C8B-B14F-4D97-AF65-F5344CB8AC3E}">
        <p14:creationId xmlns:p14="http://schemas.microsoft.com/office/powerpoint/2010/main" val="170787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a:defRPr/>
            </a:pPr>
            <a:endParaRPr lang="en-US"/>
          </a:p>
        </p:txBody>
      </p:sp>
      <p:sp>
        <p:nvSpPr>
          <p:cNvPr id="7"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a:defRPr/>
            </a:pPr>
            <a:endParaRPr lang="en-US"/>
          </a:p>
        </p:txBody>
      </p:sp>
      <p:sp>
        <p:nvSpPr>
          <p:cNvPr id="8"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a:defRPr/>
            </a:pPr>
            <a:fld id="{227501E5-EAB3-4C39-A534-9CB3BECD4BAF}" type="slidenum">
              <a:rPr lang="en-US"/>
              <a:pPr>
                <a:defRPr/>
              </a:pPr>
              <a:t>‹#›</a:t>
            </a:fld>
            <a:endParaRPr lang="en-US"/>
          </a:p>
        </p:txBody>
      </p:sp>
    </p:spTree>
    <p:extLst>
      <p:ext uri="{BB962C8B-B14F-4D97-AF65-F5344CB8AC3E}">
        <p14:creationId xmlns:p14="http://schemas.microsoft.com/office/powerpoint/2010/main" val="40126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8C24993B-C927-4D9F-8386-B586DEFF9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0878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32AC0147-D338-44A2-B883-A4294D35239E}" type="slidenum">
              <a:rPr lang="en-US"/>
              <a:pPr>
                <a:defRPr/>
              </a:pPr>
              <a:t>‹#›</a:t>
            </a:fld>
            <a:endParaRPr lang="en-US"/>
          </a:p>
        </p:txBody>
      </p:sp>
    </p:spTree>
    <p:extLst>
      <p:ext uri="{BB962C8B-B14F-4D97-AF65-F5344CB8AC3E}">
        <p14:creationId xmlns:p14="http://schemas.microsoft.com/office/powerpoint/2010/main" val="1942142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E5B79ED3-BDAC-4236-885B-164CEBBC0931}" type="slidenum">
              <a:rPr lang="en-US"/>
              <a:pPr>
                <a:defRPr/>
              </a:pPr>
              <a:t>‹#›</a:t>
            </a:fld>
            <a:endParaRPr lang="en-US"/>
          </a:p>
        </p:txBody>
      </p:sp>
    </p:spTree>
    <p:extLst>
      <p:ext uri="{BB962C8B-B14F-4D97-AF65-F5344CB8AC3E}">
        <p14:creationId xmlns:p14="http://schemas.microsoft.com/office/powerpoint/2010/main" val="3923721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A12F58D1-65A8-4506-844D-5053FE3AC03A}" type="slidenum">
              <a:rPr lang="en-US"/>
              <a:pPr>
                <a:defRPr/>
              </a:pPr>
              <a:t>‹#›</a:t>
            </a:fld>
            <a:endParaRPr lang="en-US"/>
          </a:p>
        </p:txBody>
      </p:sp>
    </p:spTree>
    <p:extLst>
      <p:ext uri="{BB962C8B-B14F-4D97-AF65-F5344CB8AC3E}">
        <p14:creationId xmlns:p14="http://schemas.microsoft.com/office/powerpoint/2010/main" val="746917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t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6.gi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5.tiff"/><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12">
            <a:extLst>
              <a:ext uri="{28A0092B-C50C-407E-A947-70E740481C1C}">
                <a14:useLocalDpi xmlns:a14="http://schemas.microsoft.com/office/drawing/2010/main" val="0"/>
              </a:ext>
            </a:extLst>
          </a:blip>
          <a:srcRect r="9254" b="8878"/>
          <a:stretch/>
        </p:blipFill>
        <p:spPr>
          <a:xfrm>
            <a:off x="-1" y="-1"/>
            <a:ext cx="9144001" cy="1264597"/>
          </a:xfrm>
          <a:prstGeom prst="rect">
            <a:avLst/>
          </a:prstGeom>
        </p:spPr>
      </p:pic>
      <p:sp>
        <p:nvSpPr>
          <p:cNvPr id="1027" name="Rectangle 3"/>
          <p:cNvSpPr>
            <a:spLocks noGrp="1" noChangeArrowheads="1"/>
          </p:cNvSpPr>
          <p:nvPr>
            <p:ph type="body" idx="1"/>
          </p:nvPr>
        </p:nvSpPr>
        <p:spPr bwMode="auto">
          <a:xfrm>
            <a:off x="369888" y="1381125"/>
            <a:ext cx="82327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2"/>
          <p:cNvSpPr>
            <a:spLocks noGrp="1" noChangeArrowheads="1"/>
          </p:cNvSpPr>
          <p:nvPr>
            <p:ph type="title"/>
          </p:nvPr>
        </p:nvSpPr>
        <p:spPr bwMode="auto">
          <a:xfrm>
            <a:off x="373063" y="0"/>
            <a:ext cx="6589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pic>
        <p:nvPicPr>
          <p:cNvPr id="5" name="Picture 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14477" y="154021"/>
            <a:ext cx="1312790" cy="963575"/>
          </a:xfrm>
          <a:prstGeom prst="rect">
            <a:avLst/>
          </a:prstGeom>
        </p:spPr>
      </p:pic>
    </p:spTree>
  </p:cSld>
  <p:clrMap bg1="lt1" tx1="dk1" bg2="lt2" tx2="dk2" accent1="accent1" accent2="accent2" accent3="accent3" accent4="accent4" accent5="accent5" accent6="accent6" hlink="hlink" folHlink="folHlink"/>
  <p:sldLayoutIdLst>
    <p:sldLayoutId id="2147484180"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Lst>
  <p:txStyles>
    <p:titleStyle>
      <a:lvl1pPr algn="l" rtl="0" eaLnBrk="0" fontAlgn="base" hangingPunct="0">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2pPr>
      <a:lvl3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3pPr>
      <a:lvl4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4pPr>
      <a:lvl5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5pPr>
      <a:lvl6pPr marL="457200" algn="l" rtl="0" fontAlgn="base">
        <a:lnSpc>
          <a:spcPct val="90000"/>
        </a:lnSpc>
        <a:spcBef>
          <a:spcPct val="0"/>
        </a:spcBef>
        <a:spcAft>
          <a:spcPct val="0"/>
        </a:spcAft>
        <a:defRPr sz="3200" b="1" i="1">
          <a:solidFill>
            <a:srgbClr val="0C479D"/>
          </a:solidFill>
          <a:latin typeface="Arial" pitchFamily="34" charset="0"/>
        </a:defRPr>
      </a:lvl6pPr>
      <a:lvl7pPr marL="914400" algn="l" rtl="0" fontAlgn="base">
        <a:lnSpc>
          <a:spcPct val="90000"/>
        </a:lnSpc>
        <a:spcBef>
          <a:spcPct val="0"/>
        </a:spcBef>
        <a:spcAft>
          <a:spcPct val="0"/>
        </a:spcAft>
        <a:defRPr sz="3200" b="1" i="1">
          <a:solidFill>
            <a:srgbClr val="0C479D"/>
          </a:solidFill>
          <a:latin typeface="Arial" pitchFamily="34" charset="0"/>
        </a:defRPr>
      </a:lvl7pPr>
      <a:lvl8pPr marL="1371600" algn="l" rtl="0" fontAlgn="base">
        <a:lnSpc>
          <a:spcPct val="90000"/>
        </a:lnSpc>
        <a:spcBef>
          <a:spcPct val="0"/>
        </a:spcBef>
        <a:spcAft>
          <a:spcPct val="0"/>
        </a:spcAft>
        <a:defRPr sz="3200" b="1" i="1">
          <a:solidFill>
            <a:srgbClr val="0C479D"/>
          </a:solidFill>
          <a:latin typeface="Arial" pitchFamily="34" charset="0"/>
        </a:defRPr>
      </a:lvl8pPr>
      <a:lvl9pPr marL="1828800" algn="l" rtl="0" fontAlgn="base">
        <a:lnSpc>
          <a:spcPct val="90000"/>
        </a:lnSpc>
        <a:spcBef>
          <a:spcPct val="0"/>
        </a:spcBef>
        <a:spcAft>
          <a:spcPct val="0"/>
        </a:spcAft>
        <a:defRPr sz="3200" b="1" i="1">
          <a:solidFill>
            <a:srgbClr val="0C479D"/>
          </a:solidFill>
          <a:latin typeface="Arial" pitchFamily="34" charset="0"/>
        </a:defRPr>
      </a:lvl9pPr>
    </p:titleStyle>
    <p:bodyStyle>
      <a:lvl1pPr marL="287338" indent="-287338" algn="l" rtl="0" eaLnBrk="0" fontAlgn="base" hangingPunct="0">
        <a:lnSpc>
          <a:spcPct val="95000"/>
        </a:lnSpc>
        <a:spcBef>
          <a:spcPts val="1000"/>
        </a:spcBef>
        <a:spcAft>
          <a:spcPct val="0"/>
        </a:spcAft>
        <a:buClr>
          <a:srgbClr val="579FDB"/>
        </a:buClr>
        <a:buChar char="•"/>
        <a:defRPr sz="2000" b="1">
          <a:solidFill>
            <a:schemeClr val="tx1"/>
          </a:solidFill>
          <a:latin typeface="+mn-lt"/>
          <a:ea typeface="+mn-ea"/>
          <a:cs typeface="+mn-cs"/>
        </a:defRPr>
      </a:lvl1pPr>
      <a:lvl2pPr marL="687388" indent="-285750" algn="l" rtl="0" eaLnBrk="0" fontAlgn="base" hangingPunct="0">
        <a:lnSpc>
          <a:spcPct val="95000"/>
        </a:lnSpc>
        <a:spcBef>
          <a:spcPts val="1000"/>
        </a:spcBef>
        <a:spcAft>
          <a:spcPct val="0"/>
        </a:spcAft>
        <a:buClr>
          <a:srgbClr val="579FDB"/>
        </a:buClr>
        <a:buFont typeface="Arial" charset="0"/>
        <a:buChar char="–"/>
        <a:defRPr sz="1800">
          <a:solidFill>
            <a:schemeClr val="tx1"/>
          </a:solidFill>
          <a:latin typeface="+mn-lt"/>
        </a:defRPr>
      </a:lvl2pPr>
      <a:lvl3pPr marL="1143000" indent="-228600" algn="l" rtl="0" eaLnBrk="0" fontAlgn="base" hangingPunct="0">
        <a:lnSpc>
          <a:spcPct val="95000"/>
        </a:lnSpc>
        <a:spcBef>
          <a:spcPts val="1000"/>
        </a:spcBef>
        <a:spcAft>
          <a:spcPct val="0"/>
        </a:spcAft>
        <a:buClr>
          <a:srgbClr val="579FDB"/>
        </a:buClr>
        <a:buChar char="•"/>
        <a:defRPr sz="1800">
          <a:solidFill>
            <a:schemeClr val="tx1"/>
          </a:solidFill>
          <a:latin typeface="+mn-lt"/>
        </a:defRPr>
      </a:lvl3pPr>
      <a:lvl4pPr marL="1485900" indent="-228600" algn="l" rtl="0" eaLnBrk="0" fontAlgn="base" hangingPunct="0">
        <a:lnSpc>
          <a:spcPct val="95000"/>
        </a:lnSpc>
        <a:spcBef>
          <a:spcPts val="1000"/>
        </a:spcBef>
        <a:spcAft>
          <a:spcPct val="0"/>
        </a:spcAft>
        <a:buClr>
          <a:srgbClr val="579FDB"/>
        </a:buClr>
        <a:buChar char="–"/>
        <a:defRPr sz="1800">
          <a:solidFill>
            <a:schemeClr val="tx1"/>
          </a:solidFill>
          <a:latin typeface="+mn-lt"/>
        </a:defRPr>
      </a:lvl4pPr>
      <a:lvl5pPr marL="1828800" indent="-228600" algn="l" rtl="0" eaLnBrk="0" fontAlgn="base" hangingPunct="0">
        <a:lnSpc>
          <a:spcPct val="95000"/>
        </a:lnSpc>
        <a:spcBef>
          <a:spcPct val="45000"/>
        </a:spcBef>
        <a:spcAft>
          <a:spcPct val="0"/>
        </a:spcAft>
        <a:buClr>
          <a:srgbClr val="C00000"/>
        </a:buClr>
        <a:buChar char="»"/>
        <a:defRPr sz="2000">
          <a:solidFill>
            <a:schemeClr val="tx1"/>
          </a:solidFill>
          <a:latin typeface="+mn-lt"/>
        </a:defRPr>
      </a:lvl5pPr>
      <a:lvl6pPr marL="2286000" indent="-228600" algn="l" rtl="0" fontAlgn="base">
        <a:lnSpc>
          <a:spcPct val="95000"/>
        </a:lnSpc>
        <a:spcBef>
          <a:spcPct val="45000"/>
        </a:spcBef>
        <a:spcAft>
          <a:spcPct val="0"/>
        </a:spcAft>
        <a:buClr>
          <a:srgbClr val="0C479D"/>
        </a:buClr>
        <a:buChar char="»"/>
        <a:defRPr sz="2000">
          <a:solidFill>
            <a:schemeClr val="tx1"/>
          </a:solidFill>
          <a:latin typeface="+mn-lt"/>
        </a:defRPr>
      </a:lvl6pPr>
      <a:lvl7pPr marL="2743200" indent="-228600" algn="l" rtl="0" fontAlgn="base">
        <a:lnSpc>
          <a:spcPct val="95000"/>
        </a:lnSpc>
        <a:spcBef>
          <a:spcPct val="45000"/>
        </a:spcBef>
        <a:spcAft>
          <a:spcPct val="0"/>
        </a:spcAft>
        <a:buClr>
          <a:srgbClr val="0C479D"/>
        </a:buClr>
        <a:buChar char="»"/>
        <a:defRPr sz="2000">
          <a:solidFill>
            <a:schemeClr val="tx1"/>
          </a:solidFill>
          <a:latin typeface="+mn-lt"/>
        </a:defRPr>
      </a:lvl7pPr>
      <a:lvl8pPr marL="3200400" indent="-228600" algn="l" rtl="0" fontAlgn="base">
        <a:lnSpc>
          <a:spcPct val="95000"/>
        </a:lnSpc>
        <a:spcBef>
          <a:spcPct val="45000"/>
        </a:spcBef>
        <a:spcAft>
          <a:spcPct val="0"/>
        </a:spcAft>
        <a:buClr>
          <a:srgbClr val="0C479D"/>
        </a:buClr>
        <a:buChar char="»"/>
        <a:defRPr sz="2000">
          <a:solidFill>
            <a:schemeClr val="tx1"/>
          </a:solidFill>
          <a:latin typeface="+mn-lt"/>
        </a:defRPr>
      </a:lvl8pPr>
      <a:lvl9pPr marL="3657600" indent="-228600" algn="l" rtl="0" fontAlgn="base">
        <a:lnSpc>
          <a:spcPct val="95000"/>
        </a:lnSpc>
        <a:spcBef>
          <a:spcPct val="45000"/>
        </a:spcBef>
        <a:spcAft>
          <a:spcPct val="0"/>
        </a:spcAft>
        <a:buClr>
          <a:srgbClr val="0C479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descr="FNLCR Abstract Bar" title="FNLCR Abstract Ba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2608"/>
            <a:ext cx="9144000" cy="1249018"/>
          </a:xfrm>
          <a:prstGeom prst="rect">
            <a:avLst/>
          </a:prstGeom>
        </p:spPr>
      </p:pic>
      <p:sp>
        <p:nvSpPr>
          <p:cNvPr id="1027" name="Rectangle 3"/>
          <p:cNvSpPr>
            <a:spLocks noGrp="1" noChangeArrowheads="1"/>
          </p:cNvSpPr>
          <p:nvPr>
            <p:ph type="body" idx="1"/>
          </p:nvPr>
        </p:nvSpPr>
        <p:spPr bwMode="auto">
          <a:xfrm>
            <a:off x="369888" y="1381125"/>
            <a:ext cx="82327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2"/>
          <p:cNvSpPr>
            <a:spLocks noGrp="1" noChangeArrowheads="1"/>
          </p:cNvSpPr>
          <p:nvPr>
            <p:ph type="title"/>
          </p:nvPr>
        </p:nvSpPr>
        <p:spPr bwMode="auto">
          <a:xfrm>
            <a:off x="373063" y="0"/>
            <a:ext cx="6589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pic>
        <p:nvPicPr>
          <p:cNvPr id="5" name="Picture 4" descr="FNLCR Text Treatment Image" title="FNLCR Text Treatment Image"/>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064592" y="108398"/>
            <a:ext cx="956660" cy="1051227"/>
          </a:xfrm>
          <a:prstGeom prst="rect">
            <a:avLst/>
          </a:prstGeom>
        </p:spPr>
      </p:pic>
      <p:sp>
        <p:nvSpPr>
          <p:cNvPr id="6" name="Slide Number Placeholder 5"/>
          <p:cNvSpPr>
            <a:spLocks noGrp="1"/>
          </p:cNvSpPr>
          <p:nvPr>
            <p:ph type="sldNum" sz="quarter" idx="4"/>
          </p:nvPr>
        </p:nvSpPr>
        <p:spPr>
          <a:xfrm>
            <a:off x="6553200" y="6356350"/>
            <a:ext cx="2133600" cy="365125"/>
          </a:xfrm>
          <a:prstGeom prst="rect">
            <a:avLst/>
          </a:prstGeom>
        </p:spPr>
        <p:txBody>
          <a:bodyPr/>
          <a:lstStyle>
            <a:lvl1pPr algn="r">
              <a:defRPr sz="1200">
                <a:solidFill>
                  <a:schemeClr val="bg1">
                    <a:lumMod val="65000"/>
                  </a:schemeClr>
                </a:solidFill>
              </a:defRPr>
            </a:lvl1pPr>
          </a:lstStyle>
          <a:p>
            <a:fld id="{0A090F8D-2E91-45E8-9D37-A3B45C7194D7}" type="slidenum">
              <a:rPr lang="en-US" smtClean="0"/>
              <a:pPr/>
              <a:t>‹#›</a:t>
            </a:fld>
            <a:endParaRPr lang="en-US" dirty="0"/>
          </a:p>
        </p:txBody>
      </p:sp>
    </p:spTree>
    <p:extLst>
      <p:ext uri="{BB962C8B-B14F-4D97-AF65-F5344CB8AC3E}">
        <p14:creationId xmlns:p14="http://schemas.microsoft.com/office/powerpoint/2010/main" val="2882414606"/>
      </p:ext>
    </p:extLst>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Lst>
  <p:hf hdr="0" ftr="0" dt="0"/>
  <p:txStyles>
    <p:titleStyle>
      <a:lvl1pPr algn="l" rtl="0" eaLnBrk="0" fontAlgn="base" hangingPunct="0">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2pPr>
      <a:lvl3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3pPr>
      <a:lvl4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4pPr>
      <a:lvl5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5pPr>
      <a:lvl6pPr marL="457200" algn="l" rtl="0" fontAlgn="base">
        <a:lnSpc>
          <a:spcPct val="90000"/>
        </a:lnSpc>
        <a:spcBef>
          <a:spcPct val="0"/>
        </a:spcBef>
        <a:spcAft>
          <a:spcPct val="0"/>
        </a:spcAft>
        <a:defRPr sz="3200" b="1" i="1">
          <a:solidFill>
            <a:srgbClr val="0C479D"/>
          </a:solidFill>
          <a:latin typeface="Arial" pitchFamily="34" charset="0"/>
        </a:defRPr>
      </a:lvl6pPr>
      <a:lvl7pPr marL="914400" algn="l" rtl="0" fontAlgn="base">
        <a:lnSpc>
          <a:spcPct val="90000"/>
        </a:lnSpc>
        <a:spcBef>
          <a:spcPct val="0"/>
        </a:spcBef>
        <a:spcAft>
          <a:spcPct val="0"/>
        </a:spcAft>
        <a:defRPr sz="3200" b="1" i="1">
          <a:solidFill>
            <a:srgbClr val="0C479D"/>
          </a:solidFill>
          <a:latin typeface="Arial" pitchFamily="34" charset="0"/>
        </a:defRPr>
      </a:lvl7pPr>
      <a:lvl8pPr marL="1371600" algn="l" rtl="0" fontAlgn="base">
        <a:lnSpc>
          <a:spcPct val="90000"/>
        </a:lnSpc>
        <a:spcBef>
          <a:spcPct val="0"/>
        </a:spcBef>
        <a:spcAft>
          <a:spcPct val="0"/>
        </a:spcAft>
        <a:defRPr sz="3200" b="1" i="1">
          <a:solidFill>
            <a:srgbClr val="0C479D"/>
          </a:solidFill>
          <a:latin typeface="Arial" pitchFamily="34" charset="0"/>
        </a:defRPr>
      </a:lvl8pPr>
      <a:lvl9pPr marL="1828800" algn="l" rtl="0" fontAlgn="base">
        <a:lnSpc>
          <a:spcPct val="90000"/>
        </a:lnSpc>
        <a:spcBef>
          <a:spcPct val="0"/>
        </a:spcBef>
        <a:spcAft>
          <a:spcPct val="0"/>
        </a:spcAft>
        <a:defRPr sz="3200" b="1" i="1">
          <a:solidFill>
            <a:srgbClr val="0C479D"/>
          </a:solidFill>
          <a:latin typeface="Arial" pitchFamily="34" charset="0"/>
        </a:defRPr>
      </a:lvl9pPr>
    </p:titleStyle>
    <p:bodyStyle>
      <a:lvl1pPr marL="287338" indent="-287338" algn="l" rtl="0" eaLnBrk="0" fontAlgn="base" hangingPunct="0">
        <a:lnSpc>
          <a:spcPct val="95000"/>
        </a:lnSpc>
        <a:spcBef>
          <a:spcPts val="1000"/>
        </a:spcBef>
        <a:spcAft>
          <a:spcPct val="0"/>
        </a:spcAft>
        <a:buClr>
          <a:srgbClr val="579FDB"/>
        </a:buClr>
        <a:buChar char="•"/>
        <a:defRPr sz="2000" b="1">
          <a:solidFill>
            <a:schemeClr val="tx1"/>
          </a:solidFill>
          <a:latin typeface="+mn-lt"/>
          <a:ea typeface="+mn-ea"/>
          <a:cs typeface="+mn-cs"/>
        </a:defRPr>
      </a:lvl1pPr>
      <a:lvl2pPr marL="687388" indent="-285750" algn="l" rtl="0" eaLnBrk="0" fontAlgn="base" hangingPunct="0">
        <a:lnSpc>
          <a:spcPct val="95000"/>
        </a:lnSpc>
        <a:spcBef>
          <a:spcPts val="1000"/>
        </a:spcBef>
        <a:spcAft>
          <a:spcPct val="0"/>
        </a:spcAft>
        <a:buClr>
          <a:srgbClr val="579FDB"/>
        </a:buClr>
        <a:buFont typeface="Arial" charset="0"/>
        <a:buChar char="–"/>
        <a:defRPr sz="1800">
          <a:solidFill>
            <a:schemeClr val="tx1"/>
          </a:solidFill>
          <a:latin typeface="+mn-lt"/>
        </a:defRPr>
      </a:lvl2pPr>
      <a:lvl3pPr marL="1143000" indent="-228600" algn="l" rtl="0" eaLnBrk="0" fontAlgn="base" hangingPunct="0">
        <a:lnSpc>
          <a:spcPct val="95000"/>
        </a:lnSpc>
        <a:spcBef>
          <a:spcPts val="1000"/>
        </a:spcBef>
        <a:spcAft>
          <a:spcPct val="0"/>
        </a:spcAft>
        <a:buClr>
          <a:srgbClr val="579FDB"/>
        </a:buClr>
        <a:buChar char="•"/>
        <a:defRPr sz="1800">
          <a:solidFill>
            <a:schemeClr val="tx1"/>
          </a:solidFill>
          <a:latin typeface="+mn-lt"/>
        </a:defRPr>
      </a:lvl3pPr>
      <a:lvl4pPr marL="1485900" indent="-228600" algn="l" rtl="0" eaLnBrk="0" fontAlgn="base" hangingPunct="0">
        <a:lnSpc>
          <a:spcPct val="95000"/>
        </a:lnSpc>
        <a:spcBef>
          <a:spcPts val="1000"/>
        </a:spcBef>
        <a:spcAft>
          <a:spcPct val="0"/>
        </a:spcAft>
        <a:buClr>
          <a:srgbClr val="579FDB"/>
        </a:buClr>
        <a:buChar char="–"/>
        <a:defRPr sz="1800">
          <a:solidFill>
            <a:schemeClr val="tx1"/>
          </a:solidFill>
          <a:latin typeface="+mn-lt"/>
        </a:defRPr>
      </a:lvl4pPr>
      <a:lvl5pPr marL="1828800" indent="-228600" algn="l" rtl="0" eaLnBrk="0" fontAlgn="base" hangingPunct="0">
        <a:lnSpc>
          <a:spcPct val="95000"/>
        </a:lnSpc>
        <a:spcBef>
          <a:spcPct val="45000"/>
        </a:spcBef>
        <a:spcAft>
          <a:spcPct val="0"/>
        </a:spcAft>
        <a:buClr>
          <a:srgbClr val="C00000"/>
        </a:buClr>
        <a:buChar char="»"/>
        <a:defRPr sz="2000">
          <a:solidFill>
            <a:schemeClr val="tx1"/>
          </a:solidFill>
          <a:latin typeface="+mn-lt"/>
        </a:defRPr>
      </a:lvl5pPr>
      <a:lvl6pPr marL="2286000" indent="-228600" algn="l" rtl="0" fontAlgn="base">
        <a:lnSpc>
          <a:spcPct val="95000"/>
        </a:lnSpc>
        <a:spcBef>
          <a:spcPct val="45000"/>
        </a:spcBef>
        <a:spcAft>
          <a:spcPct val="0"/>
        </a:spcAft>
        <a:buClr>
          <a:srgbClr val="0C479D"/>
        </a:buClr>
        <a:buChar char="»"/>
        <a:defRPr sz="2000">
          <a:solidFill>
            <a:schemeClr val="tx1"/>
          </a:solidFill>
          <a:latin typeface="+mn-lt"/>
        </a:defRPr>
      </a:lvl6pPr>
      <a:lvl7pPr marL="2743200" indent="-228600" algn="l" rtl="0" fontAlgn="base">
        <a:lnSpc>
          <a:spcPct val="95000"/>
        </a:lnSpc>
        <a:spcBef>
          <a:spcPct val="45000"/>
        </a:spcBef>
        <a:spcAft>
          <a:spcPct val="0"/>
        </a:spcAft>
        <a:buClr>
          <a:srgbClr val="0C479D"/>
        </a:buClr>
        <a:buChar char="»"/>
        <a:defRPr sz="2000">
          <a:solidFill>
            <a:schemeClr val="tx1"/>
          </a:solidFill>
          <a:latin typeface="+mn-lt"/>
        </a:defRPr>
      </a:lvl7pPr>
      <a:lvl8pPr marL="3200400" indent="-228600" algn="l" rtl="0" fontAlgn="base">
        <a:lnSpc>
          <a:spcPct val="95000"/>
        </a:lnSpc>
        <a:spcBef>
          <a:spcPct val="45000"/>
        </a:spcBef>
        <a:spcAft>
          <a:spcPct val="0"/>
        </a:spcAft>
        <a:buClr>
          <a:srgbClr val="0C479D"/>
        </a:buClr>
        <a:buChar char="»"/>
        <a:defRPr sz="2000">
          <a:solidFill>
            <a:schemeClr val="tx1"/>
          </a:solidFill>
          <a:latin typeface="+mn-lt"/>
        </a:defRPr>
      </a:lvl8pPr>
      <a:lvl9pPr marL="3657600" indent="-228600" algn="l" rtl="0" fontAlgn="base">
        <a:lnSpc>
          <a:spcPct val="95000"/>
        </a:lnSpc>
        <a:spcBef>
          <a:spcPct val="45000"/>
        </a:spcBef>
        <a:spcAft>
          <a:spcPct val="0"/>
        </a:spcAft>
        <a:buClr>
          <a:srgbClr val="0C479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w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www.hc-sc.gc.ca/dhp-mps/alt_formats/hpfb-dgpsa/pdf/compli-conform/gmp-bfp/docs/gui-0001-eng.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cid:321589616668669227420806"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package" Target="../embeddings/Microsoft_Visio_Drawing.vsdx"/></Relationships>
</file>

<file path=ppt/slides/_rels/slide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7.xml"/><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8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8"/>
          <p:cNvSpPr>
            <a:spLocks noGrp="1"/>
          </p:cNvSpPr>
          <p:nvPr>
            <p:ph type="ctrTitle"/>
          </p:nvPr>
        </p:nvSpPr>
        <p:spPr>
          <a:xfrm>
            <a:off x="308374" y="4621708"/>
            <a:ext cx="8156390" cy="844028"/>
          </a:xfrm>
        </p:spPr>
        <p:txBody>
          <a:bodyPr/>
          <a:lstStyle/>
          <a:p>
            <a:pPr>
              <a:lnSpc>
                <a:spcPct val="110000"/>
              </a:lnSpc>
            </a:pPr>
            <a:r>
              <a:rPr lang="en-US" sz="2400" dirty="0">
                <a:solidFill>
                  <a:srgbClr val="FFFFFF"/>
                </a:solidFill>
              </a:rPr>
              <a:t>GMP Training</a:t>
            </a:r>
            <a:br>
              <a:rPr lang="en-US" sz="2800" dirty="0">
                <a:solidFill>
                  <a:srgbClr val="FFFFFF"/>
                </a:solidFill>
              </a:rPr>
            </a:br>
            <a:r>
              <a:rPr lang="en-US" sz="2800" dirty="0">
                <a:solidFill>
                  <a:srgbClr val="FFFFFF"/>
                </a:solidFill>
              </a:rPr>
              <a:t>Documentation and Record Keeping</a:t>
            </a:r>
            <a:endParaRPr lang="en-US" sz="2800" dirty="0"/>
          </a:p>
        </p:txBody>
      </p:sp>
      <p:sp>
        <p:nvSpPr>
          <p:cNvPr id="5123" name="Rectangle 11"/>
          <p:cNvSpPr>
            <a:spLocks noGrp="1" noChangeArrowheads="1"/>
          </p:cNvSpPr>
          <p:nvPr>
            <p:ph type="subTitle" idx="1"/>
          </p:nvPr>
        </p:nvSpPr>
        <p:spPr>
          <a:xfrm>
            <a:off x="381555" y="5590648"/>
            <a:ext cx="4106811" cy="734362"/>
          </a:xfrm>
        </p:spPr>
        <p:txBody>
          <a:bodyPr/>
          <a:lstStyle/>
          <a:p>
            <a:pPr lvl="0"/>
            <a:r>
              <a:rPr lang="en-US" sz="1400" dirty="0">
                <a:solidFill>
                  <a:srgbClr val="FFFFFF"/>
                </a:solidFill>
              </a:rPr>
              <a:t>Biopharmaceutical Development Program</a:t>
            </a:r>
          </a:p>
        </p:txBody>
      </p:sp>
    </p:spTree>
    <p:extLst>
      <p:ext uri="{BB962C8B-B14F-4D97-AF65-F5344CB8AC3E}">
        <p14:creationId xmlns:p14="http://schemas.microsoft.com/office/powerpoint/2010/main" val="4176283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Line 9">
            <a:extLst>
              <a:ext uri="{C183D7F6-B498-43B3-948B-1728B52AA6E4}">
                <adec:decorative xmlns:adec="http://schemas.microsoft.com/office/drawing/2017/decorative" val="1"/>
              </a:ext>
            </a:extLst>
          </p:cNvPr>
          <p:cNvSpPr>
            <a:spLocks noChangeShapeType="1"/>
          </p:cNvSpPr>
          <p:nvPr/>
        </p:nvSpPr>
        <p:spPr bwMode="auto">
          <a:xfrm>
            <a:off x="6127750" y="44069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2292" name="Line 10">
            <a:extLst>
              <a:ext uri="{C183D7F6-B498-43B3-948B-1728B52AA6E4}">
                <adec:decorative xmlns:adec="http://schemas.microsoft.com/office/drawing/2017/decorative" val="1"/>
              </a:ext>
            </a:extLst>
          </p:cNvPr>
          <p:cNvSpPr>
            <a:spLocks noChangeShapeType="1"/>
          </p:cNvSpPr>
          <p:nvPr/>
        </p:nvSpPr>
        <p:spPr bwMode="auto">
          <a:xfrm>
            <a:off x="6127750" y="37973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2293" name="Line 11">
            <a:extLst>
              <a:ext uri="{C183D7F6-B498-43B3-948B-1728B52AA6E4}">
                <adec:decorative xmlns:adec="http://schemas.microsoft.com/office/drawing/2017/decorative" val="1"/>
              </a:ext>
            </a:extLst>
          </p:cNvPr>
          <p:cNvSpPr>
            <a:spLocks noChangeShapeType="1"/>
          </p:cNvSpPr>
          <p:nvPr/>
        </p:nvSpPr>
        <p:spPr bwMode="auto">
          <a:xfrm>
            <a:off x="6127750" y="31623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2294" name="Line 12">
            <a:extLst>
              <a:ext uri="{C183D7F6-B498-43B3-948B-1728B52AA6E4}">
                <adec:decorative xmlns:adec="http://schemas.microsoft.com/office/drawing/2017/decorative" val="1"/>
              </a:ext>
            </a:extLst>
          </p:cNvPr>
          <p:cNvSpPr>
            <a:spLocks noChangeShapeType="1"/>
          </p:cNvSpPr>
          <p:nvPr/>
        </p:nvSpPr>
        <p:spPr bwMode="auto">
          <a:xfrm>
            <a:off x="6127750" y="25654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2295" name="Line 13">
            <a:extLst>
              <a:ext uri="{C183D7F6-B498-43B3-948B-1728B52AA6E4}">
                <adec:decorative xmlns:adec="http://schemas.microsoft.com/office/drawing/2017/decorative" val="1"/>
              </a:ext>
            </a:extLst>
          </p:cNvPr>
          <p:cNvSpPr>
            <a:spLocks noChangeShapeType="1"/>
          </p:cNvSpPr>
          <p:nvPr/>
        </p:nvSpPr>
        <p:spPr bwMode="auto">
          <a:xfrm>
            <a:off x="6121400" y="19812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2296" name="Line 8">
            <a:extLst>
              <a:ext uri="{C183D7F6-B498-43B3-948B-1728B52AA6E4}">
                <adec:decorative xmlns:adec="http://schemas.microsoft.com/office/drawing/2017/decorative" val="1"/>
              </a:ext>
            </a:extLst>
          </p:cNvPr>
          <p:cNvSpPr>
            <a:spLocks noChangeShapeType="1"/>
          </p:cNvSpPr>
          <p:nvPr/>
        </p:nvSpPr>
        <p:spPr bwMode="auto">
          <a:xfrm>
            <a:off x="6127750" y="50800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29" name="Rectangle 7">
            <a:extLst>
              <a:ext uri="{FF2B5EF4-FFF2-40B4-BE49-F238E27FC236}">
                <a16:creationId xmlns:a16="http://schemas.microsoft.com/office/drawing/2014/main" id="{9B46CF48-5B92-4218-87F9-8002C40F8B58}"/>
              </a:ext>
              <a:ext uri="{C183D7F6-B498-43B3-948B-1728B52AA6E4}">
                <adec:decorative xmlns:adec="http://schemas.microsoft.com/office/drawing/2017/decorative" val="0"/>
              </a:ext>
            </a:extLst>
          </p:cNvPr>
          <p:cNvSpPr>
            <a:spLocks noGrp="1" noChangeArrowheads="1"/>
          </p:cNvSpPr>
          <p:nvPr>
            <p:ph type="title"/>
          </p:nvPr>
        </p:nvSpPr>
        <p:spPr>
          <a:xfrm>
            <a:off x="53225" y="179204"/>
            <a:ext cx="7588218" cy="1028053"/>
          </a:xfrm>
          <a:noFill/>
        </p:spPr>
        <p:txBody>
          <a:bodyPr/>
          <a:lstStyle/>
          <a:p>
            <a:pPr eaLnBrk="1" hangingPunct="1"/>
            <a:r>
              <a:rPr lang="en-US" sz="3200" b="1" dirty="0"/>
              <a:t>Diagram – Manufacturing Process</a:t>
            </a:r>
          </a:p>
        </p:txBody>
      </p:sp>
      <p:sp>
        <p:nvSpPr>
          <p:cNvPr id="20" name="TextBox 19">
            <a:extLst>
              <a:ext uri="{FF2B5EF4-FFF2-40B4-BE49-F238E27FC236}">
                <a16:creationId xmlns:a16="http://schemas.microsoft.com/office/drawing/2014/main" id="{013CB14E-78E2-47D4-A474-CA723CEBF240}"/>
              </a:ext>
            </a:extLst>
          </p:cNvPr>
          <p:cNvSpPr txBox="1"/>
          <p:nvPr/>
        </p:nvSpPr>
        <p:spPr>
          <a:xfrm>
            <a:off x="779122" y="2095500"/>
            <a:ext cx="3012140" cy="2554545"/>
          </a:xfrm>
          <a:prstGeom prst="rect">
            <a:avLst/>
          </a:prstGeom>
          <a:noFill/>
        </p:spPr>
        <p:txBody>
          <a:bodyPr wrap="square">
            <a:spAutoFit/>
          </a:bodyPr>
          <a:lstStyle/>
          <a:p>
            <a:pPr marL="114300" marR="0" lvl="0" indent="0"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This diagram represents a typical manufacturing process activities for making a biopharmaceutical from the creation of a cell bank to the vialing of the final product.  </a:t>
            </a:r>
          </a:p>
        </p:txBody>
      </p:sp>
      <p:sp>
        <p:nvSpPr>
          <p:cNvPr id="12297" name="Text Box 14"/>
          <p:cNvSpPr txBox="1">
            <a:spLocks noChangeArrowheads="1"/>
          </p:cNvSpPr>
          <p:nvPr/>
        </p:nvSpPr>
        <p:spPr bwMode="auto">
          <a:xfrm>
            <a:off x="4648200" y="1393825"/>
            <a:ext cx="3097213" cy="587375"/>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a:solidFill>
                  <a:srgbClr val="000000"/>
                </a:solidFill>
                <a:latin typeface="Arial Black" pitchFamily="34" charset="0"/>
              </a:rPr>
              <a:t>Cell Bank</a:t>
            </a:r>
          </a:p>
          <a:p>
            <a:pPr algn="ctr" eaLnBrk="1" hangingPunct="1">
              <a:lnSpc>
                <a:spcPct val="80000"/>
              </a:lnSpc>
            </a:pPr>
            <a:r>
              <a:rPr lang="en-US" sz="1800">
                <a:solidFill>
                  <a:srgbClr val="000000"/>
                </a:solidFill>
              </a:rPr>
              <a:t>(Mamm./ Bacterial / Viral)</a:t>
            </a:r>
          </a:p>
        </p:txBody>
      </p:sp>
      <p:sp>
        <p:nvSpPr>
          <p:cNvPr id="12299" name="Text Box 16"/>
          <p:cNvSpPr txBox="1">
            <a:spLocks noChangeArrowheads="1"/>
          </p:cNvSpPr>
          <p:nvPr/>
        </p:nvSpPr>
        <p:spPr bwMode="auto">
          <a:xfrm>
            <a:off x="4648200" y="2217738"/>
            <a:ext cx="3059113"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a:solidFill>
                  <a:srgbClr val="000000"/>
                </a:solidFill>
                <a:latin typeface="Arial Black" pitchFamily="34" charset="0"/>
              </a:rPr>
              <a:t>Cell Cult./ Fermentat’n</a:t>
            </a:r>
          </a:p>
        </p:txBody>
      </p:sp>
      <p:sp>
        <p:nvSpPr>
          <p:cNvPr id="12298" name="Text Box 15"/>
          <p:cNvSpPr txBox="1">
            <a:spLocks noChangeArrowheads="1"/>
          </p:cNvSpPr>
          <p:nvPr/>
        </p:nvSpPr>
        <p:spPr bwMode="auto">
          <a:xfrm>
            <a:off x="4648200" y="2808288"/>
            <a:ext cx="3048000"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a:solidFill>
                  <a:srgbClr val="000000"/>
                </a:solidFill>
                <a:latin typeface="Arial Black" pitchFamily="34" charset="0"/>
              </a:rPr>
              <a:t>Harvest</a:t>
            </a:r>
          </a:p>
        </p:txBody>
      </p:sp>
      <p:sp>
        <p:nvSpPr>
          <p:cNvPr id="12300" name="Text Box 17"/>
          <p:cNvSpPr txBox="1">
            <a:spLocks noChangeArrowheads="1"/>
          </p:cNvSpPr>
          <p:nvPr/>
        </p:nvSpPr>
        <p:spPr bwMode="auto">
          <a:xfrm>
            <a:off x="4648200" y="3417888"/>
            <a:ext cx="3048000"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a:solidFill>
                  <a:srgbClr val="000000"/>
                </a:solidFill>
                <a:latin typeface="Arial Black" pitchFamily="34" charset="0"/>
              </a:rPr>
              <a:t>Purification</a:t>
            </a:r>
          </a:p>
        </p:txBody>
      </p:sp>
      <p:sp>
        <p:nvSpPr>
          <p:cNvPr id="12301" name="Text Box 18"/>
          <p:cNvSpPr txBox="1">
            <a:spLocks noChangeArrowheads="1"/>
          </p:cNvSpPr>
          <p:nvPr/>
        </p:nvSpPr>
        <p:spPr bwMode="auto">
          <a:xfrm>
            <a:off x="4648200" y="4043363"/>
            <a:ext cx="3048000"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a:solidFill>
                  <a:srgbClr val="000000"/>
                </a:solidFill>
                <a:latin typeface="Arial Black" pitchFamily="34" charset="0"/>
              </a:rPr>
              <a:t>Fill Finish</a:t>
            </a:r>
          </a:p>
        </p:txBody>
      </p:sp>
      <p:sp>
        <p:nvSpPr>
          <p:cNvPr id="12302" name="Text Box 19"/>
          <p:cNvSpPr txBox="1">
            <a:spLocks noChangeArrowheads="1"/>
          </p:cNvSpPr>
          <p:nvPr/>
        </p:nvSpPr>
        <p:spPr bwMode="auto">
          <a:xfrm>
            <a:off x="4648200" y="4657725"/>
            <a:ext cx="3048000"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dirty="0">
                <a:solidFill>
                  <a:srgbClr val="000000"/>
                </a:solidFill>
                <a:latin typeface="Arial Black" pitchFamily="34" charset="0"/>
              </a:rPr>
              <a:t>QC Testing</a:t>
            </a:r>
            <a:endParaRPr lang="en-US" sz="1800" dirty="0">
              <a:solidFill>
                <a:srgbClr val="000000"/>
              </a:solidFill>
            </a:endParaRPr>
          </a:p>
        </p:txBody>
      </p:sp>
      <p:sp>
        <p:nvSpPr>
          <p:cNvPr id="21" name="TextBox 20">
            <a:extLst>
              <a:ext uri="{FF2B5EF4-FFF2-40B4-BE49-F238E27FC236}">
                <a16:creationId xmlns:a16="http://schemas.microsoft.com/office/drawing/2014/main" id="{90F97BB3-AB9F-4C10-94E8-F008370260CE}"/>
              </a:ext>
            </a:extLst>
          </p:cNvPr>
          <p:cNvSpPr txBox="1"/>
          <p:nvPr/>
        </p:nvSpPr>
        <p:spPr>
          <a:xfrm>
            <a:off x="6387366" y="5553458"/>
            <a:ext cx="1210130" cy="368300"/>
          </a:xfrm>
          <a:prstGeom prst="rect">
            <a:avLst/>
          </a:prstGeom>
          <a:noFill/>
        </p:spPr>
        <p:txBody>
          <a:bodyPr wrap="square">
            <a:spAutoFit/>
          </a:bodyPr>
          <a:lstStyle/>
          <a:p>
            <a:pPr marL="114300" marR="0" lvl="0" indent="0" algn="just" defTabSz="914400" rtl="0" eaLnBrk="1" fontAlgn="base" latinLnBrk="0" hangingPunct="1">
              <a:lnSpc>
                <a:spcPct val="100000"/>
              </a:lnSpc>
              <a:spcBef>
                <a:spcPct val="0"/>
              </a:spcBef>
              <a:spcAft>
                <a:spcPct val="0"/>
              </a:spcAft>
              <a:buClrTx/>
              <a:buSzTx/>
              <a:buFontTx/>
              <a:buNone/>
              <a:tabLst/>
              <a:defRPr/>
            </a:pPr>
            <a:r>
              <a:rPr lang="en-US" dirty="0">
                <a:solidFill>
                  <a:srgbClr val="000000"/>
                </a:solidFill>
              </a:rPr>
              <a:t>Product</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grpSp>
        <p:nvGrpSpPr>
          <p:cNvPr id="12303" name="Group 55">
            <a:extLst>
              <a:ext uri="{C183D7F6-B498-43B3-948B-1728B52AA6E4}">
                <adec:decorative xmlns:adec="http://schemas.microsoft.com/office/drawing/2017/decorative" val="1"/>
              </a:ext>
            </a:extLst>
          </p:cNvPr>
          <p:cNvGrpSpPr>
            <a:grpSpLocks/>
          </p:cNvGrpSpPr>
          <p:nvPr/>
        </p:nvGrpSpPr>
        <p:grpSpPr bwMode="auto">
          <a:xfrm>
            <a:off x="5937250" y="5334000"/>
            <a:ext cx="381000" cy="682625"/>
            <a:chOff x="4224" y="2976"/>
            <a:chExt cx="240" cy="430"/>
          </a:xfrm>
        </p:grpSpPr>
        <p:sp>
          <p:nvSpPr>
            <p:cNvPr id="12304" name="AutoShape 56"/>
            <p:cNvSpPr>
              <a:spLocks noChangeArrowheads="1"/>
            </p:cNvSpPr>
            <p:nvPr/>
          </p:nvSpPr>
          <p:spPr bwMode="auto">
            <a:xfrm flipV="1">
              <a:off x="4290" y="3072"/>
              <a:ext cx="96" cy="287"/>
            </a:xfrm>
            <a:prstGeom prst="roundRect">
              <a:avLst>
                <a:gd name="adj" fmla="val 16667"/>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endParaRPr>
            </a:p>
          </p:txBody>
        </p:sp>
        <p:sp>
          <p:nvSpPr>
            <p:cNvPr id="12305" name="AutoShape 57"/>
            <p:cNvSpPr>
              <a:spLocks noChangeArrowheads="1"/>
            </p:cNvSpPr>
            <p:nvPr/>
          </p:nvSpPr>
          <p:spPr bwMode="auto">
            <a:xfrm>
              <a:off x="4242" y="2976"/>
              <a:ext cx="192" cy="96"/>
            </a:xfrm>
            <a:prstGeom prst="roundRect">
              <a:avLst>
                <a:gd name="adj" fmla="val 16667"/>
              </a:avLst>
            </a:prstGeom>
            <a:solidFill>
              <a:schemeClr val="tx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endParaRPr>
            </a:p>
          </p:txBody>
        </p:sp>
        <p:sp>
          <p:nvSpPr>
            <p:cNvPr id="12306" name="AutoShape 58"/>
            <p:cNvSpPr>
              <a:spLocks noChangeArrowheads="1"/>
            </p:cNvSpPr>
            <p:nvPr/>
          </p:nvSpPr>
          <p:spPr bwMode="auto">
            <a:xfrm>
              <a:off x="4224" y="3119"/>
              <a:ext cx="240" cy="287"/>
            </a:xfrm>
            <a:prstGeom prst="roundRect">
              <a:avLst>
                <a:gd name="adj" fmla="val 16667"/>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endParaRPr>
            </a:p>
          </p:txBody>
        </p:sp>
      </p:grpSp>
      <p:sp>
        <p:nvSpPr>
          <p:cNvPr id="22" name="Text Box 14">
            <a:extLst>
              <a:ext uri="{FF2B5EF4-FFF2-40B4-BE49-F238E27FC236}">
                <a16:creationId xmlns:a16="http://schemas.microsoft.com/office/drawing/2014/main" id="{5E42435D-0B13-4934-A464-37A57C8EC163}"/>
              </a:ext>
              <a:ext uri="{C183D7F6-B498-43B3-948B-1728B52AA6E4}">
                <adec:decorative xmlns:adec="http://schemas.microsoft.com/office/drawing/2017/decorative" val="1"/>
              </a:ext>
            </a:extLst>
          </p:cNvPr>
          <p:cNvSpPr txBox="1">
            <a:spLocks noChangeArrowheads="1"/>
          </p:cNvSpPr>
          <p:nvPr/>
        </p:nvSpPr>
        <p:spPr bwMode="auto">
          <a:xfrm>
            <a:off x="4648199" y="1393825"/>
            <a:ext cx="3716685" cy="646331"/>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dirty="0">
                <a:solidFill>
                  <a:srgbClr val="000000"/>
                </a:solidFill>
                <a:latin typeface="Arial Black" pitchFamily="34" charset="0"/>
              </a:rPr>
              <a:t>Cell Bank</a:t>
            </a:r>
          </a:p>
          <a:p>
            <a:pPr algn="ctr" eaLnBrk="1" hangingPunct="1"/>
            <a:r>
              <a:rPr lang="en-US" sz="1800" dirty="0">
                <a:solidFill>
                  <a:srgbClr val="000000"/>
                </a:solidFill>
              </a:rPr>
              <a:t>(Mammalian/ Bacterial / Viral)</a:t>
            </a:r>
          </a:p>
        </p:txBody>
      </p:sp>
      <p:sp>
        <p:nvSpPr>
          <p:cNvPr id="24" name="Text Box 16">
            <a:extLst>
              <a:ext uri="{FF2B5EF4-FFF2-40B4-BE49-F238E27FC236}">
                <a16:creationId xmlns:a16="http://schemas.microsoft.com/office/drawing/2014/main" id="{E0E93F46-D94A-47D1-A884-F2C2F248D6CC}"/>
              </a:ext>
              <a:ext uri="{C183D7F6-B498-43B3-948B-1728B52AA6E4}">
                <adec:decorative xmlns:adec="http://schemas.microsoft.com/office/drawing/2017/decorative" val="1"/>
              </a:ext>
            </a:extLst>
          </p:cNvPr>
          <p:cNvSpPr txBox="1">
            <a:spLocks noChangeArrowheads="1"/>
          </p:cNvSpPr>
          <p:nvPr/>
        </p:nvSpPr>
        <p:spPr bwMode="auto">
          <a:xfrm>
            <a:off x="4648200" y="2217738"/>
            <a:ext cx="3698027" cy="369332"/>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dirty="0">
                <a:solidFill>
                  <a:srgbClr val="000000"/>
                </a:solidFill>
                <a:latin typeface="Arial Black" pitchFamily="34" charset="0"/>
              </a:rPr>
              <a:t>Cell Culture/ Fermentation</a:t>
            </a:r>
          </a:p>
        </p:txBody>
      </p:sp>
      <p:sp>
        <p:nvSpPr>
          <p:cNvPr id="25" name="Text Box 15">
            <a:extLst>
              <a:ext uri="{FF2B5EF4-FFF2-40B4-BE49-F238E27FC236}">
                <a16:creationId xmlns:a16="http://schemas.microsoft.com/office/drawing/2014/main" id="{BB29E75A-870C-429C-9588-C0A5E5210B50}"/>
              </a:ext>
              <a:ext uri="{C183D7F6-B498-43B3-948B-1728B52AA6E4}">
                <adec:decorative xmlns:adec="http://schemas.microsoft.com/office/drawing/2017/decorative" val="1"/>
              </a:ext>
            </a:extLst>
          </p:cNvPr>
          <p:cNvSpPr txBox="1">
            <a:spLocks noChangeArrowheads="1"/>
          </p:cNvSpPr>
          <p:nvPr/>
        </p:nvSpPr>
        <p:spPr bwMode="auto">
          <a:xfrm>
            <a:off x="4648199" y="2808288"/>
            <a:ext cx="3698021" cy="369332"/>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dirty="0">
                <a:solidFill>
                  <a:srgbClr val="000000"/>
                </a:solidFill>
                <a:latin typeface="Arial Black" pitchFamily="34" charset="0"/>
              </a:rPr>
              <a:t>Harvest</a:t>
            </a:r>
          </a:p>
        </p:txBody>
      </p:sp>
      <p:sp>
        <p:nvSpPr>
          <p:cNvPr id="26" name="Text Box 17">
            <a:extLst>
              <a:ext uri="{FF2B5EF4-FFF2-40B4-BE49-F238E27FC236}">
                <a16:creationId xmlns:a16="http://schemas.microsoft.com/office/drawing/2014/main" id="{3BE7F024-6245-48A7-84BF-01E012E264A0}"/>
              </a:ext>
              <a:ext uri="{C183D7F6-B498-43B3-948B-1728B52AA6E4}">
                <adec:decorative xmlns:adec="http://schemas.microsoft.com/office/drawing/2017/decorative" val="1"/>
              </a:ext>
            </a:extLst>
          </p:cNvPr>
          <p:cNvSpPr txBox="1">
            <a:spLocks noChangeArrowheads="1"/>
          </p:cNvSpPr>
          <p:nvPr/>
        </p:nvSpPr>
        <p:spPr bwMode="auto">
          <a:xfrm>
            <a:off x="4648199" y="3417888"/>
            <a:ext cx="3716679"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a:solidFill>
                  <a:srgbClr val="000000"/>
                </a:solidFill>
                <a:latin typeface="Arial Black" pitchFamily="34" charset="0"/>
              </a:rPr>
              <a:t>Purification</a:t>
            </a:r>
          </a:p>
        </p:txBody>
      </p:sp>
      <p:sp>
        <p:nvSpPr>
          <p:cNvPr id="27" name="Text Box 18">
            <a:extLst>
              <a:ext uri="{FF2B5EF4-FFF2-40B4-BE49-F238E27FC236}">
                <a16:creationId xmlns:a16="http://schemas.microsoft.com/office/drawing/2014/main" id="{420DA786-A0AA-43CE-956E-4447A865839F}"/>
              </a:ext>
              <a:ext uri="{C183D7F6-B498-43B3-948B-1728B52AA6E4}">
                <adec:decorative xmlns:adec="http://schemas.microsoft.com/office/drawing/2017/decorative" val="1"/>
              </a:ext>
            </a:extLst>
          </p:cNvPr>
          <p:cNvSpPr txBox="1">
            <a:spLocks noChangeArrowheads="1"/>
          </p:cNvSpPr>
          <p:nvPr/>
        </p:nvSpPr>
        <p:spPr bwMode="auto">
          <a:xfrm>
            <a:off x="4648199" y="4043363"/>
            <a:ext cx="3716671"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a:solidFill>
                  <a:srgbClr val="000000"/>
                </a:solidFill>
                <a:latin typeface="Arial Black" pitchFamily="34" charset="0"/>
              </a:rPr>
              <a:t>Fill Finish</a:t>
            </a:r>
          </a:p>
        </p:txBody>
      </p:sp>
      <p:sp>
        <p:nvSpPr>
          <p:cNvPr id="28" name="Text Box 19">
            <a:extLst>
              <a:ext uri="{FF2B5EF4-FFF2-40B4-BE49-F238E27FC236}">
                <a16:creationId xmlns:a16="http://schemas.microsoft.com/office/drawing/2014/main" id="{BAA8B29F-E3B1-4509-BDAA-91B1900E6C03}"/>
              </a:ext>
              <a:ext uri="{C183D7F6-B498-43B3-948B-1728B52AA6E4}">
                <adec:decorative xmlns:adec="http://schemas.microsoft.com/office/drawing/2017/decorative" val="1"/>
              </a:ext>
            </a:extLst>
          </p:cNvPr>
          <p:cNvSpPr txBox="1">
            <a:spLocks noChangeArrowheads="1"/>
          </p:cNvSpPr>
          <p:nvPr/>
        </p:nvSpPr>
        <p:spPr bwMode="auto">
          <a:xfrm>
            <a:off x="4648199" y="4657725"/>
            <a:ext cx="3716669"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a:solidFill>
                  <a:srgbClr val="000000"/>
                </a:solidFill>
                <a:latin typeface="Arial Black" pitchFamily="34" charset="0"/>
              </a:rPr>
              <a:t>QC Testing</a:t>
            </a:r>
            <a:endParaRPr lang="en-US" sz="1800">
              <a:solidFill>
                <a:srgbClr val="000000"/>
              </a:solidFill>
            </a:endParaRPr>
          </a:p>
        </p:txBody>
      </p:sp>
    </p:spTree>
    <p:extLst>
      <p:ext uri="{BB962C8B-B14F-4D97-AF65-F5344CB8AC3E}">
        <p14:creationId xmlns:p14="http://schemas.microsoft.com/office/powerpoint/2010/main" val="29454812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4">
            <a:extLst>
              <a:ext uri="{C183D7F6-B498-43B3-948B-1728B52AA6E4}">
                <adec:decorative xmlns:adec="http://schemas.microsoft.com/office/drawing/2017/decorative" val="1"/>
              </a:ext>
            </a:extLst>
          </p:cNvPr>
          <p:cNvSpPr>
            <a:spLocks noGrp="1"/>
          </p:cNvSpPr>
          <p:nvPr>
            <p:ph type="sldNum" sz="quarter" idx="12"/>
          </p:nvPr>
        </p:nvSpPr>
        <p:spPr>
          <a:xfrm>
            <a:off x="8229599" y="6450105"/>
            <a:ext cx="484094" cy="457200"/>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F5B13FE6-8D3C-4796-A708-F86F6781F233}" type="slidenum">
              <a:rPr lang="en-US" sz="1400" smtClean="0"/>
              <a:pPr eaLnBrk="1" hangingPunct="1"/>
              <a:t>100</a:t>
            </a:fld>
            <a:endParaRPr lang="en-US" sz="1400" dirty="0"/>
          </a:p>
        </p:txBody>
      </p:sp>
      <p:pic>
        <p:nvPicPr>
          <p:cNvPr id="108548" name="Picture 4">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281" t="18414" r="16823" b="5493"/>
          <a:stretch>
            <a:fillRect/>
          </a:stretch>
        </p:blipFill>
        <p:spPr bwMode="auto">
          <a:xfrm>
            <a:off x="377604" y="1476373"/>
            <a:ext cx="8388792" cy="3991188"/>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9" name="Rectangle 6"/>
          <p:cNvSpPr>
            <a:spLocks noGrp="1" noChangeArrowheads="1"/>
          </p:cNvSpPr>
          <p:nvPr>
            <p:ph type="title"/>
          </p:nvPr>
        </p:nvSpPr>
        <p:spPr>
          <a:xfrm>
            <a:off x="236246" y="91900"/>
            <a:ext cx="8651009" cy="1136874"/>
          </a:xfrm>
          <a:noFill/>
        </p:spPr>
        <p:txBody>
          <a:bodyPr/>
          <a:lstStyle/>
          <a:p>
            <a:pPr eaLnBrk="1" hangingPunct="1"/>
            <a:r>
              <a:rPr lang="en-US" sz="3600" dirty="0"/>
              <a:t>Another Example -What Do </a:t>
            </a:r>
            <a:br>
              <a:rPr lang="en-US" sz="3600" dirty="0"/>
            </a:br>
            <a:r>
              <a:rPr lang="en-US" sz="3600" dirty="0"/>
              <a:t>You Think About This?</a:t>
            </a:r>
            <a:endParaRPr lang="en-US" sz="3600" b="1" dirty="0"/>
          </a:p>
        </p:txBody>
      </p:sp>
      <p:sp>
        <p:nvSpPr>
          <p:cNvPr id="8" name="TextBox 7">
            <a:extLst>
              <a:ext uri="{FF2B5EF4-FFF2-40B4-BE49-F238E27FC236}">
                <a16:creationId xmlns:a16="http://schemas.microsoft.com/office/drawing/2014/main" id="{0A841CF9-AB62-46ED-B525-FF59F437E620}"/>
              </a:ext>
            </a:extLst>
          </p:cNvPr>
          <p:cNvSpPr txBox="1"/>
          <p:nvPr/>
        </p:nvSpPr>
        <p:spPr>
          <a:xfrm>
            <a:off x="263303" y="5893875"/>
            <a:ext cx="8511987" cy="784830"/>
          </a:xfrm>
          <a:prstGeom prst="rect">
            <a:avLst/>
          </a:prstGeom>
          <a:noFill/>
        </p:spPr>
        <p:txBody>
          <a:bodyPr wrap="square">
            <a:spAutoFit/>
          </a:bodyPr>
          <a:lstStyle/>
          <a:p>
            <a:pPr algn="just"/>
            <a:r>
              <a:rPr lang="en-US" sz="1500" dirty="0"/>
              <a:t>The “Notes: section (at bottom) is blank and is not </a:t>
            </a:r>
            <a:r>
              <a:rPr lang="en-US" sz="1500" dirty="0" err="1"/>
              <a:t>NA’d</a:t>
            </a:r>
            <a:r>
              <a:rPr lang="en-US" sz="1500" dirty="0"/>
              <a:t>.  This makes it unclear whether you “forgot” to make a comment or you had nothing to say.  It also allows someone to enter a comment later and it will look like your comment</a:t>
            </a:r>
          </a:p>
        </p:txBody>
      </p:sp>
      <p:sp>
        <p:nvSpPr>
          <p:cNvPr id="9" name="Freeform 8">
            <a:extLst>
              <a:ext uri="{FF2B5EF4-FFF2-40B4-BE49-F238E27FC236}">
                <a16:creationId xmlns:a16="http://schemas.microsoft.com/office/drawing/2014/main" id="{DA5BE828-A9F3-48ED-8743-D5EE116F23FA}"/>
              </a:ext>
              <a:ext uri="{C183D7F6-B498-43B3-948B-1728B52AA6E4}">
                <adec:decorative xmlns:adec="http://schemas.microsoft.com/office/drawing/2017/decorative" val="1"/>
              </a:ext>
            </a:extLst>
          </p:cNvPr>
          <p:cNvSpPr>
            <a:spLocks/>
          </p:cNvSpPr>
          <p:nvPr/>
        </p:nvSpPr>
        <p:spPr bwMode="auto">
          <a:xfrm>
            <a:off x="188261" y="4687536"/>
            <a:ext cx="5997389" cy="438756"/>
          </a:xfrm>
          <a:custGeom>
            <a:avLst/>
            <a:gdLst>
              <a:gd name="T0" fmla="*/ 2147483647 w 2286"/>
              <a:gd name="T1" fmla="*/ 2147483647 h 1079"/>
              <a:gd name="T2" fmla="*/ 2147483647 w 2286"/>
              <a:gd name="T3" fmla="*/ 2147483647 h 1079"/>
              <a:gd name="T4" fmla="*/ 2147483647 w 2286"/>
              <a:gd name="T5" fmla="*/ 0 h 1079"/>
              <a:gd name="T6" fmla="*/ 2147483647 w 2286"/>
              <a:gd name="T7" fmla="*/ 2147483647 h 1079"/>
              <a:gd name="T8" fmla="*/ 2147483647 w 2286"/>
              <a:gd name="T9" fmla="*/ 2147483647 h 1079"/>
              <a:gd name="T10" fmla="*/ 2147483647 w 2286"/>
              <a:gd name="T11" fmla="*/ 2147483647 h 1079"/>
              <a:gd name="T12" fmla="*/ 2147483647 w 2286"/>
              <a:gd name="T13" fmla="*/ 2147483647 h 1079"/>
              <a:gd name="T14" fmla="*/ 2147483647 w 2286"/>
              <a:gd name="T15" fmla="*/ 2147483647 h 1079"/>
              <a:gd name="T16" fmla="*/ 2147483647 w 2286"/>
              <a:gd name="T17" fmla="*/ 2147483647 h 1079"/>
              <a:gd name="T18" fmla="*/ 2147483647 w 2286"/>
              <a:gd name="T19" fmla="*/ 2147483647 h 1079"/>
              <a:gd name="T20" fmla="*/ 2147483647 w 2286"/>
              <a:gd name="T21" fmla="*/ 2147483647 h 1079"/>
              <a:gd name="T22" fmla="*/ 2147483647 w 2286"/>
              <a:gd name="T23" fmla="*/ 2147483647 h 1079"/>
              <a:gd name="T24" fmla="*/ 2147483647 w 2286"/>
              <a:gd name="T25" fmla="*/ 2147483647 h 1079"/>
              <a:gd name="T26" fmla="*/ 2147483647 w 2286"/>
              <a:gd name="T27" fmla="*/ 2147483647 h 1079"/>
              <a:gd name="T28" fmla="*/ 2147483647 w 2286"/>
              <a:gd name="T29" fmla="*/ 2147483647 h 1079"/>
              <a:gd name="T30" fmla="*/ 2147483647 w 2286"/>
              <a:gd name="T31" fmla="*/ 2147483647 h 1079"/>
              <a:gd name="T32" fmla="*/ 2147483647 w 2286"/>
              <a:gd name="T33" fmla="*/ 2147483647 h 1079"/>
              <a:gd name="T34" fmla="*/ 2147483647 w 2286"/>
              <a:gd name="T35" fmla="*/ 2147483647 h 1079"/>
              <a:gd name="T36" fmla="*/ 2147483647 w 2286"/>
              <a:gd name="T37" fmla="*/ 0 h 10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86" h="1079">
                <a:moveTo>
                  <a:pt x="1793" y="119"/>
                </a:moveTo>
                <a:cubicBezTo>
                  <a:pt x="1693" y="52"/>
                  <a:pt x="1543" y="57"/>
                  <a:pt x="1428" y="46"/>
                </a:cubicBezTo>
                <a:cubicBezTo>
                  <a:pt x="1158" y="21"/>
                  <a:pt x="885" y="9"/>
                  <a:pt x="614" y="0"/>
                </a:cubicBezTo>
                <a:cubicBezTo>
                  <a:pt x="332" y="10"/>
                  <a:pt x="370" y="8"/>
                  <a:pt x="175" y="46"/>
                </a:cubicBezTo>
                <a:cubicBezTo>
                  <a:pt x="135" y="73"/>
                  <a:pt x="101" y="96"/>
                  <a:pt x="74" y="138"/>
                </a:cubicBezTo>
                <a:cubicBezTo>
                  <a:pt x="63" y="155"/>
                  <a:pt x="55" y="173"/>
                  <a:pt x="47" y="192"/>
                </a:cubicBezTo>
                <a:cubicBezTo>
                  <a:pt x="40" y="210"/>
                  <a:pt x="29" y="247"/>
                  <a:pt x="29" y="247"/>
                </a:cubicBezTo>
                <a:cubicBezTo>
                  <a:pt x="32" y="353"/>
                  <a:pt x="0" y="553"/>
                  <a:pt x="74" y="668"/>
                </a:cubicBezTo>
                <a:cubicBezTo>
                  <a:pt x="94" y="741"/>
                  <a:pt x="130" y="783"/>
                  <a:pt x="184" y="832"/>
                </a:cubicBezTo>
                <a:cubicBezTo>
                  <a:pt x="228" y="872"/>
                  <a:pt x="302" y="961"/>
                  <a:pt x="358" y="979"/>
                </a:cubicBezTo>
                <a:cubicBezTo>
                  <a:pt x="405" y="994"/>
                  <a:pt x="464" y="1028"/>
                  <a:pt x="513" y="1034"/>
                </a:cubicBezTo>
                <a:cubicBezTo>
                  <a:pt x="546" y="1038"/>
                  <a:pt x="840" y="1057"/>
                  <a:pt x="916" y="1061"/>
                </a:cubicBezTo>
                <a:cubicBezTo>
                  <a:pt x="1032" y="1067"/>
                  <a:pt x="1147" y="1073"/>
                  <a:pt x="1263" y="1079"/>
                </a:cubicBezTo>
                <a:cubicBezTo>
                  <a:pt x="1476" y="1073"/>
                  <a:pt x="1690" y="1072"/>
                  <a:pt x="1903" y="1061"/>
                </a:cubicBezTo>
                <a:cubicBezTo>
                  <a:pt x="1941" y="1059"/>
                  <a:pt x="2002" y="1003"/>
                  <a:pt x="2022" y="988"/>
                </a:cubicBezTo>
                <a:cubicBezTo>
                  <a:pt x="2104" y="926"/>
                  <a:pt x="2149" y="880"/>
                  <a:pt x="2205" y="796"/>
                </a:cubicBezTo>
                <a:cubicBezTo>
                  <a:pt x="2286" y="549"/>
                  <a:pt x="2213" y="386"/>
                  <a:pt x="2068" y="202"/>
                </a:cubicBezTo>
                <a:cubicBezTo>
                  <a:pt x="2018" y="139"/>
                  <a:pt x="1971" y="73"/>
                  <a:pt x="1903" y="28"/>
                </a:cubicBezTo>
                <a:cubicBezTo>
                  <a:pt x="1897" y="19"/>
                  <a:pt x="1885" y="0"/>
                  <a:pt x="1885" y="0"/>
                </a:cubicBezTo>
              </a:path>
            </a:pathLst>
          </a:custGeom>
          <a:noFill/>
          <a:ln w="38100"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 name="Group 9">
            <a:extLst>
              <a:ext uri="{FF2B5EF4-FFF2-40B4-BE49-F238E27FC236}">
                <a16:creationId xmlns:a16="http://schemas.microsoft.com/office/drawing/2014/main" id="{75C3EDA6-E29A-4A01-8031-D386CFA50940}"/>
              </a:ext>
              <a:ext uri="{C183D7F6-B498-43B3-948B-1728B52AA6E4}">
                <adec:decorative xmlns:adec="http://schemas.microsoft.com/office/drawing/2017/decorative" val="1"/>
              </a:ext>
            </a:extLst>
          </p:cNvPr>
          <p:cNvGrpSpPr/>
          <p:nvPr/>
        </p:nvGrpSpPr>
        <p:grpSpPr>
          <a:xfrm>
            <a:off x="919163" y="4744669"/>
            <a:ext cx="5329237" cy="328612"/>
            <a:chOff x="919163" y="5780088"/>
            <a:chExt cx="5329237" cy="635000"/>
          </a:xfrm>
        </p:grpSpPr>
        <p:sp>
          <p:nvSpPr>
            <p:cNvPr id="11" name="Freeform 5">
              <a:extLst>
                <a:ext uri="{FF2B5EF4-FFF2-40B4-BE49-F238E27FC236}">
                  <a16:creationId xmlns:a16="http://schemas.microsoft.com/office/drawing/2014/main" id="{57604DBC-8D4D-43FC-A9F5-EF279E1DABDC}"/>
                </a:ext>
              </a:extLst>
            </p:cNvPr>
            <p:cNvSpPr>
              <a:spLocks/>
            </p:cNvSpPr>
            <p:nvPr/>
          </p:nvSpPr>
          <p:spPr bwMode="auto">
            <a:xfrm>
              <a:off x="919163" y="5959476"/>
              <a:ext cx="1544637" cy="455612"/>
            </a:xfrm>
            <a:custGeom>
              <a:avLst/>
              <a:gdLst>
                <a:gd name="T0" fmla="*/ 2147483647 w 973"/>
                <a:gd name="T1" fmla="*/ 2147483647 h 287"/>
                <a:gd name="T2" fmla="*/ 2147483647 w 973"/>
                <a:gd name="T3" fmla="*/ 2147483647 h 287"/>
                <a:gd name="T4" fmla="*/ 2147483647 w 973"/>
                <a:gd name="T5" fmla="*/ 2147483647 h 287"/>
                <a:gd name="T6" fmla="*/ 2147483647 w 973"/>
                <a:gd name="T7" fmla="*/ 2147483647 h 287"/>
                <a:gd name="T8" fmla="*/ 2147483647 w 973"/>
                <a:gd name="T9" fmla="*/ 2147483647 h 287"/>
                <a:gd name="T10" fmla="*/ 2147483647 w 973"/>
                <a:gd name="T11" fmla="*/ 2147483647 h 287"/>
                <a:gd name="T12" fmla="*/ 2147483647 w 973"/>
                <a:gd name="T13" fmla="*/ 2147483647 h 287"/>
                <a:gd name="T14" fmla="*/ 2147483647 w 973"/>
                <a:gd name="T15" fmla="*/ 2147483647 h 287"/>
                <a:gd name="T16" fmla="*/ 2147483647 w 973"/>
                <a:gd name="T17" fmla="*/ 2147483647 h 287"/>
                <a:gd name="T18" fmla="*/ 2147483647 w 973"/>
                <a:gd name="T19" fmla="*/ 2147483647 h 287"/>
                <a:gd name="T20" fmla="*/ 2147483647 w 973"/>
                <a:gd name="T21" fmla="*/ 2147483647 h 287"/>
                <a:gd name="T22" fmla="*/ 2147483647 w 973"/>
                <a:gd name="T23" fmla="*/ 2147483647 h 287"/>
                <a:gd name="T24" fmla="*/ 2147483647 w 973"/>
                <a:gd name="T25" fmla="*/ 2147483647 h 287"/>
                <a:gd name="T26" fmla="*/ 2147483647 w 973"/>
                <a:gd name="T27" fmla="*/ 2147483647 h 287"/>
                <a:gd name="T28" fmla="*/ 2147483647 w 973"/>
                <a:gd name="T29" fmla="*/ 2147483647 h 287"/>
                <a:gd name="T30" fmla="*/ 2147483647 w 973"/>
                <a:gd name="T31" fmla="*/ 2147483647 h 287"/>
                <a:gd name="T32" fmla="*/ 2147483647 w 973"/>
                <a:gd name="T33" fmla="*/ 2147483647 h 287"/>
                <a:gd name="T34" fmla="*/ 2147483647 w 973"/>
                <a:gd name="T35" fmla="*/ 2147483647 h 287"/>
                <a:gd name="T36" fmla="*/ 2147483647 w 973"/>
                <a:gd name="T37" fmla="*/ 2147483647 h 287"/>
                <a:gd name="T38" fmla="*/ 2147483647 w 973"/>
                <a:gd name="T39" fmla="*/ 2147483647 h 287"/>
                <a:gd name="T40" fmla="*/ 2147483647 w 973"/>
                <a:gd name="T41" fmla="*/ 2147483647 h 287"/>
                <a:gd name="T42" fmla="*/ 2147483647 w 973"/>
                <a:gd name="T43" fmla="*/ 2147483647 h 287"/>
                <a:gd name="T44" fmla="*/ 2147483647 w 973"/>
                <a:gd name="T45" fmla="*/ 2147483647 h 287"/>
                <a:gd name="T46" fmla="*/ 2147483647 w 973"/>
                <a:gd name="T47" fmla="*/ 2147483647 h 287"/>
                <a:gd name="T48" fmla="*/ 2147483647 w 973"/>
                <a:gd name="T49" fmla="*/ 2147483647 h 287"/>
                <a:gd name="T50" fmla="*/ 2147483647 w 973"/>
                <a:gd name="T51" fmla="*/ 2147483647 h 287"/>
                <a:gd name="T52" fmla="*/ 2147483647 w 973"/>
                <a:gd name="T53" fmla="*/ 2147483647 h 287"/>
                <a:gd name="T54" fmla="*/ 2147483647 w 973"/>
                <a:gd name="T55" fmla="*/ 2147483647 h 287"/>
                <a:gd name="T56" fmla="*/ 2147483647 w 973"/>
                <a:gd name="T57" fmla="*/ 2147483647 h 287"/>
                <a:gd name="T58" fmla="*/ 2147483647 w 973"/>
                <a:gd name="T59" fmla="*/ 2147483647 h 287"/>
                <a:gd name="T60" fmla="*/ 2147483647 w 973"/>
                <a:gd name="T61" fmla="*/ 2147483647 h 287"/>
                <a:gd name="T62" fmla="*/ 2147483647 w 973"/>
                <a:gd name="T63" fmla="*/ 2147483647 h 287"/>
                <a:gd name="T64" fmla="*/ 2147483647 w 973"/>
                <a:gd name="T65" fmla="*/ 2147483647 h 287"/>
                <a:gd name="T66" fmla="*/ 2147483647 w 973"/>
                <a:gd name="T67" fmla="*/ 2147483647 h 287"/>
                <a:gd name="T68" fmla="*/ 2147483647 w 973"/>
                <a:gd name="T69" fmla="*/ 2147483647 h 287"/>
                <a:gd name="T70" fmla="*/ 2147483647 w 973"/>
                <a:gd name="T71" fmla="*/ 2147483647 h 287"/>
                <a:gd name="T72" fmla="*/ 2147483647 w 973"/>
                <a:gd name="T73" fmla="*/ 2147483647 h 287"/>
                <a:gd name="T74" fmla="*/ 2147483647 w 973"/>
                <a:gd name="T75" fmla="*/ 2147483647 h 287"/>
                <a:gd name="T76" fmla="*/ 2147483647 w 973"/>
                <a:gd name="T77" fmla="*/ 2147483647 h 287"/>
                <a:gd name="T78" fmla="*/ 2147483647 w 973"/>
                <a:gd name="T79" fmla="*/ 2147483647 h 287"/>
                <a:gd name="T80" fmla="*/ 2147483647 w 973"/>
                <a:gd name="T81" fmla="*/ 2147483647 h 287"/>
                <a:gd name="T82" fmla="*/ 2147483647 w 973"/>
                <a:gd name="T83" fmla="*/ 2147483647 h 2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73" h="287">
                  <a:moveTo>
                    <a:pt x="107" y="40"/>
                  </a:moveTo>
                  <a:cubicBezTo>
                    <a:pt x="98" y="34"/>
                    <a:pt x="90" y="22"/>
                    <a:pt x="79" y="22"/>
                  </a:cubicBezTo>
                  <a:cubicBezTo>
                    <a:pt x="60" y="22"/>
                    <a:pt x="24" y="40"/>
                    <a:pt x="24" y="40"/>
                  </a:cubicBezTo>
                  <a:cubicBezTo>
                    <a:pt x="13" y="75"/>
                    <a:pt x="0" y="100"/>
                    <a:pt x="24" y="141"/>
                  </a:cubicBezTo>
                  <a:cubicBezTo>
                    <a:pt x="29" y="149"/>
                    <a:pt x="43" y="135"/>
                    <a:pt x="52" y="132"/>
                  </a:cubicBezTo>
                  <a:cubicBezTo>
                    <a:pt x="96" y="101"/>
                    <a:pt x="71" y="93"/>
                    <a:pt x="107" y="59"/>
                  </a:cubicBezTo>
                  <a:cubicBezTo>
                    <a:pt x="97" y="90"/>
                    <a:pt x="84" y="115"/>
                    <a:pt x="107" y="150"/>
                  </a:cubicBezTo>
                  <a:cubicBezTo>
                    <a:pt x="112" y="158"/>
                    <a:pt x="125" y="144"/>
                    <a:pt x="134" y="141"/>
                  </a:cubicBezTo>
                  <a:cubicBezTo>
                    <a:pt x="137" y="120"/>
                    <a:pt x="130" y="94"/>
                    <a:pt x="143" y="77"/>
                  </a:cubicBezTo>
                  <a:cubicBezTo>
                    <a:pt x="155" y="62"/>
                    <a:pt x="198" y="59"/>
                    <a:pt x="198" y="59"/>
                  </a:cubicBezTo>
                  <a:cubicBezTo>
                    <a:pt x="204" y="68"/>
                    <a:pt x="216" y="75"/>
                    <a:pt x="216" y="86"/>
                  </a:cubicBezTo>
                  <a:cubicBezTo>
                    <a:pt x="216" y="105"/>
                    <a:pt x="198" y="141"/>
                    <a:pt x="198" y="141"/>
                  </a:cubicBezTo>
                  <a:cubicBezTo>
                    <a:pt x="209" y="65"/>
                    <a:pt x="197" y="59"/>
                    <a:pt x="271" y="77"/>
                  </a:cubicBezTo>
                  <a:cubicBezTo>
                    <a:pt x="268" y="93"/>
                    <a:pt x="248" y="146"/>
                    <a:pt x="280" y="159"/>
                  </a:cubicBezTo>
                  <a:cubicBezTo>
                    <a:pt x="290" y="163"/>
                    <a:pt x="300" y="148"/>
                    <a:pt x="308" y="141"/>
                  </a:cubicBezTo>
                  <a:cubicBezTo>
                    <a:pt x="324" y="127"/>
                    <a:pt x="354" y="95"/>
                    <a:pt x="354" y="95"/>
                  </a:cubicBezTo>
                  <a:cubicBezTo>
                    <a:pt x="380" y="18"/>
                    <a:pt x="339" y="127"/>
                    <a:pt x="372" y="150"/>
                  </a:cubicBezTo>
                  <a:cubicBezTo>
                    <a:pt x="390" y="163"/>
                    <a:pt x="427" y="113"/>
                    <a:pt x="427" y="113"/>
                  </a:cubicBezTo>
                  <a:cubicBezTo>
                    <a:pt x="483" y="29"/>
                    <a:pt x="439" y="201"/>
                    <a:pt x="436" y="214"/>
                  </a:cubicBezTo>
                  <a:cubicBezTo>
                    <a:pt x="431" y="233"/>
                    <a:pt x="436" y="263"/>
                    <a:pt x="418" y="269"/>
                  </a:cubicBezTo>
                  <a:cubicBezTo>
                    <a:pt x="400" y="275"/>
                    <a:pt x="363" y="287"/>
                    <a:pt x="363" y="287"/>
                  </a:cubicBezTo>
                  <a:cubicBezTo>
                    <a:pt x="345" y="232"/>
                    <a:pt x="383" y="229"/>
                    <a:pt x="418" y="196"/>
                  </a:cubicBezTo>
                  <a:cubicBezTo>
                    <a:pt x="435" y="144"/>
                    <a:pt x="473" y="116"/>
                    <a:pt x="518" y="86"/>
                  </a:cubicBezTo>
                  <a:cubicBezTo>
                    <a:pt x="565" y="16"/>
                    <a:pt x="515" y="104"/>
                    <a:pt x="509" y="113"/>
                  </a:cubicBezTo>
                  <a:cubicBezTo>
                    <a:pt x="512" y="125"/>
                    <a:pt x="508" y="142"/>
                    <a:pt x="518" y="150"/>
                  </a:cubicBezTo>
                  <a:cubicBezTo>
                    <a:pt x="545" y="170"/>
                    <a:pt x="569" y="98"/>
                    <a:pt x="573" y="86"/>
                  </a:cubicBezTo>
                  <a:cubicBezTo>
                    <a:pt x="564" y="80"/>
                    <a:pt x="556" y="63"/>
                    <a:pt x="546" y="68"/>
                  </a:cubicBezTo>
                  <a:cubicBezTo>
                    <a:pt x="538" y="72"/>
                    <a:pt x="546" y="92"/>
                    <a:pt x="555" y="95"/>
                  </a:cubicBezTo>
                  <a:cubicBezTo>
                    <a:pt x="570" y="100"/>
                    <a:pt x="585" y="89"/>
                    <a:pt x="600" y="86"/>
                  </a:cubicBezTo>
                  <a:cubicBezTo>
                    <a:pt x="677" y="41"/>
                    <a:pt x="637" y="48"/>
                    <a:pt x="637" y="141"/>
                  </a:cubicBezTo>
                  <a:cubicBezTo>
                    <a:pt x="637" y="151"/>
                    <a:pt x="642" y="122"/>
                    <a:pt x="646" y="113"/>
                  </a:cubicBezTo>
                  <a:cubicBezTo>
                    <a:pt x="651" y="103"/>
                    <a:pt x="655" y="92"/>
                    <a:pt x="664" y="86"/>
                  </a:cubicBezTo>
                  <a:cubicBezTo>
                    <a:pt x="680" y="76"/>
                    <a:pt x="719" y="68"/>
                    <a:pt x="719" y="68"/>
                  </a:cubicBezTo>
                  <a:cubicBezTo>
                    <a:pt x="713" y="85"/>
                    <a:pt x="698" y="116"/>
                    <a:pt x="719" y="132"/>
                  </a:cubicBezTo>
                  <a:cubicBezTo>
                    <a:pt x="727" y="138"/>
                    <a:pt x="738" y="126"/>
                    <a:pt x="747" y="123"/>
                  </a:cubicBezTo>
                  <a:cubicBezTo>
                    <a:pt x="843" y="88"/>
                    <a:pt x="789" y="101"/>
                    <a:pt x="866" y="86"/>
                  </a:cubicBezTo>
                  <a:cubicBezTo>
                    <a:pt x="861" y="72"/>
                    <a:pt x="844" y="0"/>
                    <a:pt x="802" y="68"/>
                  </a:cubicBezTo>
                  <a:cubicBezTo>
                    <a:pt x="791" y="86"/>
                    <a:pt x="801" y="113"/>
                    <a:pt x="811" y="132"/>
                  </a:cubicBezTo>
                  <a:cubicBezTo>
                    <a:pt x="815" y="141"/>
                    <a:pt x="829" y="138"/>
                    <a:pt x="838" y="141"/>
                  </a:cubicBezTo>
                  <a:cubicBezTo>
                    <a:pt x="862" y="135"/>
                    <a:pt x="886" y="127"/>
                    <a:pt x="911" y="123"/>
                  </a:cubicBezTo>
                  <a:cubicBezTo>
                    <a:pt x="929" y="120"/>
                    <a:pt x="951" y="124"/>
                    <a:pt x="966" y="113"/>
                  </a:cubicBezTo>
                  <a:cubicBezTo>
                    <a:pt x="973" y="108"/>
                    <a:pt x="954" y="101"/>
                    <a:pt x="948" y="95"/>
                  </a:cubicBezTo>
                </a:path>
              </a:pathLst>
            </a:custGeom>
            <a:noFill/>
            <a:ln w="28575"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6">
              <a:extLst>
                <a:ext uri="{FF2B5EF4-FFF2-40B4-BE49-F238E27FC236}">
                  <a16:creationId xmlns:a16="http://schemas.microsoft.com/office/drawing/2014/main" id="{BBBB65D3-739D-4E54-BADA-FC16FF220F89}"/>
                </a:ext>
              </a:extLst>
            </p:cNvPr>
            <p:cNvSpPr>
              <a:spLocks/>
            </p:cNvSpPr>
            <p:nvPr/>
          </p:nvSpPr>
          <p:spPr bwMode="auto">
            <a:xfrm>
              <a:off x="2740025" y="5780088"/>
              <a:ext cx="874713" cy="442912"/>
            </a:xfrm>
            <a:custGeom>
              <a:avLst/>
              <a:gdLst>
                <a:gd name="T0" fmla="*/ 2147483647 w 551"/>
                <a:gd name="T1" fmla="*/ 2147483647 h 279"/>
                <a:gd name="T2" fmla="*/ 2147483647 w 551"/>
                <a:gd name="T3" fmla="*/ 2147483647 h 279"/>
                <a:gd name="T4" fmla="*/ 2147483647 w 551"/>
                <a:gd name="T5" fmla="*/ 2147483647 h 279"/>
                <a:gd name="T6" fmla="*/ 2147483647 w 551"/>
                <a:gd name="T7" fmla="*/ 2147483647 h 279"/>
                <a:gd name="T8" fmla="*/ 2147483647 w 551"/>
                <a:gd name="T9" fmla="*/ 2147483647 h 279"/>
                <a:gd name="T10" fmla="*/ 2147483647 w 551"/>
                <a:gd name="T11" fmla="*/ 2147483647 h 279"/>
                <a:gd name="T12" fmla="*/ 2147483647 w 551"/>
                <a:gd name="T13" fmla="*/ 2147483647 h 279"/>
                <a:gd name="T14" fmla="*/ 2147483647 w 551"/>
                <a:gd name="T15" fmla="*/ 2147483647 h 279"/>
                <a:gd name="T16" fmla="*/ 2147483647 w 551"/>
                <a:gd name="T17" fmla="*/ 2147483647 h 279"/>
                <a:gd name="T18" fmla="*/ 2147483647 w 551"/>
                <a:gd name="T19" fmla="*/ 2147483647 h 279"/>
                <a:gd name="T20" fmla="*/ 2147483647 w 551"/>
                <a:gd name="T21" fmla="*/ 2147483647 h 279"/>
                <a:gd name="T22" fmla="*/ 2147483647 w 551"/>
                <a:gd name="T23" fmla="*/ 2147483647 h 279"/>
                <a:gd name="T24" fmla="*/ 2147483647 w 551"/>
                <a:gd name="T25" fmla="*/ 2147483647 h 279"/>
                <a:gd name="T26" fmla="*/ 2147483647 w 551"/>
                <a:gd name="T27" fmla="*/ 2147483647 h 279"/>
                <a:gd name="T28" fmla="*/ 2147483647 w 551"/>
                <a:gd name="T29" fmla="*/ 2147483647 h 279"/>
                <a:gd name="T30" fmla="*/ 2147483647 w 551"/>
                <a:gd name="T31" fmla="*/ 2147483647 h 279"/>
                <a:gd name="T32" fmla="*/ 2147483647 w 551"/>
                <a:gd name="T33" fmla="*/ 2147483647 h 279"/>
                <a:gd name="T34" fmla="*/ 2147483647 w 551"/>
                <a:gd name="T35" fmla="*/ 2147483647 h 279"/>
                <a:gd name="T36" fmla="*/ 2147483647 w 551"/>
                <a:gd name="T37" fmla="*/ 2147483647 h 279"/>
                <a:gd name="T38" fmla="*/ 2147483647 w 551"/>
                <a:gd name="T39" fmla="*/ 2147483647 h 279"/>
                <a:gd name="T40" fmla="*/ 2147483647 w 551"/>
                <a:gd name="T41" fmla="*/ 2147483647 h 279"/>
                <a:gd name="T42" fmla="*/ 2147483647 w 551"/>
                <a:gd name="T43" fmla="*/ 2147483647 h 279"/>
                <a:gd name="T44" fmla="*/ 2147483647 w 551"/>
                <a:gd name="T45" fmla="*/ 2147483647 h 279"/>
                <a:gd name="T46" fmla="*/ 2147483647 w 551"/>
                <a:gd name="T47" fmla="*/ 2147483647 h 279"/>
                <a:gd name="T48" fmla="*/ 2147483647 w 551"/>
                <a:gd name="T49" fmla="*/ 2147483647 h 279"/>
                <a:gd name="T50" fmla="*/ 2147483647 w 551"/>
                <a:gd name="T51" fmla="*/ 2147483647 h 279"/>
                <a:gd name="T52" fmla="*/ 2147483647 w 551"/>
                <a:gd name="T53" fmla="*/ 2147483647 h 279"/>
                <a:gd name="T54" fmla="*/ 2147483647 w 551"/>
                <a:gd name="T55" fmla="*/ 2147483647 h 279"/>
                <a:gd name="T56" fmla="*/ 2147483647 w 551"/>
                <a:gd name="T57" fmla="*/ 2147483647 h 279"/>
                <a:gd name="T58" fmla="*/ 2147483647 w 551"/>
                <a:gd name="T59" fmla="*/ 2147483647 h 279"/>
                <a:gd name="T60" fmla="*/ 2147483647 w 551"/>
                <a:gd name="T61" fmla="*/ 2147483647 h 279"/>
                <a:gd name="T62" fmla="*/ 2147483647 w 551"/>
                <a:gd name="T63" fmla="*/ 2147483647 h 279"/>
                <a:gd name="T64" fmla="*/ 2147483647 w 551"/>
                <a:gd name="T65" fmla="*/ 2147483647 h 279"/>
                <a:gd name="T66" fmla="*/ 2147483647 w 551"/>
                <a:gd name="T67" fmla="*/ 2147483647 h 279"/>
                <a:gd name="T68" fmla="*/ 2147483647 w 551"/>
                <a:gd name="T69" fmla="*/ 2147483647 h 2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 h="279">
                  <a:moveTo>
                    <a:pt x="57" y="181"/>
                  </a:moveTo>
                  <a:cubicBezTo>
                    <a:pt x="24" y="146"/>
                    <a:pt x="24" y="176"/>
                    <a:pt x="2" y="208"/>
                  </a:cubicBezTo>
                  <a:cubicBezTo>
                    <a:pt x="5" y="223"/>
                    <a:pt x="0" y="243"/>
                    <a:pt x="11" y="254"/>
                  </a:cubicBezTo>
                  <a:cubicBezTo>
                    <a:pt x="18" y="261"/>
                    <a:pt x="30" y="250"/>
                    <a:pt x="39" y="245"/>
                  </a:cubicBezTo>
                  <a:lnTo>
                    <a:pt x="112" y="190"/>
                  </a:lnTo>
                  <a:cubicBezTo>
                    <a:pt x="112" y="190"/>
                    <a:pt x="93" y="245"/>
                    <a:pt x="93" y="245"/>
                  </a:cubicBezTo>
                  <a:cubicBezTo>
                    <a:pt x="138" y="259"/>
                    <a:pt x="143" y="251"/>
                    <a:pt x="157" y="208"/>
                  </a:cubicBezTo>
                  <a:cubicBezTo>
                    <a:pt x="154" y="193"/>
                    <a:pt x="159" y="173"/>
                    <a:pt x="148" y="162"/>
                  </a:cubicBezTo>
                  <a:cubicBezTo>
                    <a:pt x="141" y="155"/>
                    <a:pt x="125" y="163"/>
                    <a:pt x="121" y="172"/>
                  </a:cubicBezTo>
                  <a:cubicBezTo>
                    <a:pt x="117" y="181"/>
                    <a:pt x="127" y="190"/>
                    <a:pt x="130" y="199"/>
                  </a:cubicBezTo>
                  <a:cubicBezTo>
                    <a:pt x="142" y="196"/>
                    <a:pt x="155" y="195"/>
                    <a:pt x="167" y="190"/>
                  </a:cubicBezTo>
                  <a:cubicBezTo>
                    <a:pt x="177" y="186"/>
                    <a:pt x="184" y="169"/>
                    <a:pt x="194" y="172"/>
                  </a:cubicBezTo>
                  <a:cubicBezTo>
                    <a:pt x="203" y="174"/>
                    <a:pt x="200" y="190"/>
                    <a:pt x="203" y="199"/>
                  </a:cubicBezTo>
                  <a:cubicBezTo>
                    <a:pt x="199" y="210"/>
                    <a:pt x="182" y="243"/>
                    <a:pt x="203" y="254"/>
                  </a:cubicBezTo>
                  <a:cubicBezTo>
                    <a:pt x="212" y="258"/>
                    <a:pt x="222" y="248"/>
                    <a:pt x="231" y="245"/>
                  </a:cubicBezTo>
                  <a:cubicBezTo>
                    <a:pt x="272" y="202"/>
                    <a:pt x="261" y="165"/>
                    <a:pt x="276" y="254"/>
                  </a:cubicBezTo>
                  <a:cubicBezTo>
                    <a:pt x="285" y="251"/>
                    <a:pt x="295" y="250"/>
                    <a:pt x="304" y="245"/>
                  </a:cubicBezTo>
                  <a:cubicBezTo>
                    <a:pt x="323" y="234"/>
                    <a:pt x="359" y="208"/>
                    <a:pt x="359" y="208"/>
                  </a:cubicBezTo>
                  <a:cubicBezTo>
                    <a:pt x="386" y="167"/>
                    <a:pt x="387" y="158"/>
                    <a:pt x="377" y="108"/>
                  </a:cubicBezTo>
                  <a:cubicBezTo>
                    <a:pt x="371" y="126"/>
                    <a:pt x="365" y="144"/>
                    <a:pt x="359" y="162"/>
                  </a:cubicBezTo>
                  <a:cubicBezTo>
                    <a:pt x="356" y="171"/>
                    <a:pt x="349" y="190"/>
                    <a:pt x="349" y="190"/>
                  </a:cubicBezTo>
                  <a:cubicBezTo>
                    <a:pt x="365" y="279"/>
                    <a:pt x="344" y="237"/>
                    <a:pt x="404" y="217"/>
                  </a:cubicBezTo>
                  <a:cubicBezTo>
                    <a:pt x="427" y="195"/>
                    <a:pt x="447" y="182"/>
                    <a:pt x="477" y="172"/>
                  </a:cubicBezTo>
                  <a:cubicBezTo>
                    <a:pt x="474" y="187"/>
                    <a:pt x="482" y="210"/>
                    <a:pt x="468" y="217"/>
                  </a:cubicBezTo>
                  <a:cubicBezTo>
                    <a:pt x="457" y="223"/>
                    <a:pt x="470" y="187"/>
                    <a:pt x="459" y="181"/>
                  </a:cubicBezTo>
                  <a:cubicBezTo>
                    <a:pt x="448" y="175"/>
                    <a:pt x="435" y="187"/>
                    <a:pt x="423" y="190"/>
                  </a:cubicBezTo>
                  <a:cubicBezTo>
                    <a:pt x="410" y="203"/>
                    <a:pt x="380" y="220"/>
                    <a:pt x="413" y="245"/>
                  </a:cubicBezTo>
                  <a:cubicBezTo>
                    <a:pt x="421" y="251"/>
                    <a:pt x="432" y="239"/>
                    <a:pt x="441" y="236"/>
                  </a:cubicBezTo>
                  <a:cubicBezTo>
                    <a:pt x="456" y="221"/>
                    <a:pt x="472" y="205"/>
                    <a:pt x="487" y="190"/>
                  </a:cubicBezTo>
                  <a:cubicBezTo>
                    <a:pt x="496" y="181"/>
                    <a:pt x="514" y="162"/>
                    <a:pt x="514" y="162"/>
                  </a:cubicBezTo>
                  <a:cubicBezTo>
                    <a:pt x="524" y="132"/>
                    <a:pt x="540" y="109"/>
                    <a:pt x="551" y="80"/>
                  </a:cubicBezTo>
                  <a:cubicBezTo>
                    <a:pt x="529" y="0"/>
                    <a:pt x="542" y="78"/>
                    <a:pt x="505" y="117"/>
                  </a:cubicBezTo>
                  <a:cubicBezTo>
                    <a:pt x="484" y="181"/>
                    <a:pt x="494" y="154"/>
                    <a:pt x="477" y="199"/>
                  </a:cubicBezTo>
                  <a:cubicBezTo>
                    <a:pt x="480" y="220"/>
                    <a:pt x="475" y="245"/>
                    <a:pt x="487" y="263"/>
                  </a:cubicBezTo>
                  <a:cubicBezTo>
                    <a:pt x="491" y="269"/>
                    <a:pt x="541" y="244"/>
                    <a:pt x="541" y="226"/>
                  </a:cubicBezTo>
                </a:path>
              </a:pathLst>
            </a:custGeom>
            <a:noFill/>
            <a:ln w="28575"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Freeform 7">
              <a:extLst>
                <a:ext uri="{FF2B5EF4-FFF2-40B4-BE49-F238E27FC236}">
                  <a16:creationId xmlns:a16="http://schemas.microsoft.com/office/drawing/2014/main" id="{AB6C4593-CDBA-4FBF-A167-AA5B904F76F3}"/>
                </a:ext>
              </a:extLst>
            </p:cNvPr>
            <p:cNvSpPr>
              <a:spLocks/>
            </p:cNvSpPr>
            <p:nvPr/>
          </p:nvSpPr>
          <p:spPr bwMode="auto">
            <a:xfrm>
              <a:off x="3767138" y="5972175"/>
              <a:ext cx="442912" cy="273050"/>
            </a:xfrm>
            <a:custGeom>
              <a:avLst/>
              <a:gdLst>
                <a:gd name="T0" fmla="*/ 2147483647 w 279"/>
                <a:gd name="T1" fmla="*/ 2147483647 h 172"/>
                <a:gd name="T2" fmla="*/ 2147483647 w 279"/>
                <a:gd name="T3" fmla="*/ 2147483647 h 172"/>
                <a:gd name="T4" fmla="*/ 2147483647 w 279"/>
                <a:gd name="T5" fmla="*/ 2147483647 h 172"/>
                <a:gd name="T6" fmla="*/ 2147483647 w 279"/>
                <a:gd name="T7" fmla="*/ 2147483647 h 172"/>
                <a:gd name="T8" fmla="*/ 2147483647 w 279"/>
                <a:gd name="T9" fmla="*/ 2147483647 h 172"/>
                <a:gd name="T10" fmla="*/ 2147483647 w 279"/>
                <a:gd name="T11" fmla="*/ 2147483647 h 172"/>
                <a:gd name="T12" fmla="*/ 2147483647 w 279"/>
                <a:gd name="T13" fmla="*/ 2147483647 h 172"/>
                <a:gd name="T14" fmla="*/ 2147483647 w 279"/>
                <a:gd name="T15" fmla="*/ 2147483647 h 172"/>
                <a:gd name="T16" fmla="*/ 2147483647 w 279"/>
                <a:gd name="T17" fmla="*/ 2147483647 h 172"/>
                <a:gd name="T18" fmla="*/ 2147483647 w 279"/>
                <a:gd name="T19" fmla="*/ 2147483647 h 172"/>
                <a:gd name="T20" fmla="*/ 2147483647 w 279"/>
                <a:gd name="T21" fmla="*/ 2147483647 h 172"/>
                <a:gd name="T22" fmla="*/ 2147483647 w 279"/>
                <a:gd name="T23" fmla="*/ 2147483647 h 172"/>
                <a:gd name="T24" fmla="*/ 2147483647 w 279"/>
                <a:gd name="T25" fmla="*/ 2147483647 h 172"/>
                <a:gd name="T26" fmla="*/ 2147483647 w 279"/>
                <a:gd name="T27" fmla="*/ 2147483647 h 172"/>
                <a:gd name="T28" fmla="*/ 2147483647 w 279"/>
                <a:gd name="T29" fmla="*/ 2147483647 h 172"/>
                <a:gd name="T30" fmla="*/ 2147483647 w 279"/>
                <a:gd name="T31" fmla="*/ 2147483647 h 172"/>
                <a:gd name="T32" fmla="*/ 2147483647 w 279"/>
                <a:gd name="T33" fmla="*/ 2147483647 h 172"/>
                <a:gd name="T34" fmla="*/ 2147483647 w 279"/>
                <a:gd name="T35" fmla="*/ 2147483647 h 172"/>
                <a:gd name="T36" fmla="*/ 2147483647 w 279"/>
                <a:gd name="T37" fmla="*/ 2147483647 h 172"/>
                <a:gd name="T38" fmla="*/ 2147483647 w 279"/>
                <a:gd name="T39" fmla="*/ 2147483647 h 172"/>
                <a:gd name="T40" fmla="*/ 2147483647 w 279"/>
                <a:gd name="T41" fmla="*/ 2147483647 h 172"/>
                <a:gd name="T42" fmla="*/ 2147483647 w 279"/>
                <a:gd name="T43" fmla="*/ 2147483647 h 172"/>
                <a:gd name="T44" fmla="*/ 2147483647 w 279"/>
                <a:gd name="T45" fmla="*/ 2147483647 h 172"/>
                <a:gd name="T46" fmla="*/ 2147483647 w 279"/>
                <a:gd name="T47" fmla="*/ 2147483647 h 172"/>
                <a:gd name="T48" fmla="*/ 2147483647 w 279"/>
                <a:gd name="T49" fmla="*/ 2147483647 h 172"/>
                <a:gd name="T50" fmla="*/ 2147483647 w 279"/>
                <a:gd name="T51" fmla="*/ 2147483647 h 172"/>
                <a:gd name="T52" fmla="*/ 2147483647 w 279"/>
                <a:gd name="T53" fmla="*/ 2147483647 h 172"/>
                <a:gd name="T54" fmla="*/ 2147483647 w 279"/>
                <a:gd name="T55" fmla="*/ 2147483647 h 17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79" h="172">
                  <a:moveTo>
                    <a:pt x="69" y="72"/>
                  </a:moveTo>
                  <a:cubicBezTo>
                    <a:pt x="56" y="34"/>
                    <a:pt x="40" y="59"/>
                    <a:pt x="21" y="78"/>
                  </a:cubicBezTo>
                  <a:cubicBezTo>
                    <a:pt x="18" y="86"/>
                    <a:pt x="0" y="132"/>
                    <a:pt x="21" y="132"/>
                  </a:cubicBezTo>
                  <a:cubicBezTo>
                    <a:pt x="35" y="132"/>
                    <a:pt x="46" y="92"/>
                    <a:pt x="51" y="78"/>
                  </a:cubicBezTo>
                  <a:cubicBezTo>
                    <a:pt x="59" y="101"/>
                    <a:pt x="51" y="113"/>
                    <a:pt x="57" y="138"/>
                  </a:cubicBezTo>
                  <a:cubicBezTo>
                    <a:pt x="91" y="115"/>
                    <a:pt x="85" y="89"/>
                    <a:pt x="135" y="72"/>
                  </a:cubicBezTo>
                  <a:cubicBezTo>
                    <a:pt x="139" y="78"/>
                    <a:pt x="142" y="95"/>
                    <a:pt x="147" y="90"/>
                  </a:cubicBezTo>
                  <a:cubicBezTo>
                    <a:pt x="153" y="84"/>
                    <a:pt x="148" y="71"/>
                    <a:pt x="141" y="66"/>
                  </a:cubicBezTo>
                  <a:cubicBezTo>
                    <a:pt x="136" y="62"/>
                    <a:pt x="129" y="70"/>
                    <a:pt x="123" y="72"/>
                  </a:cubicBezTo>
                  <a:cubicBezTo>
                    <a:pt x="112" y="88"/>
                    <a:pt x="99" y="126"/>
                    <a:pt x="99" y="126"/>
                  </a:cubicBezTo>
                  <a:cubicBezTo>
                    <a:pt x="114" y="170"/>
                    <a:pt x="121" y="131"/>
                    <a:pt x="129" y="114"/>
                  </a:cubicBezTo>
                  <a:cubicBezTo>
                    <a:pt x="147" y="79"/>
                    <a:pt x="155" y="39"/>
                    <a:pt x="177" y="6"/>
                  </a:cubicBezTo>
                  <a:cubicBezTo>
                    <a:pt x="175" y="16"/>
                    <a:pt x="175" y="27"/>
                    <a:pt x="171" y="36"/>
                  </a:cubicBezTo>
                  <a:cubicBezTo>
                    <a:pt x="165" y="49"/>
                    <a:pt x="152" y="58"/>
                    <a:pt x="147" y="72"/>
                  </a:cubicBezTo>
                  <a:cubicBezTo>
                    <a:pt x="132" y="116"/>
                    <a:pt x="138" y="96"/>
                    <a:pt x="129" y="132"/>
                  </a:cubicBezTo>
                  <a:cubicBezTo>
                    <a:pt x="139" y="172"/>
                    <a:pt x="142" y="157"/>
                    <a:pt x="171" y="138"/>
                  </a:cubicBezTo>
                  <a:cubicBezTo>
                    <a:pt x="176" y="124"/>
                    <a:pt x="172" y="105"/>
                    <a:pt x="183" y="96"/>
                  </a:cubicBezTo>
                  <a:cubicBezTo>
                    <a:pt x="193" y="88"/>
                    <a:pt x="219" y="84"/>
                    <a:pt x="219" y="84"/>
                  </a:cubicBezTo>
                  <a:cubicBezTo>
                    <a:pt x="225" y="86"/>
                    <a:pt x="233" y="94"/>
                    <a:pt x="237" y="90"/>
                  </a:cubicBezTo>
                  <a:cubicBezTo>
                    <a:pt x="241" y="86"/>
                    <a:pt x="237" y="74"/>
                    <a:pt x="231" y="72"/>
                  </a:cubicBezTo>
                  <a:cubicBezTo>
                    <a:pt x="217" y="69"/>
                    <a:pt x="203" y="76"/>
                    <a:pt x="189" y="78"/>
                  </a:cubicBezTo>
                  <a:cubicBezTo>
                    <a:pt x="173" y="103"/>
                    <a:pt x="170" y="109"/>
                    <a:pt x="177" y="138"/>
                  </a:cubicBezTo>
                  <a:cubicBezTo>
                    <a:pt x="228" y="121"/>
                    <a:pt x="245" y="48"/>
                    <a:pt x="273" y="6"/>
                  </a:cubicBezTo>
                  <a:cubicBezTo>
                    <a:pt x="277" y="0"/>
                    <a:pt x="265" y="18"/>
                    <a:pt x="261" y="24"/>
                  </a:cubicBezTo>
                  <a:cubicBezTo>
                    <a:pt x="253" y="36"/>
                    <a:pt x="242" y="46"/>
                    <a:pt x="237" y="60"/>
                  </a:cubicBezTo>
                  <a:cubicBezTo>
                    <a:pt x="233" y="72"/>
                    <a:pt x="225" y="96"/>
                    <a:pt x="225" y="96"/>
                  </a:cubicBezTo>
                  <a:cubicBezTo>
                    <a:pt x="232" y="153"/>
                    <a:pt x="228" y="152"/>
                    <a:pt x="267" y="126"/>
                  </a:cubicBezTo>
                  <a:cubicBezTo>
                    <a:pt x="274" y="106"/>
                    <a:pt x="267" y="108"/>
                    <a:pt x="279" y="108"/>
                  </a:cubicBezTo>
                </a:path>
              </a:pathLst>
            </a:custGeom>
            <a:noFill/>
            <a:ln w="28575"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Freeform 9">
              <a:extLst>
                <a:ext uri="{FF2B5EF4-FFF2-40B4-BE49-F238E27FC236}">
                  <a16:creationId xmlns:a16="http://schemas.microsoft.com/office/drawing/2014/main" id="{2B4B74D4-FAE7-43AC-9E8C-0EBC1A47575E}"/>
                </a:ext>
              </a:extLst>
            </p:cNvPr>
            <p:cNvSpPr>
              <a:spLocks/>
            </p:cNvSpPr>
            <p:nvPr/>
          </p:nvSpPr>
          <p:spPr bwMode="auto">
            <a:xfrm>
              <a:off x="4371975" y="5945188"/>
              <a:ext cx="1123950" cy="279400"/>
            </a:xfrm>
            <a:custGeom>
              <a:avLst/>
              <a:gdLst>
                <a:gd name="T0" fmla="*/ 2147483647 w 708"/>
                <a:gd name="T1" fmla="*/ 2147483647 h 176"/>
                <a:gd name="T2" fmla="*/ 2147483647 w 708"/>
                <a:gd name="T3" fmla="*/ 2147483647 h 176"/>
                <a:gd name="T4" fmla="*/ 0 w 708"/>
                <a:gd name="T5" fmla="*/ 2147483647 h 176"/>
                <a:gd name="T6" fmla="*/ 2147483647 w 708"/>
                <a:gd name="T7" fmla="*/ 2147483647 h 176"/>
                <a:gd name="T8" fmla="*/ 2147483647 w 708"/>
                <a:gd name="T9" fmla="*/ 2147483647 h 176"/>
                <a:gd name="T10" fmla="*/ 2147483647 w 708"/>
                <a:gd name="T11" fmla="*/ 2147483647 h 176"/>
                <a:gd name="T12" fmla="*/ 2147483647 w 708"/>
                <a:gd name="T13" fmla="*/ 2147483647 h 176"/>
                <a:gd name="T14" fmla="*/ 2147483647 w 708"/>
                <a:gd name="T15" fmla="*/ 2147483647 h 176"/>
                <a:gd name="T16" fmla="*/ 2147483647 w 708"/>
                <a:gd name="T17" fmla="*/ 2147483647 h 176"/>
                <a:gd name="T18" fmla="*/ 2147483647 w 708"/>
                <a:gd name="T19" fmla="*/ 2147483647 h 176"/>
                <a:gd name="T20" fmla="*/ 2147483647 w 708"/>
                <a:gd name="T21" fmla="*/ 2147483647 h 176"/>
                <a:gd name="T22" fmla="*/ 2147483647 w 708"/>
                <a:gd name="T23" fmla="*/ 2147483647 h 176"/>
                <a:gd name="T24" fmla="*/ 2147483647 w 708"/>
                <a:gd name="T25" fmla="*/ 2147483647 h 176"/>
                <a:gd name="T26" fmla="*/ 2147483647 w 708"/>
                <a:gd name="T27" fmla="*/ 2147483647 h 176"/>
                <a:gd name="T28" fmla="*/ 2147483647 w 708"/>
                <a:gd name="T29" fmla="*/ 2147483647 h 176"/>
                <a:gd name="T30" fmla="*/ 2147483647 w 708"/>
                <a:gd name="T31" fmla="*/ 2147483647 h 176"/>
                <a:gd name="T32" fmla="*/ 2147483647 w 708"/>
                <a:gd name="T33" fmla="*/ 2147483647 h 176"/>
                <a:gd name="T34" fmla="*/ 2147483647 w 708"/>
                <a:gd name="T35" fmla="*/ 2147483647 h 176"/>
                <a:gd name="T36" fmla="*/ 2147483647 w 708"/>
                <a:gd name="T37" fmla="*/ 2147483647 h 176"/>
                <a:gd name="T38" fmla="*/ 2147483647 w 708"/>
                <a:gd name="T39" fmla="*/ 2147483647 h 176"/>
                <a:gd name="T40" fmla="*/ 2147483647 w 708"/>
                <a:gd name="T41" fmla="*/ 2147483647 h 176"/>
                <a:gd name="T42" fmla="*/ 2147483647 w 708"/>
                <a:gd name="T43" fmla="*/ 2147483647 h 176"/>
                <a:gd name="T44" fmla="*/ 2147483647 w 708"/>
                <a:gd name="T45" fmla="*/ 2147483647 h 176"/>
                <a:gd name="T46" fmla="*/ 2147483647 w 708"/>
                <a:gd name="T47" fmla="*/ 2147483647 h 176"/>
                <a:gd name="T48" fmla="*/ 2147483647 w 708"/>
                <a:gd name="T49" fmla="*/ 2147483647 h 176"/>
                <a:gd name="T50" fmla="*/ 2147483647 w 708"/>
                <a:gd name="T51" fmla="*/ 2147483647 h 176"/>
                <a:gd name="T52" fmla="*/ 2147483647 w 708"/>
                <a:gd name="T53" fmla="*/ 2147483647 h 176"/>
                <a:gd name="T54" fmla="*/ 2147483647 w 708"/>
                <a:gd name="T55" fmla="*/ 2147483647 h 176"/>
                <a:gd name="T56" fmla="*/ 2147483647 w 708"/>
                <a:gd name="T57" fmla="*/ 2147483647 h 176"/>
                <a:gd name="T58" fmla="*/ 2147483647 w 708"/>
                <a:gd name="T59" fmla="*/ 2147483647 h 176"/>
                <a:gd name="T60" fmla="*/ 2147483647 w 708"/>
                <a:gd name="T61" fmla="*/ 2147483647 h 176"/>
                <a:gd name="T62" fmla="*/ 2147483647 w 708"/>
                <a:gd name="T63" fmla="*/ 2147483647 h 176"/>
                <a:gd name="T64" fmla="*/ 2147483647 w 708"/>
                <a:gd name="T65" fmla="*/ 2147483647 h 176"/>
                <a:gd name="T66" fmla="*/ 2147483647 w 708"/>
                <a:gd name="T67" fmla="*/ 2147483647 h 176"/>
                <a:gd name="T68" fmla="*/ 2147483647 w 708"/>
                <a:gd name="T69" fmla="*/ 2147483647 h 176"/>
                <a:gd name="T70" fmla="*/ 2147483647 w 708"/>
                <a:gd name="T71" fmla="*/ 2147483647 h 176"/>
                <a:gd name="T72" fmla="*/ 2147483647 w 708"/>
                <a:gd name="T73" fmla="*/ 2147483647 h 176"/>
                <a:gd name="T74" fmla="*/ 2147483647 w 708"/>
                <a:gd name="T75" fmla="*/ 2147483647 h 176"/>
                <a:gd name="T76" fmla="*/ 2147483647 w 708"/>
                <a:gd name="T77" fmla="*/ 2147483647 h 176"/>
                <a:gd name="T78" fmla="*/ 2147483647 w 708"/>
                <a:gd name="T79" fmla="*/ 2147483647 h 176"/>
                <a:gd name="T80" fmla="*/ 2147483647 w 708"/>
                <a:gd name="T81" fmla="*/ 2147483647 h 176"/>
                <a:gd name="T82" fmla="*/ 2147483647 w 708"/>
                <a:gd name="T83" fmla="*/ 2147483647 h 176"/>
                <a:gd name="T84" fmla="*/ 2147483647 w 708"/>
                <a:gd name="T85" fmla="*/ 2147483647 h 176"/>
                <a:gd name="T86" fmla="*/ 2147483647 w 708"/>
                <a:gd name="T87" fmla="*/ 2147483647 h 176"/>
                <a:gd name="T88" fmla="*/ 2147483647 w 708"/>
                <a:gd name="T89" fmla="*/ 2147483647 h 176"/>
                <a:gd name="T90" fmla="*/ 2147483647 w 708"/>
                <a:gd name="T91" fmla="*/ 2147483647 h 176"/>
                <a:gd name="T92" fmla="*/ 2147483647 w 708"/>
                <a:gd name="T93" fmla="*/ 2147483647 h 176"/>
                <a:gd name="T94" fmla="*/ 2147483647 w 708"/>
                <a:gd name="T95" fmla="*/ 2147483647 h 176"/>
                <a:gd name="T96" fmla="*/ 2147483647 w 708"/>
                <a:gd name="T97" fmla="*/ 2147483647 h 176"/>
                <a:gd name="T98" fmla="*/ 2147483647 w 708"/>
                <a:gd name="T99" fmla="*/ 2147483647 h 176"/>
                <a:gd name="T100" fmla="*/ 2147483647 w 708"/>
                <a:gd name="T101" fmla="*/ 2147483647 h 176"/>
                <a:gd name="T102" fmla="*/ 2147483647 w 708"/>
                <a:gd name="T103" fmla="*/ 2147483647 h 176"/>
                <a:gd name="T104" fmla="*/ 2147483647 w 708"/>
                <a:gd name="T105" fmla="*/ 2147483647 h 176"/>
                <a:gd name="T106" fmla="*/ 2147483647 w 708"/>
                <a:gd name="T107" fmla="*/ 2147483647 h 17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08" h="176">
                  <a:moveTo>
                    <a:pt x="42" y="83"/>
                  </a:moveTo>
                  <a:cubicBezTo>
                    <a:pt x="36" y="79"/>
                    <a:pt x="31" y="70"/>
                    <a:pt x="24" y="71"/>
                  </a:cubicBezTo>
                  <a:cubicBezTo>
                    <a:pt x="5" y="75"/>
                    <a:pt x="0" y="125"/>
                    <a:pt x="0" y="125"/>
                  </a:cubicBezTo>
                  <a:cubicBezTo>
                    <a:pt x="5" y="143"/>
                    <a:pt x="4" y="176"/>
                    <a:pt x="42" y="143"/>
                  </a:cubicBezTo>
                  <a:cubicBezTo>
                    <a:pt x="57" y="130"/>
                    <a:pt x="52" y="103"/>
                    <a:pt x="66" y="89"/>
                  </a:cubicBezTo>
                  <a:cubicBezTo>
                    <a:pt x="71" y="84"/>
                    <a:pt x="84" y="70"/>
                    <a:pt x="84" y="77"/>
                  </a:cubicBezTo>
                  <a:cubicBezTo>
                    <a:pt x="84" y="85"/>
                    <a:pt x="72" y="89"/>
                    <a:pt x="66" y="95"/>
                  </a:cubicBezTo>
                  <a:cubicBezTo>
                    <a:pt x="58" y="119"/>
                    <a:pt x="37" y="174"/>
                    <a:pt x="84" y="143"/>
                  </a:cubicBezTo>
                  <a:cubicBezTo>
                    <a:pt x="90" y="119"/>
                    <a:pt x="98" y="107"/>
                    <a:pt x="90" y="83"/>
                  </a:cubicBezTo>
                  <a:cubicBezTo>
                    <a:pt x="72" y="138"/>
                    <a:pt x="121" y="89"/>
                    <a:pt x="138" y="83"/>
                  </a:cubicBezTo>
                  <a:cubicBezTo>
                    <a:pt x="142" y="89"/>
                    <a:pt x="150" y="94"/>
                    <a:pt x="150" y="101"/>
                  </a:cubicBezTo>
                  <a:cubicBezTo>
                    <a:pt x="150" y="114"/>
                    <a:pt x="142" y="125"/>
                    <a:pt x="138" y="137"/>
                  </a:cubicBezTo>
                  <a:cubicBezTo>
                    <a:pt x="134" y="149"/>
                    <a:pt x="141" y="113"/>
                    <a:pt x="144" y="101"/>
                  </a:cubicBezTo>
                  <a:cubicBezTo>
                    <a:pt x="145" y="95"/>
                    <a:pt x="148" y="89"/>
                    <a:pt x="150" y="83"/>
                  </a:cubicBezTo>
                  <a:cubicBezTo>
                    <a:pt x="158" y="85"/>
                    <a:pt x="168" y="83"/>
                    <a:pt x="174" y="89"/>
                  </a:cubicBezTo>
                  <a:cubicBezTo>
                    <a:pt x="180" y="95"/>
                    <a:pt x="173" y="109"/>
                    <a:pt x="180" y="113"/>
                  </a:cubicBezTo>
                  <a:cubicBezTo>
                    <a:pt x="186" y="116"/>
                    <a:pt x="183" y="101"/>
                    <a:pt x="186" y="95"/>
                  </a:cubicBezTo>
                  <a:cubicBezTo>
                    <a:pt x="189" y="89"/>
                    <a:pt x="194" y="83"/>
                    <a:pt x="198" y="77"/>
                  </a:cubicBezTo>
                  <a:cubicBezTo>
                    <a:pt x="206" y="79"/>
                    <a:pt x="220" y="75"/>
                    <a:pt x="222" y="83"/>
                  </a:cubicBezTo>
                  <a:cubicBezTo>
                    <a:pt x="225" y="95"/>
                    <a:pt x="214" y="107"/>
                    <a:pt x="210" y="119"/>
                  </a:cubicBezTo>
                  <a:cubicBezTo>
                    <a:pt x="208" y="125"/>
                    <a:pt x="204" y="137"/>
                    <a:pt x="204" y="137"/>
                  </a:cubicBezTo>
                  <a:cubicBezTo>
                    <a:pt x="210" y="155"/>
                    <a:pt x="207" y="167"/>
                    <a:pt x="234" y="149"/>
                  </a:cubicBezTo>
                  <a:cubicBezTo>
                    <a:pt x="261" y="131"/>
                    <a:pt x="249" y="86"/>
                    <a:pt x="294" y="71"/>
                  </a:cubicBezTo>
                  <a:cubicBezTo>
                    <a:pt x="292" y="81"/>
                    <a:pt x="291" y="91"/>
                    <a:pt x="288" y="101"/>
                  </a:cubicBezTo>
                  <a:cubicBezTo>
                    <a:pt x="269" y="172"/>
                    <a:pt x="282" y="125"/>
                    <a:pt x="294" y="101"/>
                  </a:cubicBezTo>
                  <a:cubicBezTo>
                    <a:pt x="306" y="77"/>
                    <a:pt x="304" y="83"/>
                    <a:pt x="330" y="77"/>
                  </a:cubicBezTo>
                  <a:cubicBezTo>
                    <a:pt x="338" y="102"/>
                    <a:pt x="321" y="127"/>
                    <a:pt x="306" y="149"/>
                  </a:cubicBezTo>
                  <a:cubicBezTo>
                    <a:pt x="314" y="119"/>
                    <a:pt x="334" y="94"/>
                    <a:pt x="360" y="77"/>
                  </a:cubicBezTo>
                  <a:cubicBezTo>
                    <a:pt x="368" y="102"/>
                    <a:pt x="362" y="110"/>
                    <a:pt x="348" y="131"/>
                  </a:cubicBezTo>
                  <a:cubicBezTo>
                    <a:pt x="358" y="161"/>
                    <a:pt x="369" y="149"/>
                    <a:pt x="390" y="131"/>
                  </a:cubicBezTo>
                  <a:cubicBezTo>
                    <a:pt x="403" y="120"/>
                    <a:pt x="426" y="95"/>
                    <a:pt x="426" y="95"/>
                  </a:cubicBezTo>
                  <a:cubicBezTo>
                    <a:pt x="424" y="89"/>
                    <a:pt x="426" y="80"/>
                    <a:pt x="420" y="77"/>
                  </a:cubicBezTo>
                  <a:cubicBezTo>
                    <a:pt x="397" y="66"/>
                    <a:pt x="399" y="100"/>
                    <a:pt x="396" y="119"/>
                  </a:cubicBezTo>
                  <a:cubicBezTo>
                    <a:pt x="406" y="171"/>
                    <a:pt x="410" y="147"/>
                    <a:pt x="438" y="119"/>
                  </a:cubicBezTo>
                  <a:cubicBezTo>
                    <a:pt x="446" y="95"/>
                    <a:pt x="456" y="91"/>
                    <a:pt x="480" y="83"/>
                  </a:cubicBezTo>
                  <a:cubicBezTo>
                    <a:pt x="478" y="89"/>
                    <a:pt x="469" y="143"/>
                    <a:pt x="456" y="143"/>
                  </a:cubicBezTo>
                  <a:cubicBezTo>
                    <a:pt x="450" y="143"/>
                    <a:pt x="458" y="130"/>
                    <a:pt x="462" y="125"/>
                  </a:cubicBezTo>
                  <a:cubicBezTo>
                    <a:pt x="467" y="118"/>
                    <a:pt x="474" y="113"/>
                    <a:pt x="480" y="107"/>
                  </a:cubicBezTo>
                  <a:cubicBezTo>
                    <a:pt x="486" y="89"/>
                    <a:pt x="495" y="45"/>
                    <a:pt x="510" y="89"/>
                  </a:cubicBezTo>
                  <a:cubicBezTo>
                    <a:pt x="506" y="101"/>
                    <a:pt x="502" y="113"/>
                    <a:pt x="498" y="125"/>
                  </a:cubicBezTo>
                  <a:cubicBezTo>
                    <a:pt x="496" y="131"/>
                    <a:pt x="492" y="143"/>
                    <a:pt x="492" y="143"/>
                  </a:cubicBezTo>
                  <a:cubicBezTo>
                    <a:pt x="531" y="156"/>
                    <a:pt x="528" y="125"/>
                    <a:pt x="552" y="101"/>
                  </a:cubicBezTo>
                  <a:cubicBezTo>
                    <a:pt x="560" y="78"/>
                    <a:pt x="578" y="69"/>
                    <a:pt x="588" y="47"/>
                  </a:cubicBezTo>
                  <a:cubicBezTo>
                    <a:pt x="593" y="35"/>
                    <a:pt x="606" y="0"/>
                    <a:pt x="600" y="11"/>
                  </a:cubicBezTo>
                  <a:cubicBezTo>
                    <a:pt x="585" y="41"/>
                    <a:pt x="573" y="71"/>
                    <a:pt x="558" y="101"/>
                  </a:cubicBezTo>
                  <a:cubicBezTo>
                    <a:pt x="552" y="112"/>
                    <a:pt x="546" y="137"/>
                    <a:pt x="546" y="137"/>
                  </a:cubicBezTo>
                  <a:cubicBezTo>
                    <a:pt x="548" y="143"/>
                    <a:pt x="546" y="153"/>
                    <a:pt x="552" y="155"/>
                  </a:cubicBezTo>
                  <a:cubicBezTo>
                    <a:pt x="559" y="157"/>
                    <a:pt x="565" y="148"/>
                    <a:pt x="570" y="143"/>
                  </a:cubicBezTo>
                  <a:cubicBezTo>
                    <a:pt x="595" y="121"/>
                    <a:pt x="618" y="98"/>
                    <a:pt x="636" y="71"/>
                  </a:cubicBezTo>
                  <a:cubicBezTo>
                    <a:pt x="646" y="102"/>
                    <a:pt x="643" y="77"/>
                    <a:pt x="630" y="107"/>
                  </a:cubicBezTo>
                  <a:cubicBezTo>
                    <a:pt x="611" y="151"/>
                    <a:pt x="633" y="138"/>
                    <a:pt x="600" y="149"/>
                  </a:cubicBezTo>
                  <a:cubicBezTo>
                    <a:pt x="621" y="156"/>
                    <a:pt x="666" y="143"/>
                    <a:pt x="666" y="143"/>
                  </a:cubicBezTo>
                  <a:cubicBezTo>
                    <a:pt x="674" y="131"/>
                    <a:pt x="682" y="119"/>
                    <a:pt x="690" y="107"/>
                  </a:cubicBezTo>
                  <a:cubicBezTo>
                    <a:pt x="704" y="85"/>
                    <a:pt x="708" y="92"/>
                    <a:pt x="690" y="83"/>
                  </a:cubicBezTo>
                </a:path>
              </a:pathLst>
            </a:custGeom>
            <a:noFill/>
            <a:ln w="28575"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5" name="Freeform 10">
              <a:extLst>
                <a:ext uri="{FF2B5EF4-FFF2-40B4-BE49-F238E27FC236}">
                  <a16:creationId xmlns:a16="http://schemas.microsoft.com/office/drawing/2014/main" id="{F1422D22-0C54-40CE-8DA2-1A0BAF58BDD4}"/>
                </a:ext>
              </a:extLst>
            </p:cNvPr>
            <p:cNvSpPr>
              <a:spLocks/>
            </p:cNvSpPr>
            <p:nvPr/>
          </p:nvSpPr>
          <p:spPr bwMode="auto">
            <a:xfrm>
              <a:off x="5210175" y="6057900"/>
              <a:ext cx="133350" cy="9525"/>
            </a:xfrm>
            <a:custGeom>
              <a:avLst/>
              <a:gdLst>
                <a:gd name="T0" fmla="*/ 0 w 84"/>
                <a:gd name="T1" fmla="*/ 2147483647 h 6"/>
                <a:gd name="T2" fmla="*/ 2147483647 w 84"/>
                <a:gd name="T3" fmla="*/ 0 h 6"/>
                <a:gd name="T4" fmla="*/ 0 60000 65536"/>
                <a:gd name="T5" fmla="*/ 0 60000 65536"/>
              </a:gdLst>
              <a:ahLst/>
              <a:cxnLst>
                <a:cxn ang="T4">
                  <a:pos x="T0" y="T1"/>
                </a:cxn>
                <a:cxn ang="T5">
                  <a:pos x="T2" y="T3"/>
                </a:cxn>
              </a:cxnLst>
              <a:rect l="0" t="0" r="r" b="b"/>
              <a:pathLst>
                <a:path w="84" h="6">
                  <a:moveTo>
                    <a:pt x="0" y="6"/>
                  </a:moveTo>
                  <a:cubicBezTo>
                    <a:pt x="80" y="0"/>
                    <a:pt x="52" y="0"/>
                    <a:pt x="84"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Freeform 12">
              <a:extLst>
                <a:ext uri="{FF2B5EF4-FFF2-40B4-BE49-F238E27FC236}">
                  <a16:creationId xmlns:a16="http://schemas.microsoft.com/office/drawing/2014/main" id="{F152AFF0-BC62-4FF2-B636-C2855B4A1665}"/>
                </a:ext>
              </a:extLst>
            </p:cNvPr>
            <p:cNvSpPr>
              <a:spLocks/>
            </p:cNvSpPr>
            <p:nvPr/>
          </p:nvSpPr>
          <p:spPr bwMode="auto">
            <a:xfrm>
              <a:off x="5610225" y="5956300"/>
              <a:ext cx="638175" cy="265113"/>
            </a:xfrm>
            <a:custGeom>
              <a:avLst/>
              <a:gdLst>
                <a:gd name="T0" fmla="*/ 0 w 402"/>
                <a:gd name="T1" fmla="*/ 2147483647 h 167"/>
                <a:gd name="T2" fmla="*/ 2147483647 w 402"/>
                <a:gd name="T3" fmla="*/ 2147483647 h 167"/>
                <a:gd name="T4" fmla="*/ 2147483647 w 402"/>
                <a:gd name="T5" fmla="*/ 2147483647 h 167"/>
                <a:gd name="T6" fmla="*/ 2147483647 w 402"/>
                <a:gd name="T7" fmla="*/ 2147483647 h 167"/>
                <a:gd name="T8" fmla="*/ 2147483647 w 402"/>
                <a:gd name="T9" fmla="*/ 2147483647 h 167"/>
                <a:gd name="T10" fmla="*/ 2147483647 w 402"/>
                <a:gd name="T11" fmla="*/ 2147483647 h 167"/>
                <a:gd name="T12" fmla="*/ 2147483647 w 402"/>
                <a:gd name="T13" fmla="*/ 2147483647 h 167"/>
                <a:gd name="T14" fmla="*/ 2147483647 w 402"/>
                <a:gd name="T15" fmla="*/ 2147483647 h 167"/>
                <a:gd name="T16" fmla="*/ 2147483647 w 402"/>
                <a:gd name="T17" fmla="*/ 2147483647 h 167"/>
                <a:gd name="T18" fmla="*/ 2147483647 w 402"/>
                <a:gd name="T19" fmla="*/ 2147483647 h 167"/>
                <a:gd name="T20" fmla="*/ 2147483647 w 402"/>
                <a:gd name="T21" fmla="*/ 2147483647 h 167"/>
                <a:gd name="T22" fmla="*/ 2147483647 w 402"/>
                <a:gd name="T23" fmla="*/ 2147483647 h 167"/>
                <a:gd name="T24" fmla="*/ 2147483647 w 402"/>
                <a:gd name="T25" fmla="*/ 2147483647 h 167"/>
                <a:gd name="T26" fmla="*/ 2147483647 w 402"/>
                <a:gd name="T27" fmla="*/ 2147483647 h 167"/>
                <a:gd name="T28" fmla="*/ 2147483647 w 402"/>
                <a:gd name="T29" fmla="*/ 2147483647 h 167"/>
                <a:gd name="T30" fmla="*/ 2147483647 w 402"/>
                <a:gd name="T31" fmla="*/ 2147483647 h 167"/>
                <a:gd name="T32" fmla="*/ 2147483647 w 402"/>
                <a:gd name="T33" fmla="*/ 2147483647 h 167"/>
                <a:gd name="T34" fmla="*/ 2147483647 w 402"/>
                <a:gd name="T35" fmla="*/ 2147483647 h 167"/>
                <a:gd name="T36" fmla="*/ 2147483647 w 402"/>
                <a:gd name="T37" fmla="*/ 2147483647 h 167"/>
                <a:gd name="T38" fmla="*/ 2147483647 w 402"/>
                <a:gd name="T39" fmla="*/ 2147483647 h 167"/>
                <a:gd name="T40" fmla="*/ 2147483647 w 402"/>
                <a:gd name="T41" fmla="*/ 2147483647 h 167"/>
                <a:gd name="T42" fmla="*/ 2147483647 w 402"/>
                <a:gd name="T43" fmla="*/ 2147483647 h 167"/>
                <a:gd name="T44" fmla="*/ 2147483647 w 402"/>
                <a:gd name="T45" fmla="*/ 2147483647 h 167"/>
                <a:gd name="T46" fmla="*/ 2147483647 w 402"/>
                <a:gd name="T47" fmla="*/ 2147483647 h 167"/>
                <a:gd name="T48" fmla="*/ 2147483647 w 402"/>
                <a:gd name="T49" fmla="*/ 2147483647 h 167"/>
                <a:gd name="T50" fmla="*/ 2147483647 w 402"/>
                <a:gd name="T51" fmla="*/ 2147483647 h 167"/>
                <a:gd name="T52" fmla="*/ 2147483647 w 402"/>
                <a:gd name="T53" fmla="*/ 2147483647 h 167"/>
                <a:gd name="T54" fmla="*/ 2147483647 w 402"/>
                <a:gd name="T55" fmla="*/ 2147483647 h 167"/>
                <a:gd name="T56" fmla="*/ 2147483647 w 402"/>
                <a:gd name="T57" fmla="*/ 2147483647 h 167"/>
                <a:gd name="T58" fmla="*/ 2147483647 w 402"/>
                <a:gd name="T59" fmla="*/ 2147483647 h 167"/>
                <a:gd name="T60" fmla="*/ 2147483647 w 402"/>
                <a:gd name="T61" fmla="*/ 2147483647 h 167"/>
                <a:gd name="T62" fmla="*/ 2147483647 w 402"/>
                <a:gd name="T63" fmla="*/ 2147483647 h 167"/>
                <a:gd name="T64" fmla="*/ 2147483647 w 402"/>
                <a:gd name="T65" fmla="*/ 2147483647 h 167"/>
                <a:gd name="T66" fmla="*/ 2147483647 w 402"/>
                <a:gd name="T67" fmla="*/ 2147483647 h 1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02" h="167">
                  <a:moveTo>
                    <a:pt x="0" y="148"/>
                  </a:moveTo>
                  <a:cubicBezTo>
                    <a:pt x="14" y="126"/>
                    <a:pt x="34" y="96"/>
                    <a:pt x="54" y="82"/>
                  </a:cubicBezTo>
                  <a:cubicBezTo>
                    <a:pt x="63" y="69"/>
                    <a:pt x="76" y="60"/>
                    <a:pt x="84" y="46"/>
                  </a:cubicBezTo>
                  <a:cubicBezTo>
                    <a:pt x="90" y="35"/>
                    <a:pt x="96" y="10"/>
                    <a:pt x="96" y="10"/>
                  </a:cubicBezTo>
                  <a:cubicBezTo>
                    <a:pt x="90" y="8"/>
                    <a:pt x="82" y="0"/>
                    <a:pt x="78" y="4"/>
                  </a:cubicBezTo>
                  <a:cubicBezTo>
                    <a:pt x="69" y="13"/>
                    <a:pt x="59" y="60"/>
                    <a:pt x="54" y="76"/>
                  </a:cubicBezTo>
                  <a:cubicBezTo>
                    <a:pt x="50" y="88"/>
                    <a:pt x="42" y="112"/>
                    <a:pt x="42" y="112"/>
                  </a:cubicBezTo>
                  <a:cubicBezTo>
                    <a:pt x="44" y="124"/>
                    <a:pt x="40" y="139"/>
                    <a:pt x="48" y="148"/>
                  </a:cubicBezTo>
                  <a:cubicBezTo>
                    <a:pt x="61" y="164"/>
                    <a:pt x="80" y="110"/>
                    <a:pt x="84" y="106"/>
                  </a:cubicBezTo>
                  <a:cubicBezTo>
                    <a:pt x="109" y="84"/>
                    <a:pt x="113" y="84"/>
                    <a:pt x="138" y="76"/>
                  </a:cubicBezTo>
                  <a:cubicBezTo>
                    <a:pt x="140" y="82"/>
                    <a:pt x="144" y="100"/>
                    <a:pt x="144" y="94"/>
                  </a:cubicBezTo>
                  <a:cubicBezTo>
                    <a:pt x="144" y="86"/>
                    <a:pt x="145" y="75"/>
                    <a:pt x="138" y="70"/>
                  </a:cubicBezTo>
                  <a:cubicBezTo>
                    <a:pt x="133" y="66"/>
                    <a:pt x="126" y="74"/>
                    <a:pt x="120" y="76"/>
                  </a:cubicBezTo>
                  <a:cubicBezTo>
                    <a:pt x="89" y="122"/>
                    <a:pt x="94" y="98"/>
                    <a:pt x="102" y="148"/>
                  </a:cubicBezTo>
                  <a:cubicBezTo>
                    <a:pt x="114" y="130"/>
                    <a:pt x="131" y="115"/>
                    <a:pt x="138" y="94"/>
                  </a:cubicBezTo>
                  <a:cubicBezTo>
                    <a:pt x="140" y="88"/>
                    <a:pt x="144" y="70"/>
                    <a:pt x="144" y="76"/>
                  </a:cubicBezTo>
                  <a:cubicBezTo>
                    <a:pt x="144" y="86"/>
                    <a:pt x="141" y="96"/>
                    <a:pt x="138" y="106"/>
                  </a:cubicBezTo>
                  <a:cubicBezTo>
                    <a:pt x="135" y="118"/>
                    <a:pt x="126" y="142"/>
                    <a:pt x="126" y="142"/>
                  </a:cubicBezTo>
                  <a:cubicBezTo>
                    <a:pt x="152" y="160"/>
                    <a:pt x="155" y="155"/>
                    <a:pt x="168" y="130"/>
                  </a:cubicBezTo>
                  <a:cubicBezTo>
                    <a:pt x="171" y="124"/>
                    <a:pt x="177" y="119"/>
                    <a:pt x="180" y="112"/>
                  </a:cubicBezTo>
                  <a:cubicBezTo>
                    <a:pt x="185" y="100"/>
                    <a:pt x="188" y="88"/>
                    <a:pt x="192" y="76"/>
                  </a:cubicBezTo>
                  <a:cubicBezTo>
                    <a:pt x="194" y="69"/>
                    <a:pt x="201" y="65"/>
                    <a:pt x="204" y="58"/>
                  </a:cubicBezTo>
                  <a:cubicBezTo>
                    <a:pt x="209" y="46"/>
                    <a:pt x="218" y="10"/>
                    <a:pt x="216" y="22"/>
                  </a:cubicBezTo>
                  <a:cubicBezTo>
                    <a:pt x="208" y="64"/>
                    <a:pt x="213" y="42"/>
                    <a:pt x="198" y="88"/>
                  </a:cubicBezTo>
                  <a:cubicBezTo>
                    <a:pt x="194" y="100"/>
                    <a:pt x="186" y="124"/>
                    <a:pt x="186" y="124"/>
                  </a:cubicBezTo>
                  <a:cubicBezTo>
                    <a:pt x="197" y="167"/>
                    <a:pt x="205" y="148"/>
                    <a:pt x="240" y="136"/>
                  </a:cubicBezTo>
                  <a:cubicBezTo>
                    <a:pt x="251" y="120"/>
                    <a:pt x="264" y="82"/>
                    <a:pt x="264" y="82"/>
                  </a:cubicBezTo>
                  <a:cubicBezTo>
                    <a:pt x="248" y="34"/>
                    <a:pt x="237" y="110"/>
                    <a:pt x="234" y="124"/>
                  </a:cubicBezTo>
                  <a:cubicBezTo>
                    <a:pt x="240" y="128"/>
                    <a:pt x="245" y="136"/>
                    <a:pt x="252" y="136"/>
                  </a:cubicBezTo>
                  <a:cubicBezTo>
                    <a:pt x="264" y="136"/>
                    <a:pt x="305" y="81"/>
                    <a:pt x="312" y="70"/>
                  </a:cubicBezTo>
                  <a:cubicBezTo>
                    <a:pt x="332" y="100"/>
                    <a:pt x="316" y="93"/>
                    <a:pt x="306" y="124"/>
                  </a:cubicBezTo>
                  <a:cubicBezTo>
                    <a:pt x="326" y="131"/>
                    <a:pt x="342" y="139"/>
                    <a:pt x="366" y="124"/>
                  </a:cubicBezTo>
                  <a:cubicBezTo>
                    <a:pt x="378" y="116"/>
                    <a:pt x="382" y="100"/>
                    <a:pt x="390" y="88"/>
                  </a:cubicBezTo>
                  <a:cubicBezTo>
                    <a:pt x="394" y="82"/>
                    <a:pt x="402" y="70"/>
                    <a:pt x="402" y="70"/>
                  </a:cubicBezTo>
                </a:path>
              </a:pathLst>
            </a:custGeom>
            <a:noFill/>
            <a:ln w="28575"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Freeform 13">
              <a:extLst>
                <a:ext uri="{FF2B5EF4-FFF2-40B4-BE49-F238E27FC236}">
                  <a16:creationId xmlns:a16="http://schemas.microsoft.com/office/drawing/2014/main" id="{D4EDC40A-12EE-45CC-AA39-AC55B4D08722}"/>
                </a:ext>
              </a:extLst>
            </p:cNvPr>
            <p:cNvSpPr>
              <a:spLocks/>
            </p:cNvSpPr>
            <p:nvPr/>
          </p:nvSpPr>
          <p:spPr bwMode="auto">
            <a:xfrm>
              <a:off x="5867400" y="6067425"/>
              <a:ext cx="104775" cy="1588"/>
            </a:xfrm>
            <a:custGeom>
              <a:avLst/>
              <a:gdLst>
                <a:gd name="T0" fmla="*/ 0 w 66"/>
                <a:gd name="T1" fmla="*/ 0 h 1"/>
                <a:gd name="T2" fmla="*/ 2147483647 w 66"/>
                <a:gd name="T3" fmla="*/ 0 h 1"/>
                <a:gd name="T4" fmla="*/ 0 60000 65536"/>
                <a:gd name="T5" fmla="*/ 0 60000 65536"/>
              </a:gdLst>
              <a:ahLst/>
              <a:cxnLst>
                <a:cxn ang="T4">
                  <a:pos x="T0" y="T1"/>
                </a:cxn>
                <a:cxn ang="T5">
                  <a:pos x="T2" y="T3"/>
                </a:cxn>
              </a:cxnLst>
              <a:rect l="0" t="0" r="r" b="b"/>
              <a:pathLst>
                <a:path w="66" h="1">
                  <a:moveTo>
                    <a:pt x="0" y="0"/>
                  </a:moveTo>
                  <a:cubicBezTo>
                    <a:pt x="22" y="0"/>
                    <a:pt x="44" y="0"/>
                    <a:pt x="66"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363040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Number Placeholder 4">
            <a:extLst>
              <a:ext uri="{C183D7F6-B498-43B3-948B-1728B52AA6E4}">
                <adec:decorative xmlns:adec="http://schemas.microsoft.com/office/drawing/2017/decorative" val="1"/>
              </a:ext>
            </a:extLst>
          </p:cNvPr>
          <p:cNvSpPr>
            <a:spLocks noGrp="1"/>
          </p:cNvSpPr>
          <p:nvPr>
            <p:ph type="sldNum" sz="quarter" idx="12"/>
          </p:nvPr>
        </p:nvSpPr>
        <p:spPr>
          <a:xfrm>
            <a:off x="8388935" y="6414559"/>
            <a:ext cx="484094" cy="304800"/>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B92C898D-53EF-42FC-A916-ED0CCECBD3A6}" type="slidenum">
              <a:rPr lang="en-US" sz="1400" smtClean="0"/>
              <a:pPr eaLnBrk="1" hangingPunct="1"/>
              <a:t>101</a:t>
            </a:fld>
            <a:endParaRPr lang="en-US" sz="1400" dirty="0"/>
          </a:p>
        </p:txBody>
      </p:sp>
      <p:pic>
        <p:nvPicPr>
          <p:cNvPr id="113668" name="Picture 3">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281" t="15508" r="12500" b="7719"/>
          <a:stretch>
            <a:fillRect/>
          </a:stretch>
        </p:blipFill>
        <p:spPr bwMode="auto">
          <a:xfrm>
            <a:off x="478304" y="1335099"/>
            <a:ext cx="8184376" cy="4547601"/>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669" name="Rectangle 4"/>
          <p:cNvSpPr>
            <a:spLocks noGrp="1" noChangeArrowheads="1"/>
          </p:cNvSpPr>
          <p:nvPr>
            <p:ph type="title"/>
          </p:nvPr>
        </p:nvSpPr>
        <p:spPr>
          <a:xfrm>
            <a:off x="208028" y="41356"/>
            <a:ext cx="7300161" cy="1035282"/>
          </a:xfrm>
          <a:noFill/>
        </p:spPr>
        <p:txBody>
          <a:bodyPr/>
          <a:lstStyle/>
          <a:p>
            <a:pPr eaLnBrk="1" hangingPunct="1"/>
            <a:r>
              <a:rPr lang="en-US" sz="3200" dirty="0"/>
              <a:t>What Do You Think About This? Example 3</a:t>
            </a:r>
            <a:endParaRPr lang="en-US" sz="3200" b="1" dirty="0"/>
          </a:p>
        </p:txBody>
      </p:sp>
      <p:sp>
        <p:nvSpPr>
          <p:cNvPr id="113670" name="Freeform 5">
            <a:extLst>
              <a:ext uri="{C183D7F6-B498-43B3-948B-1728B52AA6E4}">
                <adec:decorative xmlns:adec="http://schemas.microsoft.com/office/drawing/2017/decorative" val="1"/>
              </a:ext>
            </a:extLst>
          </p:cNvPr>
          <p:cNvSpPr>
            <a:spLocks/>
          </p:cNvSpPr>
          <p:nvPr/>
        </p:nvSpPr>
        <p:spPr bwMode="auto">
          <a:xfrm>
            <a:off x="645459" y="3608900"/>
            <a:ext cx="648728" cy="460375"/>
          </a:xfrm>
          <a:custGeom>
            <a:avLst/>
            <a:gdLst>
              <a:gd name="T0" fmla="*/ 2147483647 w 614"/>
              <a:gd name="T1" fmla="*/ 2147483647 h 290"/>
              <a:gd name="T2" fmla="*/ 2147483647 w 614"/>
              <a:gd name="T3" fmla="*/ 2147483647 h 290"/>
              <a:gd name="T4" fmla="*/ 2147483647 w 614"/>
              <a:gd name="T5" fmla="*/ 2147483647 h 290"/>
              <a:gd name="T6" fmla="*/ 2147483647 w 614"/>
              <a:gd name="T7" fmla="*/ 2147483647 h 290"/>
              <a:gd name="T8" fmla="*/ 2147483647 w 614"/>
              <a:gd name="T9" fmla="*/ 2147483647 h 290"/>
              <a:gd name="T10" fmla="*/ 2147483647 w 614"/>
              <a:gd name="T11" fmla="*/ 2147483647 h 290"/>
              <a:gd name="T12" fmla="*/ 2147483647 w 614"/>
              <a:gd name="T13" fmla="*/ 2147483647 h 290"/>
              <a:gd name="T14" fmla="*/ 2147483647 w 614"/>
              <a:gd name="T15" fmla="*/ 2147483647 h 2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4" h="290">
                <a:moveTo>
                  <a:pt x="428" y="270"/>
                </a:moveTo>
                <a:cubicBezTo>
                  <a:pt x="468" y="244"/>
                  <a:pt x="509" y="234"/>
                  <a:pt x="556" y="225"/>
                </a:cubicBezTo>
                <a:cubicBezTo>
                  <a:pt x="577" y="203"/>
                  <a:pt x="611" y="152"/>
                  <a:pt x="611" y="152"/>
                </a:cubicBezTo>
                <a:cubicBezTo>
                  <a:pt x="608" y="121"/>
                  <a:pt x="614" y="88"/>
                  <a:pt x="602" y="60"/>
                </a:cubicBezTo>
                <a:cubicBezTo>
                  <a:pt x="598" y="50"/>
                  <a:pt x="513" y="17"/>
                  <a:pt x="501" y="14"/>
                </a:cubicBezTo>
                <a:cubicBezTo>
                  <a:pt x="143" y="24"/>
                  <a:pt x="248" y="0"/>
                  <a:pt x="62" y="60"/>
                </a:cubicBezTo>
                <a:cubicBezTo>
                  <a:pt x="56" y="66"/>
                  <a:pt x="18" y="102"/>
                  <a:pt x="17" y="115"/>
                </a:cubicBezTo>
                <a:cubicBezTo>
                  <a:pt x="0" y="290"/>
                  <a:pt x="281" y="243"/>
                  <a:pt x="355" y="243"/>
                </a:cubicBezTo>
              </a:path>
            </a:pathLst>
          </a:custGeom>
          <a:noFill/>
          <a:ln w="38100"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3671" name="Freeform 6">
            <a:extLst>
              <a:ext uri="{C183D7F6-B498-43B3-948B-1728B52AA6E4}">
                <adec:decorative xmlns:adec="http://schemas.microsoft.com/office/drawing/2017/decorative" val="1"/>
              </a:ext>
            </a:extLst>
          </p:cNvPr>
          <p:cNvSpPr>
            <a:spLocks/>
          </p:cNvSpPr>
          <p:nvPr/>
        </p:nvSpPr>
        <p:spPr bwMode="auto">
          <a:xfrm>
            <a:off x="3859306" y="3966883"/>
            <a:ext cx="1264024" cy="685800"/>
          </a:xfrm>
          <a:custGeom>
            <a:avLst/>
            <a:gdLst>
              <a:gd name="T0" fmla="*/ 2147483647 w 1280"/>
              <a:gd name="T1" fmla="*/ 2147483647 h 572"/>
              <a:gd name="T2" fmla="*/ 2147483647 w 1280"/>
              <a:gd name="T3" fmla="*/ 2147483647 h 572"/>
              <a:gd name="T4" fmla="*/ 2147483647 w 1280"/>
              <a:gd name="T5" fmla="*/ 2147483647 h 572"/>
              <a:gd name="T6" fmla="*/ 2147483647 w 1280"/>
              <a:gd name="T7" fmla="*/ 2147483647 h 572"/>
              <a:gd name="T8" fmla="*/ 2147483647 w 1280"/>
              <a:gd name="T9" fmla="*/ 2147483647 h 572"/>
              <a:gd name="T10" fmla="*/ 2147483647 w 1280"/>
              <a:gd name="T11" fmla="*/ 2147483647 h 572"/>
              <a:gd name="T12" fmla="*/ 2147483647 w 1280"/>
              <a:gd name="T13" fmla="*/ 2147483647 h 572"/>
              <a:gd name="T14" fmla="*/ 0 w 1280"/>
              <a:gd name="T15" fmla="*/ 2147483647 h 572"/>
              <a:gd name="T16" fmla="*/ 2147483647 w 1280"/>
              <a:gd name="T17" fmla="*/ 2147483647 h 572"/>
              <a:gd name="T18" fmla="*/ 2147483647 w 1280"/>
              <a:gd name="T19" fmla="*/ 2147483647 h 572"/>
              <a:gd name="T20" fmla="*/ 2147483647 w 1280"/>
              <a:gd name="T21" fmla="*/ 2147483647 h 572"/>
              <a:gd name="T22" fmla="*/ 2147483647 w 1280"/>
              <a:gd name="T23" fmla="*/ 2147483647 h 572"/>
              <a:gd name="T24" fmla="*/ 2147483647 w 1280"/>
              <a:gd name="T25" fmla="*/ 2147483647 h 572"/>
              <a:gd name="T26" fmla="*/ 2147483647 w 1280"/>
              <a:gd name="T27" fmla="*/ 2147483647 h 572"/>
              <a:gd name="T28" fmla="*/ 2147483647 w 1280"/>
              <a:gd name="T29" fmla="*/ 2147483647 h 572"/>
              <a:gd name="T30" fmla="*/ 2147483647 w 1280"/>
              <a:gd name="T31" fmla="*/ 2147483647 h 5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80" h="572">
                <a:moveTo>
                  <a:pt x="1034" y="69"/>
                </a:moveTo>
                <a:cubicBezTo>
                  <a:pt x="964" y="24"/>
                  <a:pt x="863" y="39"/>
                  <a:pt x="787" y="33"/>
                </a:cubicBezTo>
                <a:cubicBezTo>
                  <a:pt x="377" y="0"/>
                  <a:pt x="872" y="22"/>
                  <a:pt x="311" y="5"/>
                </a:cubicBezTo>
                <a:cubicBezTo>
                  <a:pt x="281" y="8"/>
                  <a:pt x="248" y="3"/>
                  <a:pt x="220" y="14"/>
                </a:cubicBezTo>
                <a:cubicBezTo>
                  <a:pt x="192" y="25"/>
                  <a:pt x="173" y="53"/>
                  <a:pt x="147" y="69"/>
                </a:cubicBezTo>
                <a:cubicBezTo>
                  <a:pt x="132" y="78"/>
                  <a:pt x="115" y="85"/>
                  <a:pt x="101" y="97"/>
                </a:cubicBezTo>
                <a:cubicBezTo>
                  <a:pt x="75" y="119"/>
                  <a:pt x="28" y="170"/>
                  <a:pt x="28" y="170"/>
                </a:cubicBezTo>
                <a:cubicBezTo>
                  <a:pt x="20" y="204"/>
                  <a:pt x="9" y="237"/>
                  <a:pt x="0" y="270"/>
                </a:cubicBezTo>
                <a:cubicBezTo>
                  <a:pt x="3" y="310"/>
                  <a:pt x="1" y="350"/>
                  <a:pt x="10" y="389"/>
                </a:cubicBezTo>
                <a:cubicBezTo>
                  <a:pt x="33" y="485"/>
                  <a:pt x="185" y="504"/>
                  <a:pt x="256" y="517"/>
                </a:cubicBezTo>
                <a:cubicBezTo>
                  <a:pt x="444" y="551"/>
                  <a:pt x="633" y="559"/>
                  <a:pt x="823" y="572"/>
                </a:cubicBezTo>
                <a:cubicBezTo>
                  <a:pt x="884" y="569"/>
                  <a:pt x="945" y="568"/>
                  <a:pt x="1006" y="563"/>
                </a:cubicBezTo>
                <a:cubicBezTo>
                  <a:pt x="1056" y="559"/>
                  <a:pt x="1035" y="552"/>
                  <a:pt x="1079" y="526"/>
                </a:cubicBezTo>
                <a:cubicBezTo>
                  <a:pt x="1125" y="499"/>
                  <a:pt x="1173" y="483"/>
                  <a:pt x="1216" y="453"/>
                </a:cubicBezTo>
                <a:cubicBezTo>
                  <a:pt x="1280" y="362"/>
                  <a:pt x="1223" y="240"/>
                  <a:pt x="1180" y="152"/>
                </a:cubicBezTo>
                <a:cubicBezTo>
                  <a:pt x="1167" y="127"/>
                  <a:pt x="1135" y="116"/>
                  <a:pt x="1116" y="97"/>
                </a:cubicBezTo>
              </a:path>
            </a:pathLst>
          </a:custGeom>
          <a:noFill/>
          <a:ln w="38100"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72" name="Freeform 7">
            <a:extLst>
              <a:ext uri="{C183D7F6-B498-43B3-948B-1728B52AA6E4}">
                <adec:decorative xmlns:adec="http://schemas.microsoft.com/office/drawing/2017/decorative" val="1"/>
              </a:ext>
            </a:extLst>
          </p:cNvPr>
          <p:cNvSpPr>
            <a:spLocks/>
          </p:cNvSpPr>
          <p:nvPr/>
        </p:nvSpPr>
        <p:spPr bwMode="auto">
          <a:xfrm>
            <a:off x="478304" y="5145741"/>
            <a:ext cx="6272120" cy="460375"/>
          </a:xfrm>
          <a:custGeom>
            <a:avLst/>
            <a:gdLst>
              <a:gd name="T0" fmla="*/ 2147483647 w 3454"/>
              <a:gd name="T1" fmla="*/ 2147483647 h 377"/>
              <a:gd name="T2" fmla="*/ 2147483647 w 3454"/>
              <a:gd name="T3" fmla="*/ 2147483647 h 377"/>
              <a:gd name="T4" fmla="*/ 2147483647 w 3454"/>
              <a:gd name="T5" fmla="*/ 2147483647 h 377"/>
              <a:gd name="T6" fmla="*/ 2147483647 w 3454"/>
              <a:gd name="T7" fmla="*/ 2147483647 h 377"/>
              <a:gd name="T8" fmla="*/ 2147483647 w 3454"/>
              <a:gd name="T9" fmla="*/ 2147483647 h 377"/>
              <a:gd name="T10" fmla="*/ 2147483647 w 3454"/>
              <a:gd name="T11" fmla="*/ 2147483647 h 377"/>
              <a:gd name="T12" fmla="*/ 2147483647 w 3454"/>
              <a:gd name="T13" fmla="*/ 2147483647 h 377"/>
              <a:gd name="T14" fmla="*/ 2147483647 w 3454"/>
              <a:gd name="T15" fmla="*/ 2147483647 h 377"/>
              <a:gd name="T16" fmla="*/ 2147483647 w 3454"/>
              <a:gd name="T17" fmla="*/ 2147483647 h 377"/>
              <a:gd name="T18" fmla="*/ 2147483647 w 3454"/>
              <a:gd name="T19" fmla="*/ 2147483647 h 377"/>
              <a:gd name="T20" fmla="*/ 2147483647 w 3454"/>
              <a:gd name="T21" fmla="*/ 2147483647 h 377"/>
              <a:gd name="T22" fmla="*/ 2147483647 w 3454"/>
              <a:gd name="T23" fmla="*/ 2147483647 h 377"/>
              <a:gd name="T24" fmla="*/ 2147483647 w 3454"/>
              <a:gd name="T25" fmla="*/ 2147483647 h 377"/>
              <a:gd name="T26" fmla="*/ 2147483647 w 3454"/>
              <a:gd name="T27" fmla="*/ 0 h 3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54" h="377">
                <a:moveTo>
                  <a:pt x="733" y="46"/>
                </a:moveTo>
                <a:cubicBezTo>
                  <a:pt x="553" y="49"/>
                  <a:pt x="374" y="50"/>
                  <a:pt x="194" y="55"/>
                </a:cubicBezTo>
                <a:cubicBezTo>
                  <a:pt x="153" y="56"/>
                  <a:pt x="75" y="82"/>
                  <a:pt x="75" y="82"/>
                </a:cubicBezTo>
                <a:cubicBezTo>
                  <a:pt x="42" y="105"/>
                  <a:pt x="23" y="132"/>
                  <a:pt x="2" y="165"/>
                </a:cubicBezTo>
                <a:cubicBezTo>
                  <a:pt x="5" y="195"/>
                  <a:pt x="0" y="228"/>
                  <a:pt x="11" y="256"/>
                </a:cubicBezTo>
                <a:cubicBezTo>
                  <a:pt x="25" y="291"/>
                  <a:pt x="113" y="309"/>
                  <a:pt x="148" y="311"/>
                </a:cubicBezTo>
                <a:cubicBezTo>
                  <a:pt x="233" y="316"/>
                  <a:pt x="319" y="316"/>
                  <a:pt x="404" y="320"/>
                </a:cubicBezTo>
                <a:cubicBezTo>
                  <a:pt x="782" y="338"/>
                  <a:pt x="1160" y="345"/>
                  <a:pt x="1538" y="366"/>
                </a:cubicBezTo>
                <a:cubicBezTo>
                  <a:pt x="3130" y="357"/>
                  <a:pt x="2623" y="377"/>
                  <a:pt x="3312" y="329"/>
                </a:cubicBezTo>
                <a:cubicBezTo>
                  <a:pt x="3360" y="313"/>
                  <a:pt x="3382" y="287"/>
                  <a:pt x="3412" y="247"/>
                </a:cubicBezTo>
                <a:cubicBezTo>
                  <a:pt x="3454" y="74"/>
                  <a:pt x="3159" y="99"/>
                  <a:pt x="3065" y="91"/>
                </a:cubicBezTo>
                <a:cubicBezTo>
                  <a:pt x="3010" y="87"/>
                  <a:pt x="2955" y="78"/>
                  <a:pt x="2900" y="73"/>
                </a:cubicBezTo>
                <a:cubicBezTo>
                  <a:pt x="2251" y="17"/>
                  <a:pt x="1595" y="48"/>
                  <a:pt x="944" y="27"/>
                </a:cubicBezTo>
                <a:cubicBezTo>
                  <a:pt x="864" y="20"/>
                  <a:pt x="786" y="0"/>
                  <a:pt x="706" y="0"/>
                </a:cubicBezTo>
              </a:path>
            </a:pathLst>
          </a:custGeom>
          <a:noFill/>
          <a:ln w="38100"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TextBox 8">
            <a:extLst>
              <a:ext uri="{FF2B5EF4-FFF2-40B4-BE49-F238E27FC236}">
                <a16:creationId xmlns:a16="http://schemas.microsoft.com/office/drawing/2014/main" id="{58FA41D4-4DFB-493A-8497-2BDF8ABEDAC9}"/>
              </a:ext>
            </a:extLst>
          </p:cNvPr>
          <p:cNvSpPr txBox="1"/>
          <p:nvPr/>
        </p:nvSpPr>
        <p:spPr>
          <a:xfrm>
            <a:off x="304799" y="6207441"/>
            <a:ext cx="8505076" cy="553998"/>
          </a:xfrm>
          <a:prstGeom prst="rect">
            <a:avLst/>
          </a:prstGeom>
          <a:noFill/>
        </p:spPr>
        <p:txBody>
          <a:bodyPr wrap="square">
            <a:spAutoFit/>
          </a:bodyPr>
          <a:lstStyle/>
          <a:p>
            <a:pPr eaLnBrk="1" hangingPunct="1"/>
            <a:r>
              <a:rPr lang="en-US" sz="1500" dirty="0"/>
              <a:t>Blob at center is a result of a wet object bleeding the ink on the page.  Need to pick pens with ink that is indelible.  Over-write of date.    “Notes” section at bottom should include “NA”</a:t>
            </a:r>
          </a:p>
        </p:txBody>
      </p:sp>
    </p:spTree>
    <p:extLst>
      <p:ext uri="{BB962C8B-B14F-4D97-AF65-F5344CB8AC3E}">
        <p14:creationId xmlns:p14="http://schemas.microsoft.com/office/powerpoint/2010/main" val="109660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3672"/>
                                        </p:tgtEl>
                                        <p:attrNameLst>
                                          <p:attrName>style.visibility</p:attrName>
                                        </p:attrNameLst>
                                      </p:cBhvr>
                                      <p:to>
                                        <p:strVal val="visible"/>
                                      </p:to>
                                    </p:set>
                                    <p:animEffect transition="in" filter="fade">
                                      <p:cBhvr>
                                        <p:cTn id="12" dur="1000"/>
                                        <p:tgtEl>
                                          <p:spTgt spid="113672"/>
                                        </p:tgtEl>
                                      </p:cBhvr>
                                    </p:animEffect>
                                    <p:anim calcmode="lin" valueType="num">
                                      <p:cBhvr>
                                        <p:cTn id="13" dur="1000" fill="hold"/>
                                        <p:tgtEl>
                                          <p:spTgt spid="113672"/>
                                        </p:tgtEl>
                                        <p:attrNameLst>
                                          <p:attrName>ppt_x</p:attrName>
                                        </p:attrNameLst>
                                      </p:cBhvr>
                                      <p:tavLst>
                                        <p:tav tm="0">
                                          <p:val>
                                            <p:strVal val="#ppt_x"/>
                                          </p:val>
                                        </p:tav>
                                        <p:tav tm="100000">
                                          <p:val>
                                            <p:strVal val="#ppt_x"/>
                                          </p:val>
                                        </p:tav>
                                      </p:tavLst>
                                    </p:anim>
                                    <p:anim calcmode="lin" valueType="num">
                                      <p:cBhvr>
                                        <p:cTn id="14" dur="1000" fill="hold"/>
                                        <p:tgtEl>
                                          <p:spTgt spid="11367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3671"/>
                                        </p:tgtEl>
                                        <p:attrNameLst>
                                          <p:attrName>style.visibility</p:attrName>
                                        </p:attrNameLst>
                                      </p:cBhvr>
                                      <p:to>
                                        <p:strVal val="visible"/>
                                      </p:to>
                                    </p:set>
                                    <p:animEffect transition="in" filter="fade">
                                      <p:cBhvr>
                                        <p:cTn id="17" dur="1000"/>
                                        <p:tgtEl>
                                          <p:spTgt spid="113671"/>
                                        </p:tgtEl>
                                      </p:cBhvr>
                                    </p:animEffect>
                                    <p:anim calcmode="lin" valueType="num">
                                      <p:cBhvr>
                                        <p:cTn id="18" dur="1000" fill="hold"/>
                                        <p:tgtEl>
                                          <p:spTgt spid="113671"/>
                                        </p:tgtEl>
                                        <p:attrNameLst>
                                          <p:attrName>ppt_x</p:attrName>
                                        </p:attrNameLst>
                                      </p:cBhvr>
                                      <p:tavLst>
                                        <p:tav tm="0">
                                          <p:val>
                                            <p:strVal val="#ppt_x"/>
                                          </p:val>
                                        </p:tav>
                                        <p:tav tm="100000">
                                          <p:val>
                                            <p:strVal val="#ppt_x"/>
                                          </p:val>
                                        </p:tav>
                                      </p:tavLst>
                                    </p:anim>
                                    <p:anim calcmode="lin" valueType="num">
                                      <p:cBhvr>
                                        <p:cTn id="19" dur="1000" fill="hold"/>
                                        <p:tgtEl>
                                          <p:spTgt spid="11367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3670"/>
                                        </p:tgtEl>
                                        <p:attrNameLst>
                                          <p:attrName>style.visibility</p:attrName>
                                        </p:attrNameLst>
                                      </p:cBhvr>
                                      <p:to>
                                        <p:strVal val="visible"/>
                                      </p:to>
                                    </p:set>
                                    <p:animEffect transition="in" filter="fade">
                                      <p:cBhvr>
                                        <p:cTn id="22" dur="1000"/>
                                        <p:tgtEl>
                                          <p:spTgt spid="113670"/>
                                        </p:tgtEl>
                                      </p:cBhvr>
                                    </p:animEffect>
                                    <p:anim calcmode="lin" valueType="num">
                                      <p:cBhvr>
                                        <p:cTn id="23" dur="1000" fill="hold"/>
                                        <p:tgtEl>
                                          <p:spTgt spid="113670"/>
                                        </p:tgtEl>
                                        <p:attrNameLst>
                                          <p:attrName>ppt_x</p:attrName>
                                        </p:attrNameLst>
                                      </p:cBhvr>
                                      <p:tavLst>
                                        <p:tav tm="0">
                                          <p:val>
                                            <p:strVal val="#ppt_x"/>
                                          </p:val>
                                        </p:tav>
                                        <p:tav tm="100000">
                                          <p:val>
                                            <p:strVal val="#ppt_x"/>
                                          </p:val>
                                        </p:tav>
                                      </p:tavLst>
                                    </p:anim>
                                    <p:anim calcmode="lin" valueType="num">
                                      <p:cBhvr>
                                        <p:cTn id="24" dur="1000" fill="hold"/>
                                        <p:tgtEl>
                                          <p:spTgt spid="1136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0" grpId="0" animBg="1"/>
      <p:bldP spid="113671" grpId="0" animBg="1"/>
      <p:bldP spid="113672" grpId="0" animBg="1"/>
      <p:bldP spid="9"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4">
            <a:extLst>
              <a:ext uri="{C183D7F6-B498-43B3-948B-1728B52AA6E4}">
                <adec:decorative xmlns:adec="http://schemas.microsoft.com/office/drawing/2017/decorative" val="1"/>
              </a:ext>
            </a:extLst>
          </p:cNvPr>
          <p:cNvSpPr>
            <a:spLocks noGrp="1"/>
          </p:cNvSpPr>
          <p:nvPr>
            <p:ph type="sldNum" sz="quarter" idx="12"/>
          </p:nvPr>
        </p:nvSpPr>
        <p:spPr>
          <a:xfrm>
            <a:off x="8394327" y="6384738"/>
            <a:ext cx="537882" cy="339725"/>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DBCCF376-4AC9-4AA2-9A81-1690CB5510DA}" type="slidenum">
              <a:rPr lang="en-US" sz="1400" smtClean="0"/>
              <a:pPr eaLnBrk="1" hangingPunct="1"/>
              <a:t>102</a:t>
            </a:fld>
            <a:endParaRPr lang="en-US" sz="1400" dirty="0"/>
          </a:p>
        </p:txBody>
      </p:sp>
      <p:sp>
        <p:nvSpPr>
          <p:cNvPr id="114693" name="Rectangle 7"/>
          <p:cNvSpPr>
            <a:spLocks noGrp="1" noChangeArrowheads="1"/>
          </p:cNvSpPr>
          <p:nvPr>
            <p:ph type="title"/>
          </p:nvPr>
        </p:nvSpPr>
        <p:spPr>
          <a:xfrm>
            <a:off x="53225" y="179204"/>
            <a:ext cx="7588218" cy="1028053"/>
          </a:xfrm>
          <a:noFill/>
        </p:spPr>
        <p:txBody>
          <a:bodyPr/>
          <a:lstStyle/>
          <a:p>
            <a:pPr eaLnBrk="1" hangingPunct="1"/>
            <a:r>
              <a:rPr lang="en-US" sz="3200" b="1" dirty="0"/>
              <a:t>What Do You Think About This? </a:t>
            </a:r>
            <a:r>
              <a:rPr lang="en-US" sz="3200" dirty="0"/>
              <a:t>Example 4</a:t>
            </a:r>
            <a:endParaRPr lang="en-US" sz="3200" b="1" dirty="0"/>
          </a:p>
        </p:txBody>
      </p:sp>
      <p:pic>
        <p:nvPicPr>
          <p:cNvPr id="114692" name="Picture 4">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13" t="16620" r="6250" b="5493"/>
          <a:stretch>
            <a:fillRect/>
          </a:stretch>
        </p:blipFill>
        <p:spPr bwMode="auto">
          <a:xfrm>
            <a:off x="524435" y="1637767"/>
            <a:ext cx="8219261" cy="3762597"/>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4" name="Freeform 8">
            <a:extLst>
              <a:ext uri="{C183D7F6-B498-43B3-948B-1728B52AA6E4}">
                <adec:decorative xmlns:adec="http://schemas.microsoft.com/office/drawing/2017/decorative" val="1"/>
              </a:ext>
            </a:extLst>
          </p:cNvPr>
          <p:cNvSpPr>
            <a:spLocks/>
          </p:cNvSpPr>
          <p:nvPr/>
        </p:nvSpPr>
        <p:spPr bwMode="auto">
          <a:xfrm>
            <a:off x="3254187" y="3079377"/>
            <a:ext cx="4020671" cy="2383202"/>
          </a:xfrm>
          <a:custGeom>
            <a:avLst/>
            <a:gdLst>
              <a:gd name="T0" fmla="*/ 2147483647 w 2885"/>
              <a:gd name="T1" fmla="*/ 2147483647 h 2087"/>
              <a:gd name="T2" fmla="*/ 2147483647 w 2885"/>
              <a:gd name="T3" fmla="*/ 2147483647 h 2087"/>
              <a:gd name="T4" fmla="*/ 2147483647 w 2885"/>
              <a:gd name="T5" fmla="*/ 2147483647 h 2087"/>
              <a:gd name="T6" fmla="*/ 2147483647 w 2885"/>
              <a:gd name="T7" fmla="*/ 2147483647 h 2087"/>
              <a:gd name="T8" fmla="*/ 2147483647 w 2885"/>
              <a:gd name="T9" fmla="*/ 2147483647 h 2087"/>
              <a:gd name="T10" fmla="*/ 2147483647 w 2885"/>
              <a:gd name="T11" fmla="*/ 2147483647 h 2087"/>
              <a:gd name="T12" fmla="*/ 0 w 2885"/>
              <a:gd name="T13" fmla="*/ 2147483647 h 2087"/>
              <a:gd name="T14" fmla="*/ 2147483647 w 2885"/>
              <a:gd name="T15" fmla="*/ 2147483647 h 2087"/>
              <a:gd name="T16" fmla="*/ 2147483647 w 2885"/>
              <a:gd name="T17" fmla="*/ 2147483647 h 2087"/>
              <a:gd name="T18" fmla="*/ 2147483647 w 2885"/>
              <a:gd name="T19" fmla="*/ 2147483647 h 2087"/>
              <a:gd name="T20" fmla="*/ 2147483647 w 2885"/>
              <a:gd name="T21" fmla="*/ 2147483647 h 2087"/>
              <a:gd name="T22" fmla="*/ 2147483647 w 2885"/>
              <a:gd name="T23" fmla="*/ 2147483647 h 2087"/>
              <a:gd name="T24" fmla="*/ 2147483647 w 2885"/>
              <a:gd name="T25" fmla="*/ 2147483647 h 2087"/>
              <a:gd name="T26" fmla="*/ 2147483647 w 2885"/>
              <a:gd name="T27" fmla="*/ 2147483647 h 2087"/>
              <a:gd name="T28" fmla="*/ 2147483647 w 2885"/>
              <a:gd name="T29" fmla="*/ 2147483647 h 2087"/>
              <a:gd name="T30" fmla="*/ 2147483647 w 2885"/>
              <a:gd name="T31" fmla="*/ 2147483647 h 2087"/>
              <a:gd name="T32" fmla="*/ 2147483647 w 2885"/>
              <a:gd name="T33" fmla="*/ 2147483647 h 2087"/>
              <a:gd name="T34" fmla="*/ 2147483647 w 2885"/>
              <a:gd name="T35" fmla="*/ 2147483647 h 2087"/>
              <a:gd name="T36" fmla="*/ 2147483647 w 2885"/>
              <a:gd name="T37" fmla="*/ 2147483647 h 2087"/>
              <a:gd name="T38" fmla="*/ 2147483647 w 2885"/>
              <a:gd name="T39" fmla="*/ 2147483647 h 2087"/>
              <a:gd name="T40" fmla="*/ 2147483647 w 2885"/>
              <a:gd name="T41" fmla="*/ 2147483647 h 2087"/>
              <a:gd name="T42" fmla="*/ 2147483647 w 2885"/>
              <a:gd name="T43" fmla="*/ 2147483647 h 2087"/>
              <a:gd name="T44" fmla="*/ 2147483647 w 2885"/>
              <a:gd name="T45" fmla="*/ 2147483647 h 2087"/>
              <a:gd name="T46" fmla="*/ 2147483647 w 2885"/>
              <a:gd name="T47" fmla="*/ 2147483647 h 2087"/>
              <a:gd name="T48" fmla="*/ 2147483647 w 2885"/>
              <a:gd name="T49" fmla="*/ 2147483647 h 2087"/>
              <a:gd name="T50" fmla="*/ 2147483647 w 2885"/>
              <a:gd name="T51" fmla="*/ 2147483647 h 2087"/>
              <a:gd name="T52" fmla="*/ 2147483647 w 2885"/>
              <a:gd name="T53" fmla="*/ 2147483647 h 2087"/>
              <a:gd name="T54" fmla="*/ 2147483647 w 2885"/>
              <a:gd name="T55" fmla="*/ 2147483647 h 2087"/>
              <a:gd name="T56" fmla="*/ 2147483647 w 2885"/>
              <a:gd name="T57" fmla="*/ 2147483647 h 2087"/>
              <a:gd name="T58" fmla="*/ 2147483647 w 2885"/>
              <a:gd name="T59" fmla="*/ 2147483647 h 2087"/>
              <a:gd name="T60" fmla="*/ 2147483647 w 2885"/>
              <a:gd name="T61" fmla="*/ 2147483647 h 20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885" h="2087">
                <a:moveTo>
                  <a:pt x="1116" y="1780"/>
                </a:moveTo>
                <a:cubicBezTo>
                  <a:pt x="1093" y="1662"/>
                  <a:pt x="1029" y="1626"/>
                  <a:pt x="924" y="1579"/>
                </a:cubicBezTo>
                <a:cubicBezTo>
                  <a:pt x="895" y="1566"/>
                  <a:pt x="872" y="1544"/>
                  <a:pt x="842" y="1533"/>
                </a:cubicBezTo>
                <a:cubicBezTo>
                  <a:pt x="818" y="1524"/>
                  <a:pt x="768" y="1515"/>
                  <a:pt x="768" y="1515"/>
                </a:cubicBezTo>
                <a:cubicBezTo>
                  <a:pt x="672" y="1447"/>
                  <a:pt x="476" y="1456"/>
                  <a:pt x="375" y="1451"/>
                </a:cubicBezTo>
                <a:cubicBezTo>
                  <a:pt x="112" y="1473"/>
                  <a:pt x="205" y="1437"/>
                  <a:pt x="55" y="1533"/>
                </a:cubicBezTo>
                <a:cubicBezTo>
                  <a:pt x="31" y="1574"/>
                  <a:pt x="18" y="1609"/>
                  <a:pt x="0" y="1652"/>
                </a:cubicBezTo>
                <a:cubicBezTo>
                  <a:pt x="6" y="1725"/>
                  <a:pt x="6" y="1799"/>
                  <a:pt x="19" y="1871"/>
                </a:cubicBezTo>
                <a:cubicBezTo>
                  <a:pt x="22" y="1889"/>
                  <a:pt x="37" y="1902"/>
                  <a:pt x="46" y="1917"/>
                </a:cubicBezTo>
                <a:cubicBezTo>
                  <a:pt x="89" y="1987"/>
                  <a:pt x="134" y="2021"/>
                  <a:pt x="211" y="2036"/>
                </a:cubicBezTo>
                <a:cubicBezTo>
                  <a:pt x="339" y="2087"/>
                  <a:pt x="496" y="2061"/>
                  <a:pt x="631" y="2054"/>
                </a:cubicBezTo>
                <a:cubicBezTo>
                  <a:pt x="674" y="2046"/>
                  <a:pt x="716" y="2036"/>
                  <a:pt x="759" y="2027"/>
                </a:cubicBezTo>
                <a:cubicBezTo>
                  <a:pt x="1012" y="1897"/>
                  <a:pt x="1334" y="1899"/>
                  <a:pt x="1610" y="1880"/>
                </a:cubicBezTo>
                <a:cubicBezTo>
                  <a:pt x="1746" y="1857"/>
                  <a:pt x="1556" y="1887"/>
                  <a:pt x="1811" y="1862"/>
                </a:cubicBezTo>
                <a:cubicBezTo>
                  <a:pt x="1891" y="1854"/>
                  <a:pt x="1979" y="1828"/>
                  <a:pt x="2058" y="1816"/>
                </a:cubicBezTo>
                <a:cubicBezTo>
                  <a:pt x="2136" y="1785"/>
                  <a:pt x="2089" y="1806"/>
                  <a:pt x="2195" y="1743"/>
                </a:cubicBezTo>
                <a:cubicBezTo>
                  <a:pt x="2271" y="1697"/>
                  <a:pt x="2366" y="1694"/>
                  <a:pt x="2451" y="1670"/>
                </a:cubicBezTo>
                <a:cubicBezTo>
                  <a:pt x="2557" y="1640"/>
                  <a:pt x="2632" y="1529"/>
                  <a:pt x="2698" y="1451"/>
                </a:cubicBezTo>
                <a:cubicBezTo>
                  <a:pt x="2758" y="1380"/>
                  <a:pt x="2795" y="1216"/>
                  <a:pt x="2826" y="1112"/>
                </a:cubicBezTo>
                <a:cubicBezTo>
                  <a:pt x="2852" y="1026"/>
                  <a:pt x="2810" y="1188"/>
                  <a:pt x="2853" y="1012"/>
                </a:cubicBezTo>
                <a:cubicBezTo>
                  <a:pt x="2859" y="988"/>
                  <a:pt x="2871" y="939"/>
                  <a:pt x="2871" y="939"/>
                </a:cubicBezTo>
                <a:cubicBezTo>
                  <a:pt x="2881" y="790"/>
                  <a:pt x="2885" y="808"/>
                  <a:pt x="2871" y="655"/>
                </a:cubicBezTo>
                <a:cubicBezTo>
                  <a:pt x="2867" y="614"/>
                  <a:pt x="2850" y="576"/>
                  <a:pt x="2844" y="536"/>
                </a:cubicBezTo>
                <a:cubicBezTo>
                  <a:pt x="2828" y="429"/>
                  <a:pt x="2812" y="298"/>
                  <a:pt x="2734" y="216"/>
                </a:cubicBezTo>
                <a:cubicBezTo>
                  <a:pt x="2717" y="165"/>
                  <a:pt x="2736" y="212"/>
                  <a:pt x="2698" y="152"/>
                </a:cubicBezTo>
                <a:cubicBezTo>
                  <a:pt x="2629" y="42"/>
                  <a:pt x="2582" y="26"/>
                  <a:pt x="2460" y="6"/>
                </a:cubicBezTo>
                <a:cubicBezTo>
                  <a:pt x="2345" y="14"/>
                  <a:pt x="2313" y="0"/>
                  <a:pt x="2240" y="70"/>
                </a:cubicBezTo>
                <a:cubicBezTo>
                  <a:pt x="2203" y="145"/>
                  <a:pt x="2203" y="184"/>
                  <a:pt x="2231" y="280"/>
                </a:cubicBezTo>
                <a:cubicBezTo>
                  <a:pt x="2239" y="308"/>
                  <a:pt x="2327" y="315"/>
                  <a:pt x="2341" y="317"/>
                </a:cubicBezTo>
                <a:cubicBezTo>
                  <a:pt x="2432" y="314"/>
                  <a:pt x="2524" y="313"/>
                  <a:pt x="2615" y="308"/>
                </a:cubicBezTo>
                <a:cubicBezTo>
                  <a:pt x="2646" y="306"/>
                  <a:pt x="2643" y="306"/>
                  <a:pt x="2643" y="290"/>
                </a:cubicBezTo>
              </a:path>
            </a:pathLst>
          </a:custGeom>
          <a:noFill/>
          <a:ln w="38100"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 name="TextBox 6">
            <a:extLst>
              <a:ext uri="{FF2B5EF4-FFF2-40B4-BE49-F238E27FC236}">
                <a16:creationId xmlns:a16="http://schemas.microsoft.com/office/drawing/2014/main" id="{C1D951FE-DBE0-4EA0-80DC-28E24E35C4E9}"/>
              </a:ext>
            </a:extLst>
          </p:cNvPr>
          <p:cNvSpPr txBox="1"/>
          <p:nvPr/>
        </p:nvSpPr>
        <p:spPr>
          <a:xfrm>
            <a:off x="303115" y="5860310"/>
            <a:ext cx="8629094" cy="923330"/>
          </a:xfrm>
          <a:prstGeom prst="rect">
            <a:avLst/>
          </a:prstGeom>
          <a:noFill/>
        </p:spPr>
        <p:txBody>
          <a:bodyPr wrap="square">
            <a:spAutoFit/>
          </a:bodyPr>
          <a:lstStyle/>
          <a:p>
            <a:pPr eaLnBrk="1" hangingPunct="1"/>
            <a:r>
              <a:rPr lang="en-US" dirty="0"/>
              <a:t>Note the “*NA”  and the asterisk directing attention to the footnote at the bottom where the technician's initials and date are located.  This is an acceptable practice to direct where additional information about the entry is located. </a:t>
            </a:r>
          </a:p>
        </p:txBody>
      </p:sp>
    </p:spTree>
    <p:extLst>
      <p:ext uri="{BB962C8B-B14F-4D97-AF65-F5344CB8AC3E}">
        <p14:creationId xmlns:p14="http://schemas.microsoft.com/office/powerpoint/2010/main" val="148532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4694"/>
                                        </p:tgtEl>
                                        <p:attrNameLst>
                                          <p:attrName>style.visibility</p:attrName>
                                        </p:attrNameLst>
                                      </p:cBhvr>
                                      <p:to>
                                        <p:strVal val="visible"/>
                                      </p:to>
                                    </p:set>
                                    <p:animEffect transition="in" filter="fade">
                                      <p:cBhvr>
                                        <p:cTn id="12" dur="1000"/>
                                        <p:tgtEl>
                                          <p:spTgt spid="114694"/>
                                        </p:tgtEl>
                                      </p:cBhvr>
                                    </p:animEffect>
                                    <p:anim calcmode="lin" valueType="num">
                                      <p:cBhvr>
                                        <p:cTn id="13" dur="1000" fill="hold"/>
                                        <p:tgtEl>
                                          <p:spTgt spid="114694"/>
                                        </p:tgtEl>
                                        <p:attrNameLst>
                                          <p:attrName>ppt_x</p:attrName>
                                        </p:attrNameLst>
                                      </p:cBhvr>
                                      <p:tavLst>
                                        <p:tav tm="0">
                                          <p:val>
                                            <p:strVal val="#ppt_x"/>
                                          </p:val>
                                        </p:tav>
                                        <p:tav tm="100000">
                                          <p:val>
                                            <p:strVal val="#ppt_x"/>
                                          </p:val>
                                        </p:tav>
                                      </p:tavLst>
                                    </p:anim>
                                    <p:anim calcmode="lin" valueType="num">
                                      <p:cBhvr>
                                        <p:cTn id="14" dur="1000" fill="hold"/>
                                        <p:tgtEl>
                                          <p:spTgt spid="1146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4" grpId="0" animBg="1"/>
      <p:bldP spid="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4">
            <a:extLst>
              <a:ext uri="{C183D7F6-B498-43B3-948B-1728B52AA6E4}">
                <adec:decorative xmlns:adec="http://schemas.microsoft.com/office/drawing/2017/decorative" val="1"/>
              </a:ext>
            </a:extLst>
          </p:cNvPr>
          <p:cNvSpPr>
            <a:spLocks noGrp="1"/>
          </p:cNvSpPr>
          <p:nvPr>
            <p:ph type="sldNum" sz="quarter" idx="12"/>
          </p:nvPr>
        </p:nvSpPr>
        <p:spPr>
          <a:xfrm>
            <a:off x="8337175" y="6367462"/>
            <a:ext cx="537882" cy="338137"/>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B825F23D-0D10-40AE-BCF9-C9A08A868787}" type="slidenum">
              <a:rPr lang="en-US" sz="1400" smtClean="0"/>
              <a:pPr eaLnBrk="1" hangingPunct="1"/>
              <a:t>103</a:t>
            </a:fld>
            <a:endParaRPr lang="en-US" sz="1400" dirty="0"/>
          </a:p>
        </p:txBody>
      </p:sp>
      <p:pic>
        <p:nvPicPr>
          <p:cNvPr id="115716" name="Picture 4">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344" t="54234" r="26563" b="7120"/>
          <a:stretch>
            <a:fillRect/>
          </a:stretch>
        </p:blipFill>
        <p:spPr bwMode="auto">
          <a:xfrm>
            <a:off x="382028" y="1385048"/>
            <a:ext cx="8237538" cy="4048496"/>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718" name="Freeform 9">
            <a:extLst>
              <a:ext uri="{C183D7F6-B498-43B3-948B-1728B52AA6E4}">
                <adec:decorative xmlns:adec="http://schemas.microsoft.com/office/drawing/2017/decorative" val="1"/>
              </a:ext>
            </a:extLst>
          </p:cNvPr>
          <p:cNvSpPr>
            <a:spLocks/>
          </p:cNvSpPr>
          <p:nvPr/>
        </p:nvSpPr>
        <p:spPr bwMode="auto">
          <a:xfrm>
            <a:off x="389964" y="3294530"/>
            <a:ext cx="1452283" cy="1963270"/>
          </a:xfrm>
          <a:custGeom>
            <a:avLst/>
            <a:gdLst>
              <a:gd name="T0" fmla="*/ 2147483647 w 1229"/>
              <a:gd name="T1" fmla="*/ 2147483647 h 1698"/>
              <a:gd name="T2" fmla="*/ 2147483647 w 1229"/>
              <a:gd name="T3" fmla="*/ 2147483647 h 1698"/>
              <a:gd name="T4" fmla="*/ 2147483647 w 1229"/>
              <a:gd name="T5" fmla="*/ 0 h 1698"/>
              <a:gd name="T6" fmla="*/ 2147483647 w 1229"/>
              <a:gd name="T7" fmla="*/ 2147483647 h 1698"/>
              <a:gd name="T8" fmla="*/ 2147483647 w 1229"/>
              <a:gd name="T9" fmla="*/ 2147483647 h 1698"/>
              <a:gd name="T10" fmla="*/ 2147483647 w 1229"/>
              <a:gd name="T11" fmla="*/ 2147483647 h 1698"/>
              <a:gd name="T12" fmla="*/ 2147483647 w 1229"/>
              <a:gd name="T13" fmla="*/ 2147483647 h 1698"/>
              <a:gd name="T14" fmla="*/ 2147483647 w 1229"/>
              <a:gd name="T15" fmla="*/ 2147483647 h 1698"/>
              <a:gd name="T16" fmla="*/ 2147483647 w 1229"/>
              <a:gd name="T17" fmla="*/ 2147483647 h 1698"/>
              <a:gd name="T18" fmla="*/ 2147483647 w 1229"/>
              <a:gd name="T19" fmla="*/ 2147483647 h 1698"/>
              <a:gd name="T20" fmla="*/ 2147483647 w 1229"/>
              <a:gd name="T21" fmla="*/ 2147483647 h 1698"/>
              <a:gd name="T22" fmla="*/ 2147483647 w 1229"/>
              <a:gd name="T23" fmla="*/ 2147483647 h 1698"/>
              <a:gd name="T24" fmla="*/ 2147483647 w 1229"/>
              <a:gd name="T25" fmla="*/ 2147483647 h 1698"/>
              <a:gd name="T26" fmla="*/ 2147483647 w 1229"/>
              <a:gd name="T27" fmla="*/ 2147483647 h 1698"/>
              <a:gd name="T28" fmla="*/ 2147483647 w 1229"/>
              <a:gd name="T29" fmla="*/ 2147483647 h 1698"/>
              <a:gd name="T30" fmla="*/ 2147483647 w 1229"/>
              <a:gd name="T31" fmla="*/ 2147483647 h 1698"/>
              <a:gd name="T32" fmla="*/ 2147483647 w 1229"/>
              <a:gd name="T33" fmla="*/ 2147483647 h 1698"/>
              <a:gd name="T34" fmla="*/ 2147483647 w 1229"/>
              <a:gd name="T35" fmla="*/ 2147483647 h 1698"/>
              <a:gd name="T36" fmla="*/ 2147483647 w 1229"/>
              <a:gd name="T37" fmla="*/ 2147483647 h 1698"/>
              <a:gd name="T38" fmla="*/ 2147483647 w 1229"/>
              <a:gd name="T39" fmla="*/ 2147483647 h 1698"/>
              <a:gd name="T40" fmla="*/ 2147483647 w 1229"/>
              <a:gd name="T41" fmla="*/ 2147483647 h 1698"/>
              <a:gd name="T42" fmla="*/ 2147483647 w 1229"/>
              <a:gd name="T43" fmla="*/ 2147483647 h 1698"/>
              <a:gd name="T44" fmla="*/ 2147483647 w 1229"/>
              <a:gd name="T45" fmla="*/ 2147483647 h 1698"/>
              <a:gd name="T46" fmla="*/ 2147483647 w 1229"/>
              <a:gd name="T47" fmla="*/ 2147483647 h 16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29" h="1698">
                <a:moveTo>
                  <a:pt x="1081" y="201"/>
                </a:moveTo>
                <a:cubicBezTo>
                  <a:pt x="1063" y="147"/>
                  <a:pt x="1024" y="109"/>
                  <a:pt x="971" y="92"/>
                </a:cubicBezTo>
                <a:cubicBezTo>
                  <a:pt x="901" y="18"/>
                  <a:pt x="743" y="7"/>
                  <a:pt x="651" y="0"/>
                </a:cubicBezTo>
                <a:cubicBezTo>
                  <a:pt x="590" y="3"/>
                  <a:pt x="529" y="4"/>
                  <a:pt x="468" y="9"/>
                </a:cubicBezTo>
                <a:cubicBezTo>
                  <a:pt x="415" y="13"/>
                  <a:pt x="365" y="51"/>
                  <a:pt x="313" y="64"/>
                </a:cubicBezTo>
                <a:cubicBezTo>
                  <a:pt x="282" y="96"/>
                  <a:pt x="248" y="111"/>
                  <a:pt x="212" y="137"/>
                </a:cubicBezTo>
                <a:cubicBezTo>
                  <a:pt x="206" y="146"/>
                  <a:pt x="201" y="157"/>
                  <a:pt x="194" y="165"/>
                </a:cubicBezTo>
                <a:cubicBezTo>
                  <a:pt x="183" y="178"/>
                  <a:pt x="168" y="187"/>
                  <a:pt x="158" y="201"/>
                </a:cubicBezTo>
                <a:cubicBezTo>
                  <a:pt x="123" y="250"/>
                  <a:pt x="107" y="307"/>
                  <a:pt x="66" y="348"/>
                </a:cubicBezTo>
                <a:cubicBezTo>
                  <a:pt x="25" y="450"/>
                  <a:pt x="68" y="336"/>
                  <a:pt x="39" y="439"/>
                </a:cubicBezTo>
                <a:cubicBezTo>
                  <a:pt x="34" y="458"/>
                  <a:pt x="20" y="494"/>
                  <a:pt x="20" y="494"/>
                </a:cubicBezTo>
                <a:cubicBezTo>
                  <a:pt x="0" y="691"/>
                  <a:pt x="7" y="589"/>
                  <a:pt x="20" y="933"/>
                </a:cubicBezTo>
                <a:cubicBezTo>
                  <a:pt x="28" y="1142"/>
                  <a:pt x="50" y="1280"/>
                  <a:pt x="139" y="1463"/>
                </a:cubicBezTo>
                <a:cubicBezTo>
                  <a:pt x="161" y="1507"/>
                  <a:pt x="227" y="1539"/>
                  <a:pt x="249" y="1582"/>
                </a:cubicBezTo>
                <a:cubicBezTo>
                  <a:pt x="273" y="1630"/>
                  <a:pt x="326" y="1673"/>
                  <a:pt x="377" y="1692"/>
                </a:cubicBezTo>
                <a:cubicBezTo>
                  <a:pt x="459" y="1689"/>
                  <a:pt x="543" y="1698"/>
                  <a:pt x="624" y="1682"/>
                </a:cubicBezTo>
                <a:cubicBezTo>
                  <a:pt x="668" y="1673"/>
                  <a:pt x="699" y="1614"/>
                  <a:pt x="743" y="1600"/>
                </a:cubicBezTo>
                <a:cubicBezTo>
                  <a:pt x="781" y="1550"/>
                  <a:pt x="831" y="1518"/>
                  <a:pt x="871" y="1472"/>
                </a:cubicBezTo>
                <a:cubicBezTo>
                  <a:pt x="940" y="1392"/>
                  <a:pt x="876" y="1456"/>
                  <a:pt x="935" y="1399"/>
                </a:cubicBezTo>
                <a:cubicBezTo>
                  <a:pt x="993" y="1280"/>
                  <a:pt x="911" y="1437"/>
                  <a:pt x="980" y="1335"/>
                </a:cubicBezTo>
                <a:cubicBezTo>
                  <a:pt x="1022" y="1272"/>
                  <a:pt x="1065" y="1193"/>
                  <a:pt x="1099" y="1125"/>
                </a:cubicBezTo>
                <a:cubicBezTo>
                  <a:pt x="1116" y="1036"/>
                  <a:pt x="1157" y="949"/>
                  <a:pt x="1182" y="860"/>
                </a:cubicBezTo>
                <a:cubicBezTo>
                  <a:pt x="1202" y="787"/>
                  <a:pt x="1210" y="706"/>
                  <a:pt x="1218" y="631"/>
                </a:cubicBezTo>
                <a:cubicBezTo>
                  <a:pt x="1229" y="427"/>
                  <a:pt x="1227" y="521"/>
                  <a:pt x="1227" y="348"/>
                </a:cubicBezTo>
              </a:path>
            </a:pathLst>
          </a:custGeom>
          <a:noFill/>
          <a:ln w="38100"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Rectangle 7">
            <a:extLst>
              <a:ext uri="{FF2B5EF4-FFF2-40B4-BE49-F238E27FC236}">
                <a16:creationId xmlns:a16="http://schemas.microsoft.com/office/drawing/2014/main" id="{92C41A2B-0DCA-4743-87AD-D5FF5664C4C8}"/>
              </a:ext>
            </a:extLst>
          </p:cNvPr>
          <p:cNvSpPr>
            <a:spLocks noGrp="1" noChangeArrowheads="1"/>
          </p:cNvSpPr>
          <p:nvPr>
            <p:ph type="title"/>
          </p:nvPr>
        </p:nvSpPr>
        <p:spPr>
          <a:xfrm>
            <a:off x="373063" y="0"/>
            <a:ext cx="6589712" cy="1143000"/>
          </a:xfrm>
          <a:noFill/>
        </p:spPr>
        <p:txBody>
          <a:bodyPr/>
          <a:lstStyle/>
          <a:p>
            <a:pPr eaLnBrk="1" hangingPunct="1"/>
            <a:r>
              <a:rPr lang="en-US" sz="3200" b="1" dirty="0"/>
              <a:t>What Do You Think About This? </a:t>
            </a:r>
            <a:r>
              <a:rPr lang="en-US" sz="3200" dirty="0"/>
              <a:t>Example 5</a:t>
            </a:r>
            <a:endParaRPr lang="en-US" sz="3200" b="1" dirty="0"/>
          </a:p>
        </p:txBody>
      </p:sp>
      <p:sp>
        <p:nvSpPr>
          <p:cNvPr id="7" name="TextBox 6">
            <a:extLst>
              <a:ext uri="{FF2B5EF4-FFF2-40B4-BE49-F238E27FC236}">
                <a16:creationId xmlns:a16="http://schemas.microsoft.com/office/drawing/2014/main" id="{5B4AF090-CA03-4A11-9DED-62A7F5E14B86}"/>
              </a:ext>
            </a:extLst>
          </p:cNvPr>
          <p:cNvSpPr txBox="1"/>
          <p:nvPr/>
        </p:nvSpPr>
        <p:spPr>
          <a:xfrm>
            <a:off x="268942" y="5844989"/>
            <a:ext cx="8722658" cy="923330"/>
          </a:xfrm>
          <a:prstGeom prst="rect">
            <a:avLst/>
          </a:prstGeom>
          <a:noFill/>
        </p:spPr>
        <p:txBody>
          <a:bodyPr wrap="square">
            <a:spAutoFit/>
          </a:bodyPr>
          <a:lstStyle/>
          <a:p>
            <a:pPr algn="just" eaLnBrk="1" hangingPunct="1"/>
            <a:r>
              <a:rPr lang="en-US" dirty="0"/>
              <a:t>Obviously, this document was part of a 3-ring folder.  Be careful where you affix printouts and sample labels.  Punching of holes in the document to incorporate it into a file destroys some of this information.  </a:t>
            </a:r>
          </a:p>
        </p:txBody>
      </p:sp>
    </p:spTree>
    <p:extLst>
      <p:ext uri="{BB962C8B-B14F-4D97-AF65-F5344CB8AC3E}">
        <p14:creationId xmlns:p14="http://schemas.microsoft.com/office/powerpoint/2010/main" val="314710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5718"/>
                                        </p:tgtEl>
                                        <p:attrNameLst>
                                          <p:attrName>style.visibility</p:attrName>
                                        </p:attrNameLst>
                                      </p:cBhvr>
                                      <p:to>
                                        <p:strVal val="visible"/>
                                      </p:to>
                                    </p:set>
                                    <p:animEffect transition="in" filter="fade">
                                      <p:cBhvr>
                                        <p:cTn id="12" dur="1000"/>
                                        <p:tgtEl>
                                          <p:spTgt spid="115718"/>
                                        </p:tgtEl>
                                      </p:cBhvr>
                                    </p:animEffect>
                                    <p:anim calcmode="lin" valueType="num">
                                      <p:cBhvr>
                                        <p:cTn id="13" dur="1000" fill="hold"/>
                                        <p:tgtEl>
                                          <p:spTgt spid="115718"/>
                                        </p:tgtEl>
                                        <p:attrNameLst>
                                          <p:attrName>ppt_x</p:attrName>
                                        </p:attrNameLst>
                                      </p:cBhvr>
                                      <p:tavLst>
                                        <p:tav tm="0">
                                          <p:val>
                                            <p:strVal val="#ppt_x"/>
                                          </p:val>
                                        </p:tav>
                                        <p:tav tm="100000">
                                          <p:val>
                                            <p:strVal val="#ppt_x"/>
                                          </p:val>
                                        </p:tav>
                                      </p:tavLst>
                                    </p:anim>
                                    <p:anim calcmode="lin" valueType="num">
                                      <p:cBhvr>
                                        <p:cTn id="14" dur="1000" fill="hold"/>
                                        <p:tgtEl>
                                          <p:spTgt spid="1157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8" grpId="0" animBg="1"/>
      <p:bldP spid="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4">
            <a:extLst>
              <a:ext uri="{C183D7F6-B498-43B3-948B-1728B52AA6E4}">
                <adec:decorative xmlns:adec="http://schemas.microsoft.com/office/drawing/2017/decorative" val="1"/>
              </a:ext>
            </a:extLst>
          </p:cNvPr>
          <p:cNvSpPr>
            <a:spLocks noGrp="1"/>
          </p:cNvSpPr>
          <p:nvPr>
            <p:ph type="sldNum" sz="quarter" idx="12"/>
          </p:nvPr>
        </p:nvSpPr>
        <p:spPr>
          <a:xfrm>
            <a:off x="8243046" y="6436658"/>
            <a:ext cx="537882" cy="457200"/>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B385AE19-B83B-4067-B146-DF82367BB194}" type="slidenum">
              <a:rPr lang="en-US" sz="1400" smtClean="0"/>
              <a:pPr eaLnBrk="1" hangingPunct="1"/>
              <a:t>104</a:t>
            </a:fld>
            <a:endParaRPr lang="en-US" sz="1400" dirty="0"/>
          </a:p>
        </p:txBody>
      </p:sp>
      <p:pic>
        <p:nvPicPr>
          <p:cNvPr id="116740" name="Picture 4">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344" t="15680" r="26563" b="25021"/>
          <a:stretch>
            <a:fillRect/>
          </a:stretch>
        </p:blipFill>
        <p:spPr bwMode="auto">
          <a:xfrm>
            <a:off x="632012" y="1376253"/>
            <a:ext cx="7503457" cy="4106264"/>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7">
            <a:extLst>
              <a:ext uri="{FF2B5EF4-FFF2-40B4-BE49-F238E27FC236}">
                <a16:creationId xmlns:a16="http://schemas.microsoft.com/office/drawing/2014/main" id="{C33C771D-C2DE-415B-AB18-449977DFD28D}"/>
              </a:ext>
            </a:extLst>
          </p:cNvPr>
          <p:cNvSpPr>
            <a:spLocks noGrp="1" noChangeArrowheads="1"/>
          </p:cNvSpPr>
          <p:nvPr>
            <p:ph type="title"/>
          </p:nvPr>
        </p:nvSpPr>
        <p:spPr>
          <a:xfrm>
            <a:off x="373063" y="0"/>
            <a:ext cx="6589712" cy="1143000"/>
          </a:xfrm>
          <a:noFill/>
        </p:spPr>
        <p:txBody>
          <a:bodyPr/>
          <a:lstStyle/>
          <a:p>
            <a:pPr eaLnBrk="1" hangingPunct="1"/>
            <a:r>
              <a:rPr lang="en-US" sz="3200" b="1" dirty="0"/>
              <a:t>What Do You Think About This? </a:t>
            </a:r>
            <a:r>
              <a:rPr lang="en-US" sz="3200" dirty="0"/>
              <a:t>Example 6</a:t>
            </a:r>
            <a:endParaRPr lang="en-US" sz="3200" b="1" dirty="0"/>
          </a:p>
        </p:txBody>
      </p:sp>
      <p:sp>
        <p:nvSpPr>
          <p:cNvPr id="6" name="TextBox 5">
            <a:extLst>
              <a:ext uri="{FF2B5EF4-FFF2-40B4-BE49-F238E27FC236}">
                <a16:creationId xmlns:a16="http://schemas.microsoft.com/office/drawing/2014/main" id="{356DACA7-5882-4FDA-BBBC-614D3C09EA92}"/>
              </a:ext>
            </a:extLst>
          </p:cNvPr>
          <p:cNvSpPr txBox="1"/>
          <p:nvPr/>
        </p:nvSpPr>
        <p:spPr>
          <a:xfrm>
            <a:off x="524436" y="6033416"/>
            <a:ext cx="7611033" cy="646331"/>
          </a:xfrm>
          <a:prstGeom prst="rect">
            <a:avLst/>
          </a:prstGeom>
          <a:noFill/>
        </p:spPr>
        <p:txBody>
          <a:bodyPr wrap="square">
            <a:spAutoFit/>
          </a:bodyPr>
          <a:lstStyle/>
          <a:p>
            <a:pPr eaLnBrk="1" hangingPunct="1"/>
            <a:r>
              <a:rPr lang="en-US" dirty="0"/>
              <a:t>Printout should be identified by lot, etc.  Line items should be identified.  Corrections should be explained.</a:t>
            </a:r>
          </a:p>
        </p:txBody>
      </p:sp>
    </p:spTree>
    <p:extLst>
      <p:ext uri="{BB962C8B-B14F-4D97-AF65-F5344CB8AC3E}">
        <p14:creationId xmlns:p14="http://schemas.microsoft.com/office/powerpoint/2010/main" val="377933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4">
            <a:extLst>
              <a:ext uri="{C183D7F6-B498-43B3-948B-1728B52AA6E4}">
                <adec:decorative xmlns:adec="http://schemas.microsoft.com/office/drawing/2017/decorative" val="1"/>
              </a:ext>
            </a:extLst>
          </p:cNvPr>
          <p:cNvSpPr>
            <a:spLocks noGrp="1"/>
          </p:cNvSpPr>
          <p:nvPr>
            <p:ph type="sldNum" sz="quarter" idx="12"/>
          </p:nvPr>
        </p:nvSpPr>
        <p:spPr>
          <a:xfrm>
            <a:off x="8323728" y="6387352"/>
            <a:ext cx="537882" cy="318247"/>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CEA4A08E-6EAC-4B8C-8FF5-EE2D16F79724}" type="slidenum">
              <a:rPr lang="en-US" sz="1400" smtClean="0"/>
              <a:pPr eaLnBrk="1" hangingPunct="1"/>
              <a:t>105</a:t>
            </a:fld>
            <a:endParaRPr lang="en-US" sz="1400" dirty="0"/>
          </a:p>
        </p:txBody>
      </p:sp>
      <p:pic>
        <p:nvPicPr>
          <p:cNvPr id="118788" name="Picture 4">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344" t="13441" r="26563" b="40274"/>
          <a:stretch>
            <a:fillRect/>
          </a:stretch>
        </p:blipFill>
        <p:spPr bwMode="auto">
          <a:xfrm>
            <a:off x="753035" y="1466031"/>
            <a:ext cx="8000999" cy="4248969"/>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790" name="Freeform 7">
            <a:extLst>
              <a:ext uri="{C183D7F6-B498-43B3-948B-1728B52AA6E4}">
                <adec:decorative xmlns:adec="http://schemas.microsoft.com/office/drawing/2017/decorative" val="1"/>
              </a:ext>
            </a:extLst>
          </p:cNvPr>
          <p:cNvSpPr>
            <a:spLocks/>
          </p:cNvSpPr>
          <p:nvPr/>
        </p:nvSpPr>
        <p:spPr bwMode="auto">
          <a:xfrm>
            <a:off x="1021976" y="2697973"/>
            <a:ext cx="5768789" cy="2089180"/>
          </a:xfrm>
          <a:custGeom>
            <a:avLst/>
            <a:gdLst>
              <a:gd name="T0" fmla="*/ 2147483647 w 3879"/>
              <a:gd name="T1" fmla="*/ 0 h 1757"/>
              <a:gd name="T2" fmla="*/ 2147483647 w 3879"/>
              <a:gd name="T3" fmla="*/ 2147483647 h 1757"/>
              <a:gd name="T4" fmla="*/ 2147483647 w 3879"/>
              <a:gd name="T5" fmla="*/ 2147483647 h 1757"/>
              <a:gd name="T6" fmla="*/ 2147483647 w 3879"/>
              <a:gd name="T7" fmla="*/ 2147483647 h 1757"/>
              <a:gd name="T8" fmla="*/ 2147483647 w 3879"/>
              <a:gd name="T9" fmla="*/ 2147483647 h 1757"/>
              <a:gd name="T10" fmla="*/ 2147483647 w 3879"/>
              <a:gd name="T11" fmla="*/ 2147483647 h 1757"/>
              <a:gd name="T12" fmla="*/ 2147483647 w 3879"/>
              <a:gd name="T13" fmla="*/ 2147483647 h 1757"/>
              <a:gd name="T14" fmla="*/ 2147483647 w 3879"/>
              <a:gd name="T15" fmla="*/ 2147483647 h 1757"/>
              <a:gd name="T16" fmla="*/ 2147483647 w 3879"/>
              <a:gd name="T17" fmla="*/ 2147483647 h 1757"/>
              <a:gd name="T18" fmla="*/ 2147483647 w 3879"/>
              <a:gd name="T19" fmla="*/ 2147483647 h 1757"/>
              <a:gd name="T20" fmla="*/ 2147483647 w 3879"/>
              <a:gd name="T21" fmla="*/ 2147483647 h 1757"/>
              <a:gd name="T22" fmla="*/ 2147483647 w 3879"/>
              <a:gd name="T23" fmla="*/ 2147483647 h 1757"/>
              <a:gd name="T24" fmla="*/ 2147483647 w 3879"/>
              <a:gd name="T25" fmla="*/ 2147483647 h 1757"/>
              <a:gd name="T26" fmla="*/ 2147483647 w 3879"/>
              <a:gd name="T27" fmla="*/ 2147483647 h 1757"/>
              <a:gd name="T28" fmla="*/ 2147483647 w 3879"/>
              <a:gd name="T29" fmla="*/ 2147483647 h 1757"/>
              <a:gd name="T30" fmla="*/ 2147483647 w 3879"/>
              <a:gd name="T31" fmla="*/ 2147483647 h 1757"/>
              <a:gd name="T32" fmla="*/ 2147483647 w 3879"/>
              <a:gd name="T33" fmla="*/ 2147483647 h 1757"/>
              <a:gd name="T34" fmla="*/ 2147483647 w 3879"/>
              <a:gd name="T35" fmla="*/ 2147483647 h 1757"/>
              <a:gd name="T36" fmla="*/ 2147483647 w 3879"/>
              <a:gd name="T37" fmla="*/ 2147483647 h 1757"/>
              <a:gd name="T38" fmla="*/ 2147483647 w 3879"/>
              <a:gd name="T39" fmla="*/ 2147483647 h 1757"/>
              <a:gd name="T40" fmla="*/ 2147483647 w 3879"/>
              <a:gd name="T41" fmla="*/ 2147483647 h 1757"/>
              <a:gd name="T42" fmla="*/ 0 w 3879"/>
              <a:gd name="T43" fmla="*/ 2147483647 h 1757"/>
              <a:gd name="T44" fmla="*/ 2147483647 w 3879"/>
              <a:gd name="T45" fmla="*/ 2147483647 h 1757"/>
              <a:gd name="T46" fmla="*/ 2147483647 w 3879"/>
              <a:gd name="T47" fmla="*/ 2147483647 h 1757"/>
              <a:gd name="T48" fmla="*/ 2147483647 w 3879"/>
              <a:gd name="T49" fmla="*/ 2147483647 h 1757"/>
              <a:gd name="T50" fmla="*/ 2147483647 w 3879"/>
              <a:gd name="T51" fmla="*/ 2147483647 h 1757"/>
              <a:gd name="T52" fmla="*/ 2147483647 w 3879"/>
              <a:gd name="T53" fmla="*/ 2147483647 h 1757"/>
              <a:gd name="T54" fmla="*/ 2147483647 w 3879"/>
              <a:gd name="T55" fmla="*/ 2147483647 h 1757"/>
              <a:gd name="T56" fmla="*/ 2147483647 w 3879"/>
              <a:gd name="T57" fmla="*/ 2147483647 h 1757"/>
              <a:gd name="T58" fmla="*/ 2147483647 w 3879"/>
              <a:gd name="T59" fmla="*/ 2147483647 h 1757"/>
              <a:gd name="T60" fmla="*/ 2147483647 w 3879"/>
              <a:gd name="T61" fmla="*/ 2147483647 h 1757"/>
              <a:gd name="T62" fmla="*/ 2147483647 w 3879"/>
              <a:gd name="T63" fmla="*/ 2147483647 h 1757"/>
              <a:gd name="T64" fmla="*/ 2147483647 w 3879"/>
              <a:gd name="T65" fmla="*/ 2147483647 h 17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879" h="1757">
                <a:moveTo>
                  <a:pt x="3869" y="0"/>
                </a:moveTo>
                <a:cubicBezTo>
                  <a:pt x="3876" y="24"/>
                  <a:pt x="3879" y="61"/>
                  <a:pt x="3853" y="77"/>
                </a:cubicBezTo>
                <a:cubicBezTo>
                  <a:pt x="3839" y="86"/>
                  <a:pt x="3806" y="93"/>
                  <a:pt x="3806" y="93"/>
                </a:cubicBezTo>
                <a:cubicBezTo>
                  <a:pt x="3632" y="85"/>
                  <a:pt x="3459" y="75"/>
                  <a:pt x="3285" y="70"/>
                </a:cubicBezTo>
                <a:cubicBezTo>
                  <a:pt x="3168" y="74"/>
                  <a:pt x="3085" y="66"/>
                  <a:pt x="2981" y="93"/>
                </a:cubicBezTo>
                <a:cubicBezTo>
                  <a:pt x="2591" y="89"/>
                  <a:pt x="2228" y="81"/>
                  <a:pt x="1845" y="70"/>
                </a:cubicBezTo>
                <a:cubicBezTo>
                  <a:pt x="1590" y="79"/>
                  <a:pt x="1368" y="82"/>
                  <a:pt x="1105" y="77"/>
                </a:cubicBezTo>
                <a:cubicBezTo>
                  <a:pt x="1035" y="80"/>
                  <a:pt x="962" y="72"/>
                  <a:pt x="895" y="93"/>
                </a:cubicBezTo>
                <a:cubicBezTo>
                  <a:pt x="868" y="101"/>
                  <a:pt x="817" y="124"/>
                  <a:pt x="817" y="124"/>
                </a:cubicBezTo>
                <a:cubicBezTo>
                  <a:pt x="799" y="137"/>
                  <a:pt x="783" y="153"/>
                  <a:pt x="763" y="163"/>
                </a:cubicBezTo>
                <a:cubicBezTo>
                  <a:pt x="753" y="168"/>
                  <a:pt x="741" y="172"/>
                  <a:pt x="732" y="179"/>
                </a:cubicBezTo>
                <a:cubicBezTo>
                  <a:pt x="704" y="199"/>
                  <a:pt x="691" y="229"/>
                  <a:pt x="662" y="249"/>
                </a:cubicBezTo>
                <a:cubicBezTo>
                  <a:pt x="648" y="289"/>
                  <a:pt x="628" y="300"/>
                  <a:pt x="599" y="334"/>
                </a:cubicBezTo>
                <a:cubicBezTo>
                  <a:pt x="567" y="372"/>
                  <a:pt x="547" y="404"/>
                  <a:pt x="506" y="435"/>
                </a:cubicBezTo>
                <a:cubicBezTo>
                  <a:pt x="477" y="481"/>
                  <a:pt x="434" y="514"/>
                  <a:pt x="397" y="552"/>
                </a:cubicBezTo>
                <a:cubicBezTo>
                  <a:pt x="351" y="599"/>
                  <a:pt x="309" y="653"/>
                  <a:pt x="257" y="692"/>
                </a:cubicBezTo>
                <a:cubicBezTo>
                  <a:pt x="238" y="748"/>
                  <a:pt x="264" y="682"/>
                  <a:pt x="226" y="739"/>
                </a:cubicBezTo>
                <a:cubicBezTo>
                  <a:pt x="204" y="771"/>
                  <a:pt x="181" y="821"/>
                  <a:pt x="164" y="856"/>
                </a:cubicBezTo>
                <a:cubicBezTo>
                  <a:pt x="140" y="904"/>
                  <a:pt x="125" y="957"/>
                  <a:pt x="101" y="1004"/>
                </a:cubicBezTo>
                <a:cubicBezTo>
                  <a:pt x="94" y="1036"/>
                  <a:pt x="85" y="1059"/>
                  <a:pt x="70" y="1089"/>
                </a:cubicBezTo>
                <a:cubicBezTo>
                  <a:pt x="56" y="1159"/>
                  <a:pt x="26" y="1223"/>
                  <a:pt x="8" y="1292"/>
                </a:cubicBezTo>
                <a:cubicBezTo>
                  <a:pt x="5" y="1318"/>
                  <a:pt x="0" y="1344"/>
                  <a:pt x="0" y="1370"/>
                </a:cubicBezTo>
                <a:cubicBezTo>
                  <a:pt x="0" y="1474"/>
                  <a:pt x="1" y="1578"/>
                  <a:pt x="8" y="1681"/>
                </a:cubicBezTo>
                <a:cubicBezTo>
                  <a:pt x="9" y="1702"/>
                  <a:pt x="64" y="1735"/>
                  <a:pt x="70" y="1735"/>
                </a:cubicBezTo>
                <a:cubicBezTo>
                  <a:pt x="106" y="1738"/>
                  <a:pt x="143" y="1740"/>
                  <a:pt x="179" y="1743"/>
                </a:cubicBezTo>
                <a:cubicBezTo>
                  <a:pt x="254" y="1740"/>
                  <a:pt x="335" y="1757"/>
                  <a:pt x="405" y="1728"/>
                </a:cubicBezTo>
                <a:cubicBezTo>
                  <a:pt x="423" y="1721"/>
                  <a:pt x="436" y="1707"/>
                  <a:pt x="452" y="1696"/>
                </a:cubicBezTo>
                <a:cubicBezTo>
                  <a:pt x="460" y="1691"/>
                  <a:pt x="475" y="1681"/>
                  <a:pt x="475" y="1681"/>
                </a:cubicBezTo>
                <a:cubicBezTo>
                  <a:pt x="511" y="1609"/>
                  <a:pt x="500" y="1641"/>
                  <a:pt x="514" y="1587"/>
                </a:cubicBezTo>
                <a:cubicBezTo>
                  <a:pt x="506" y="1526"/>
                  <a:pt x="492" y="1469"/>
                  <a:pt x="420" y="1447"/>
                </a:cubicBezTo>
                <a:cubicBezTo>
                  <a:pt x="392" y="1438"/>
                  <a:pt x="335" y="1424"/>
                  <a:pt x="335" y="1424"/>
                </a:cubicBezTo>
                <a:cubicBezTo>
                  <a:pt x="198" y="1430"/>
                  <a:pt x="170" y="1405"/>
                  <a:pt x="86" y="1463"/>
                </a:cubicBezTo>
                <a:cubicBezTo>
                  <a:pt x="63" y="1496"/>
                  <a:pt x="17" y="1528"/>
                  <a:pt x="39" y="1572"/>
                </a:cubicBezTo>
              </a:path>
            </a:pathLst>
          </a:custGeom>
          <a:noFill/>
          <a:ln w="38100"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Rectangle 7">
            <a:extLst>
              <a:ext uri="{FF2B5EF4-FFF2-40B4-BE49-F238E27FC236}">
                <a16:creationId xmlns:a16="http://schemas.microsoft.com/office/drawing/2014/main" id="{D87BF26C-A492-49A8-A638-0BE5D5AF67A4}"/>
              </a:ext>
            </a:extLst>
          </p:cNvPr>
          <p:cNvSpPr>
            <a:spLocks noGrp="1" noChangeArrowheads="1"/>
          </p:cNvSpPr>
          <p:nvPr>
            <p:ph type="title"/>
          </p:nvPr>
        </p:nvSpPr>
        <p:spPr>
          <a:xfrm>
            <a:off x="373063" y="0"/>
            <a:ext cx="6589712" cy="1143000"/>
          </a:xfrm>
          <a:noFill/>
        </p:spPr>
        <p:txBody>
          <a:bodyPr/>
          <a:lstStyle/>
          <a:p>
            <a:pPr eaLnBrk="1" hangingPunct="1"/>
            <a:r>
              <a:rPr lang="en-US" sz="3200" b="1" dirty="0"/>
              <a:t>What Do You Think About This? </a:t>
            </a:r>
            <a:r>
              <a:rPr lang="en-US" sz="3200" dirty="0"/>
              <a:t>Example 7</a:t>
            </a:r>
            <a:endParaRPr lang="en-US" sz="3200" b="1" dirty="0"/>
          </a:p>
        </p:txBody>
      </p:sp>
      <p:sp>
        <p:nvSpPr>
          <p:cNvPr id="8" name="TextBox 7">
            <a:extLst>
              <a:ext uri="{FF2B5EF4-FFF2-40B4-BE49-F238E27FC236}">
                <a16:creationId xmlns:a16="http://schemas.microsoft.com/office/drawing/2014/main" id="{11A8160A-FE47-4C3C-B3C1-FE5732276596}"/>
              </a:ext>
            </a:extLst>
          </p:cNvPr>
          <p:cNvSpPr txBox="1"/>
          <p:nvPr/>
        </p:nvSpPr>
        <p:spPr>
          <a:xfrm>
            <a:off x="500902" y="6150151"/>
            <a:ext cx="8000999"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itchFamily="34" charset="0"/>
                <a:ea typeface="+mn-ea"/>
                <a:cs typeface="+mn-cs"/>
              </a:rPr>
              <a:t>Why is the name on the material stated at the top different than the name on the label?</a:t>
            </a:r>
          </a:p>
        </p:txBody>
      </p:sp>
    </p:spTree>
    <p:extLst>
      <p:ext uri="{BB962C8B-B14F-4D97-AF65-F5344CB8AC3E}">
        <p14:creationId xmlns:p14="http://schemas.microsoft.com/office/powerpoint/2010/main" val="257363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8790"/>
                                        </p:tgtEl>
                                        <p:attrNameLst>
                                          <p:attrName>style.visibility</p:attrName>
                                        </p:attrNameLst>
                                      </p:cBhvr>
                                      <p:to>
                                        <p:strVal val="visible"/>
                                      </p:to>
                                    </p:set>
                                    <p:animEffect transition="in" filter="fade">
                                      <p:cBhvr>
                                        <p:cTn id="12" dur="1000"/>
                                        <p:tgtEl>
                                          <p:spTgt spid="118790"/>
                                        </p:tgtEl>
                                      </p:cBhvr>
                                    </p:animEffect>
                                    <p:anim calcmode="lin" valueType="num">
                                      <p:cBhvr>
                                        <p:cTn id="13" dur="1000" fill="hold"/>
                                        <p:tgtEl>
                                          <p:spTgt spid="118790"/>
                                        </p:tgtEl>
                                        <p:attrNameLst>
                                          <p:attrName>ppt_x</p:attrName>
                                        </p:attrNameLst>
                                      </p:cBhvr>
                                      <p:tavLst>
                                        <p:tav tm="0">
                                          <p:val>
                                            <p:strVal val="#ppt_x"/>
                                          </p:val>
                                        </p:tav>
                                        <p:tav tm="100000">
                                          <p:val>
                                            <p:strVal val="#ppt_x"/>
                                          </p:val>
                                        </p:tav>
                                      </p:tavLst>
                                    </p:anim>
                                    <p:anim calcmode="lin" valueType="num">
                                      <p:cBhvr>
                                        <p:cTn id="14" dur="1000" fill="hold"/>
                                        <p:tgtEl>
                                          <p:spTgt spid="1187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0"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4">
            <a:extLst>
              <a:ext uri="{C183D7F6-B498-43B3-948B-1728B52AA6E4}">
                <adec:decorative xmlns:adec="http://schemas.microsoft.com/office/drawing/2017/decorative" val="1"/>
              </a:ext>
            </a:extLst>
          </p:cNvPr>
          <p:cNvSpPr>
            <a:spLocks noGrp="1"/>
          </p:cNvSpPr>
          <p:nvPr>
            <p:ph type="sldNum" sz="quarter" idx="12"/>
          </p:nvPr>
        </p:nvSpPr>
        <p:spPr>
          <a:xfrm>
            <a:off x="8337177" y="6279777"/>
            <a:ext cx="537882" cy="385482"/>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5C813D47-7AD0-468D-8C83-6A0B866194EC}" type="slidenum">
              <a:rPr lang="en-US" sz="1400" smtClean="0"/>
              <a:pPr eaLnBrk="1" hangingPunct="1"/>
              <a:t>106</a:t>
            </a:fld>
            <a:endParaRPr lang="en-US" sz="1400" dirty="0"/>
          </a:p>
        </p:txBody>
      </p:sp>
      <p:pic>
        <p:nvPicPr>
          <p:cNvPr id="119812" name="Picture 4">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123" t="15773" r="26563" b="16589"/>
          <a:stretch>
            <a:fillRect/>
          </a:stretch>
        </p:blipFill>
        <p:spPr bwMode="auto">
          <a:xfrm>
            <a:off x="319463" y="1312442"/>
            <a:ext cx="8017714" cy="4572986"/>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7">
            <a:extLst>
              <a:ext uri="{FF2B5EF4-FFF2-40B4-BE49-F238E27FC236}">
                <a16:creationId xmlns:a16="http://schemas.microsoft.com/office/drawing/2014/main" id="{B5F6EF48-77A0-4A72-9258-1E4A2A78360E}"/>
              </a:ext>
            </a:extLst>
          </p:cNvPr>
          <p:cNvSpPr>
            <a:spLocks noGrp="1" noChangeArrowheads="1"/>
          </p:cNvSpPr>
          <p:nvPr>
            <p:ph type="title"/>
          </p:nvPr>
        </p:nvSpPr>
        <p:spPr>
          <a:xfrm>
            <a:off x="373063" y="0"/>
            <a:ext cx="6589712" cy="1143000"/>
          </a:xfrm>
          <a:noFill/>
        </p:spPr>
        <p:txBody>
          <a:bodyPr/>
          <a:lstStyle/>
          <a:p>
            <a:pPr eaLnBrk="1" hangingPunct="1"/>
            <a:r>
              <a:rPr lang="en-US" sz="3200" b="1" dirty="0"/>
              <a:t>What Do You Think About This? </a:t>
            </a:r>
            <a:r>
              <a:rPr lang="en-US" sz="3200" dirty="0"/>
              <a:t>Example 8</a:t>
            </a:r>
            <a:endParaRPr lang="en-US" sz="3200" b="1" dirty="0"/>
          </a:p>
        </p:txBody>
      </p:sp>
      <p:sp>
        <p:nvSpPr>
          <p:cNvPr id="6" name="TextBox 5">
            <a:extLst>
              <a:ext uri="{FF2B5EF4-FFF2-40B4-BE49-F238E27FC236}">
                <a16:creationId xmlns:a16="http://schemas.microsoft.com/office/drawing/2014/main" id="{3865A6C5-9D5D-4FA5-A27E-42DA3204C5C2}"/>
              </a:ext>
            </a:extLst>
          </p:cNvPr>
          <p:cNvSpPr txBox="1"/>
          <p:nvPr/>
        </p:nvSpPr>
        <p:spPr>
          <a:xfrm>
            <a:off x="568138" y="6252445"/>
            <a:ext cx="7204262" cy="338554"/>
          </a:xfrm>
          <a:prstGeom prst="rect">
            <a:avLst/>
          </a:prstGeom>
          <a:noFill/>
        </p:spPr>
        <p:txBody>
          <a:bodyPr wrap="square">
            <a:spAutoFit/>
          </a:bodyPr>
          <a:lstStyle/>
          <a:p>
            <a:r>
              <a:rPr lang="en-US" sz="1600" dirty="0"/>
              <a:t>Middle of form contains blanks.  </a:t>
            </a:r>
          </a:p>
        </p:txBody>
      </p:sp>
      <p:sp>
        <p:nvSpPr>
          <p:cNvPr id="7" name="Freeform 5">
            <a:extLst>
              <a:ext uri="{FF2B5EF4-FFF2-40B4-BE49-F238E27FC236}">
                <a16:creationId xmlns:a16="http://schemas.microsoft.com/office/drawing/2014/main" id="{7C7AD30F-8378-4F51-B47B-3FB11257DD59}"/>
              </a:ext>
              <a:ext uri="{C183D7F6-B498-43B3-948B-1728B52AA6E4}">
                <adec:decorative xmlns:adec="http://schemas.microsoft.com/office/drawing/2017/decorative" val="1"/>
              </a:ext>
            </a:extLst>
          </p:cNvPr>
          <p:cNvSpPr>
            <a:spLocks/>
          </p:cNvSpPr>
          <p:nvPr/>
        </p:nvSpPr>
        <p:spPr bwMode="auto">
          <a:xfrm>
            <a:off x="5389003" y="2933420"/>
            <a:ext cx="1939644" cy="460375"/>
          </a:xfrm>
          <a:custGeom>
            <a:avLst/>
            <a:gdLst>
              <a:gd name="T0" fmla="*/ 2147483647 w 614"/>
              <a:gd name="T1" fmla="*/ 2147483647 h 290"/>
              <a:gd name="T2" fmla="*/ 2147483647 w 614"/>
              <a:gd name="T3" fmla="*/ 2147483647 h 290"/>
              <a:gd name="T4" fmla="*/ 2147483647 w 614"/>
              <a:gd name="T5" fmla="*/ 2147483647 h 290"/>
              <a:gd name="T6" fmla="*/ 2147483647 w 614"/>
              <a:gd name="T7" fmla="*/ 2147483647 h 290"/>
              <a:gd name="T8" fmla="*/ 2147483647 w 614"/>
              <a:gd name="T9" fmla="*/ 2147483647 h 290"/>
              <a:gd name="T10" fmla="*/ 2147483647 w 614"/>
              <a:gd name="T11" fmla="*/ 2147483647 h 290"/>
              <a:gd name="T12" fmla="*/ 2147483647 w 614"/>
              <a:gd name="T13" fmla="*/ 2147483647 h 290"/>
              <a:gd name="T14" fmla="*/ 2147483647 w 614"/>
              <a:gd name="T15" fmla="*/ 2147483647 h 2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4" h="290">
                <a:moveTo>
                  <a:pt x="428" y="270"/>
                </a:moveTo>
                <a:cubicBezTo>
                  <a:pt x="468" y="244"/>
                  <a:pt x="509" y="234"/>
                  <a:pt x="556" y="225"/>
                </a:cubicBezTo>
                <a:cubicBezTo>
                  <a:pt x="577" y="203"/>
                  <a:pt x="611" y="152"/>
                  <a:pt x="611" y="152"/>
                </a:cubicBezTo>
                <a:cubicBezTo>
                  <a:pt x="608" y="121"/>
                  <a:pt x="614" y="88"/>
                  <a:pt x="602" y="60"/>
                </a:cubicBezTo>
                <a:cubicBezTo>
                  <a:pt x="598" y="50"/>
                  <a:pt x="513" y="17"/>
                  <a:pt x="501" y="14"/>
                </a:cubicBezTo>
                <a:cubicBezTo>
                  <a:pt x="143" y="24"/>
                  <a:pt x="248" y="0"/>
                  <a:pt x="62" y="60"/>
                </a:cubicBezTo>
                <a:cubicBezTo>
                  <a:pt x="56" y="66"/>
                  <a:pt x="18" y="102"/>
                  <a:pt x="17" y="115"/>
                </a:cubicBezTo>
                <a:cubicBezTo>
                  <a:pt x="0" y="290"/>
                  <a:pt x="281" y="243"/>
                  <a:pt x="355" y="243"/>
                </a:cubicBezTo>
              </a:path>
            </a:pathLst>
          </a:custGeom>
          <a:noFill/>
          <a:ln w="38100"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extLst>
      <p:ext uri="{BB962C8B-B14F-4D97-AF65-F5344CB8AC3E}">
        <p14:creationId xmlns:p14="http://schemas.microsoft.com/office/powerpoint/2010/main" val="18717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4">
            <a:extLst>
              <a:ext uri="{C183D7F6-B498-43B3-948B-1728B52AA6E4}">
                <adec:decorative xmlns:adec="http://schemas.microsoft.com/office/drawing/2017/decorative" val="1"/>
              </a:ext>
            </a:extLst>
          </p:cNvPr>
          <p:cNvSpPr>
            <a:spLocks noGrp="1"/>
          </p:cNvSpPr>
          <p:nvPr>
            <p:ph type="sldNum" sz="quarter" idx="12"/>
          </p:nvPr>
        </p:nvSpPr>
        <p:spPr>
          <a:xfrm>
            <a:off x="8305800" y="6248400"/>
            <a:ext cx="533400" cy="457200"/>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D12EAD54-C45D-417E-90BC-450837E017AB}"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107</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20836" name="Picture 4">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634" t="20166" r="29463" b="37248"/>
          <a:stretch>
            <a:fillRect/>
          </a:stretch>
        </p:blipFill>
        <p:spPr bwMode="auto">
          <a:xfrm>
            <a:off x="488950" y="1457230"/>
            <a:ext cx="7991662" cy="4306977"/>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09625ED8-1EE9-4400-899F-AE738D7D5FAB}"/>
              </a:ext>
            </a:extLst>
          </p:cNvPr>
          <p:cNvSpPr>
            <a:spLocks noGrp="1" noChangeArrowheads="1"/>
          </p:cNvSpPr>
          <p:nvPr>
            <p:ph type="title"/>
          </p:nvPr>
        </p:nvSpPr>
        <p:spPr>
          <a:xfrm>
            <a:off x="373063" y="0"/>
            <a:ext cx="6589712" cy="1143000"/>
          </a:xfrm>
          <a:noFill/>
        </p:spPr>
        <p:txBody>
          <a:bodyPr/>
          <a:lstStyle/>
          <a:p>
            <a:pPr eaLnBrk="1" hangingPunct="1"/>
            <a:r>
              <a:rPr lang="en-US" sz="3200" b="1" dirty="0"/>
              <a:t>What Do You Think About This? </a:t>
            </a:r>
            <a:r>
              <a:rPr lang="en-US" sz="3200" dirty="0"/>
              <a:t>Example 9</a:t>
            </a:r>
            <a:endParaRPr lang="en-US" sz="3200" b="1" dirty="0"/>
          </a:p>
        </p:txBody>
      </p:sp>
      <p:sp>
        <p:nvSpPr>
          <p:cNvPr id="6" name="TextBox 5">
            <a:extLst>
              <a:ext uri="{FF2B5EF4-FFF2-40B4-BE49-F238E27FC236}">
                <a16:creationId xmlns:a16="http://schemas.microsoft.com/office/drawing/2014/main" id="{303B85B2-89C5-4154-AD23-429777377B48}"/>
              </a:ext>
            </a:extLst>
          </p:cNvPr>
          <p:cNvSpPr txBox="1"/>
          <p:nvPr/>
        </p:nvSpPr>
        <p:spPr>
          <a:xfrm>
            <a:off x="488950" y="6306670"/>
            <a:ext cx="4632512" cy="400110"/>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Last entry is  illegible</a:t>
            </a:r>
          </a:p>
        </p:txBody>
      </p:sp>
      <p:sp>
        <p:nvSpPr>
          <p:cNvPr id="7" name="Freeform 8">
            <a:extLst>
              <a:ext uri="{FF2B5EF4-FFF2-40B4-BE49-F238E27FC236}">
                <a16:creationId xmlns:a16="http://schemas.microsoft.com/office/drawing/2014/main" id="{2288BB98-AFAF-4F6A-8D11-93ADFA34C452}"/>
              </a:ext>
              <a:ext uri="{C183D7F6-B498-43B3-948B-1728B52AA6E4}">
                <adec:decorative xmlns:adec="http://schemas.microsoft.com/office/drawing/2017/decorative" val="1"/>
              </a:ext>
            </a:extLst>
          </p:cNvPr>
          <p:cNvSpPr>
            <a:spLocks/>
          </p:cNvSpPr>
          <p:nvPr/>
        </p:nvSpPr>
        <p:spPr bwMode="auto">
          <a:xfrm>
            <a:off x="7100047" y="5317564"/>
            <a:ext cx="941293" cy="446643"/>
          </a:xfrm>
          <a:custGeom>
            <a:avLst/>
            <a:gdLst>
              <a:gd name="T0" fmla="*/ 2147483647 w 1076"/>
              <a:gd name="T1" fmla="*/ 2147483647 h 649"/>
              <a:gd name="T2" fmla="*/ 2147483647 w 1076"/>
              <a:gd name="T3" fmla="*/ 2147483647 h 649"/>
              <a:gd name="T4" fmla="*/ 2147483647 w 1076"/>
              <a:gd name="T5" fmla="*/ 2147483647 h 649"/>
              <a:gd name="T6" fmla="*/ 2147483647 w 1076"/>
              <a:gd name="T7" fmla="*/ 2147483647 h 649"/>
              <a:gd name="T8" fmla="*/ 2147483647 w 1076"/>
              <a:gd name="T9" fmla="*/ 2147483647 h 649"/>
              <a:gd name="T10" fmla="*/ 2147483647 w 1076"/>
              <a:gd name="T11" fmla="*/ 2147483647 h 649"/>
              <a:gd name="T12" fmla="*/ 2147483647 w 1076"/>
              <a:gd name="T13" fmla="*/ 2147483647 h 649"/>
              <a:gd name="T14" fmla="*/ 2147483647 w 1076"/>
              <a:gd name="T15" fmla="*/ 2147483647 h 649"/>
              <a:gd name="T16" fmla="*/ 2147483647 w 1076"/>
              <a:gd name="T17" fmla="*/ 2147483647 h 649"/>
              <a:gd name="T18" fmla="*/ 2147483647 w 1076"/>
              <a:gd name="T19" fmla="*/ 2147483647 h 649"/>
              <a:gd name="T20" fmla="*/ 2147483647 w 1076"/>
              <a:gd name="T21" fmla="*/ 2147483647 h 649"/>
              <a:gd name="T22" fmla="*/ 2147483647 w 1076"/>
              <a:gd name="T23" fmla="*/ 2147483647 h 649"/>
              <a:gd name="T24" fmla="*/ 2147483647 w 1076"/>
              <a:gd name="T25" fmla="*/ 2147483647 h 649"/>
              <a:gd name="T26" fmla="*/ 2147483647 w 1076"/>
              <a:gd name="T27" fmla="*/ 2147483647 h 649"/>
              <a:gd name="T28" fmla="*/ 2147483647 w 1076"/>
              <a:gd name="T29" fmla="*/ 2147483647 h 649"/>
              <a:gd name="T30" fmla="*/ 2147483647 w 1076"/>
              <a:gd name="T31" fmla="*/ 2147483647 h 6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76" h="649">
                <a:moveTo>
                  <a:pt x="1076" y="197"/>
                </a:moveTo>
                <a:cubicBezTo>
                  <a:pt x="1056" y="114"/>
                  <a:pt x="1012" y="20"/>
                  <a:pt x="913" y="11"/>
                </a:cubicBezTo>
                <a:cubicBezTo>
                  <a:pt x="866" y="7"/>
                  <a:pt x="820" y="6"/>
                  <a:pt x="773" y="3"/>
                </a:cubicBezTo>
                <a:cubicBezTo>
                  <a:pt x="591" y="8"/>
                  <a:pt x="409" y="0"/>
                  <a:pt x="228" y="18"/>
                </a:cubicBezTo>
                <a:cubicBezTo>
                  <a:pt x="202" y="21"/>
                  <a:pt x="184" y="47"/>
                  <a:pt x="166" y="65"/>
                </a:cubicBezTo>
                <a:cubicBezTo>
                  <a:pt x="116" y="115"/>
                  <a:pt x="84" y="146"/>
                  <a:pt x="49" y="205"/>
                </a:cubicBezTo>
                <a:cubicBezTo>
                  <a:pt x="24" y="301"/>
                  <a:pt x="0" y="532"/>
                  <a:pt x="142" y="571"/>
                </a:cubicBezTo>
                <a:cubicBezTo>
                  <a:pt x="199" y="587"/>
                  <a:pt x="255" y="606"/>
                  <a:pt x="313" y="618"/>
                </a:cubicBezTo>
                <a:cubicBezTo>
                  <a:pt x="385" y="632"/>
                  <a:pt x="531" y="649"/>
                  <a:pt x="531" y="649"/>
                </a:cubicBezTo>
                <a:cubicBezTo>
                  <a:pt x="599" y="646"/>
                  <a:pt x="667" y="648"/>
                  <a:pt x="734" y="641"/>
                </a:cubicBezTo>
                <a:cubicBezTo>
                  <a:pt x="756" y="639"/>
                  <a:pt x="822" y="615"/>
                  <a:pt x="851" y="610"/>
                </a:cubicBezTo>
                <a:cubicBezTo>
                  <a:pt x="859" y="607"/>
                  <a:pt x="925" y="585"/>
                  <a:pt x="936" y="579"/>
                </a:cubicBezTo>
                <a:cubicBezTo>
                  <a:pt x="958" y="567"/>
                  <a:pt x="998" y="540"/>
                  <a:pt x="998" y="540"/>
                </a:cubicBezTo>
                <a:cubicBezTo>
                  <a:pt x="1021" y="506"/>
                  <a:pt x="1028" y="471"/>
                  <a:pt x="1037" y="431"/>
                </a:cubicBezTo>
                <a:cubicBezTo>
                  <a:pt x="1035" y="374"/>
                  <a:pt x="1036" y="317"/>
                  <a:pt x="1030" y="260"/>
                </a:cubicBezTo>
                <a:cubicBezTo>
                  <a:pt x="1027" y="228"/>
                  <a:pt x="991" y="210"/>
                  <a:pt x="991" y="182"/>
                </a:cubicBezTo>
              </a:path>
            </a:pathLst>
          </a:custGeom>
          <a:noFill/>
          <a:ln w="38100"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38126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Number Placeholder 4">
            <a:extLst>
              <a:ext uri="{C183D7F6-B498-43B3-948B-1728B52AA6E4}">
                <adec:decorative xmlns:adec="http://schemas.microsoft.com/office/drawing/2017/decorative" val="1"/>
              </a:ext>
            </a:extLst>
          </p:cNvPr>
          <p:cNvSpPr>
            <a:spLocks noGrp="1"/>
          </p:cNvSpPr>
          <p:nvPr>
            <p:ph type="sldNum" sz="quarter" idx="12"/>
          </p:nvPr>
        </p:nvSpPr>
        <p:spPr>
          <a:xfrm>
            <a:off x="8401050" y="6241437"/>
            <a:ext cx="495300" cy="461665"/>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DD1AE54-3B0A-4A62-BAAA-2E1BE78B5E83}"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108</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21860" name="Picture 5">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2969" t="19495" r="13060" b="4839"/>
          <a:stretch>
            <a:fillRect/>
          </a:stretch>
        </p:blipFill>
        <p:spPr bwMode="auto">
          <a:xfrm>
            <a:off x="495300" y="1371601"/>
            <a:ext cx="8164606" cy="4491068"/>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7">
            <a:extLst>
              <a:ext uri="{FF2B5EF4-FFF2-40B4-BE49-F238E27FC236}">
                <a16:creationId xmlns:a16="http://schemas.microsoft.com/office/drawing/2014/main" id="{E7B97826-4ED3-460F-B922-9EA76239174F}"/>
              </a:ext>
            </a:extLst>
          </p:cNvPr>
          <p:cNvSpPr>
            <a:spLocks noGrp="1" noChangeArrowheads="1"/>
          </p:cNvSpPr>
          <p:nvPr>
            <p:ph type="title"/>
          </p:nvPr>
        </p:nvSpPr>
        <p:spPr>
          <a:xfrm>
            <a:off x="373063" y="0"/>
            <a:ext cx="6589712" cy="1143000"/>
          </a:xfrm>
          <a:noFill/>
        </p:spPr>
        <p:txBody>
          <a:bodyPr/>
          <a:lstStyle/>
          <a:p>
            <a:pPr eaLnBrk="1" hangingPunct="1"/>
            <a:r>
              <a:rPr lang="en-US" sz="3200" b="1" dirty="0"/>
              <a:t>What Do You Think About This? </a:t>
            </a:r>
            <a:r>
              <a:rPr lang="en-US" sz="3200" dirty="0"/>
              <a:t>Example 10</a:t>
            </a:r>
            <a:endParaRPr lang="en-US" sz="3200" b="1" dirty="0"/>
          </a:p>
        </p:txBody>
      </p:sp>
      <p:sp>
        <p:nvSpPr>
          <p:cNvPr id="5" name="Text Box 3">
            <a:extLst>
              <a:ext uri="{FF2B5EF4-FFF2-40B4-BE49-F238E27FC236}">
                <a16:creationId xmlns:a16="http://schemas.microsoft.com/office/drawing/2014/main" id="{85EDCD4E-F856-4593-A278-6DE7FD84F091}"/>
              </a:ext>
            </a:extLst>
          </p:cNvPr>
          <p:cNvSpPr txBox="1">
            <a:spLocks noChangeArrowheads="1"/>
          </p:cNvSpPr>
          <p:nvPr/>
        </p:nvSpPr>
        <p:spPr bwMode="auto">
          <a:xfrm>
            <a:off x="495300" y="6323129"/>
            <a:ext cx="61116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lvl="0" eaLnBrk="1" hangingPunct="1">
              <a:spcBef>
                <a:spcPct val="30000"/>
              </a:spcBef>
            </a:pPr>
            <a:r>
              <a:rPr lang="en-US" sz="2000" dirty="0">
                <a:solidFill>
                  <a:srgbClr val="000000"/>
                </a:solidFill>
                <a:latin typeface="Arial" pitchFamily="34" charset="0"/>
              </a:rPr>
              <a:t>This is a good example of a well </a:t>
            </a:r>
            <a:r>
              <a:rPr lang="en-US" sz="2000" dirty="0" err="1">
                <a:solidFill>
                  <a:srgbClr val="000000"/>
                </a:solidFill>
                <a:latin typeface="Arial" pitchFamily="34" charset="0"/>
              </a:rPr>
              <a:t>ID’d</a:t>
            </a:r>
            <a:r>
              <a:rPr lang="en-US" sz="2000" dirty="0">
                <a:solidFill>
                  <a:srgbClr val="000000"/>
                </a:solidFill>
                <a:latin typeface="Arial" pitchFamily="34" charset="0"/>
              </a:rPr>
              <a:t> printout.</a:t>
            </a:r>
            <a:r>
              <a:rPr lang="en-US" dirty="0">
                <a:solidFill>
                  <a:srgbClr val="000000"/>
                </a:solidFill>
                <a:latin typeface="Arial" pitchFamily="34" charset="0"/>
              </a:rPr>
              <a:t> </a:t>
            </a:r>
          </a:p>
        </p:txBody>
      </p:sp>
    </p:spTree>
    <p:extLst>
      <p:ext uri="{BB962C8B-B14F-4D97-AF65-F5344CB8AC3E}">
        <p14:creationId xmlns:p14="http://schemas.microsoft.com/office/powerpoint/2010/main" val="218958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4">
            <a:extLst>
              <a:ext uri="{C183D7F6-B498-43B3-948B-1728B52AA6E4}">
                <adec:decorative xmlns:adec="http://schemas.microsoft.com/office/drawing/2017/decorative" val="1"/>
              </a:ext>
            </a:extLst>
          </p:cNvPr>
          <p:cNvSpPr>
            <a:spLocks noGrp="1"/>
          </p:cNvSpPr>
          <p:nvPr>
            <p:ph type="sldNum" sz="quarter" idx="12"/>
          </p:nvPr>
        </p:nvSpPr>
        <p:spPr>
          <a:xfrm>
            <a:off x="8382000" y="6400800"/>
            <a:ext cx="609600" cy="304800"/>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411C3F0C-20B7-4DCD-8994-6BEB67769360}" type="slidenum">
              <a:rPr lang="en-US" sz="1400" smtClean="0"/>
              <a:pPr eaLnBrk="1" hangingPunct="1"/>
              <a:t>109</a:t>
            </a:fld>
            <a:endParaRPr lang="en-US" sz="1400" dirty="0"/>
          </a:p>
        </p:txBody>
      </p:sp>
      <p:pic>
        <p:nvPicPr>
          <p:cNvPr id="122884" name="Picture 1029">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190" t="14777" r="27003" b="22531"/>
          <a:stretch>
            <a:fillRect/>
          </a:stretch>
        </p:blipFill>
        <p:spPr bwMode="auto">
          <a:xfrm>
            <a:off x="658905" y="1450709"/>
            <a:ext cx="8189259" cy="4319353"/>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7">
            <a:extLst>
              <a:ext uri="{FF2B5EF4-FFF2-40B4-BE49-F238E27FC236}">
                <a16:creationId xmlns:a16="http://schemas.microsoft.com/office/drawing/2014/main" id="{09FAC2BA-D100-4144-9826-062C54824628}"/>
              </a:ext>
            </a:extLst>
          </p:cNvPr>
          <p:cNvSpPr>
            <a:spLocks noGrp="1" noChangeArrowheads="1"/>
          </p:cNvSpPr>
          <p:nvPr>
            <p:ph type="title"/>
          </p:nvPr>
        </p:nvSpPr>
        <p:spPr>
          <a:xfrm>
            <a:off x="373063" y="0"/>
            <a:ext cx="6589712" cy="1143000"/>
          </a:xfrm>
          <a:noFill/>
        </p:spPr>
        <p:txBody>
          <a:bodyPr/>
          <a:lstStyle/>
          <a:p>
            <a:pPr eaLnBrk="1" hangingPunct="1"/>
            <a:r>
              <a:rPr lang="en-US" sz="3200" b="1" dirty="0"/>
              <a:t>What Do You Think About This? </a:t>
            </a:r>
            <a:r>
              <a:rPr lang="en-US" sz="3200" dirty="0"/>
              <a:t>Example 11</a:t>
            </a:r>
            <a:endParaRPr lang="en-US" sz="3200" b="1" dirty="0"/>
          </a:p>
        </p:txBody>
      </p:sp>
      <p:sp>
        <p:nvSpPr>
          <p:cNvPr id="5" name="Text Box 1030">
            <a:extLst>
              <a:ext uri="{FF2B5EF4-FFF2-40B4-BE49-F238E27FC236}">
                <a16:creationId xmlns:a16="http://schemas.microsoft.com/office/drawing/2014/main" id="{565EC97A-FAE9-48B3-B556-5674DC3C3058}"/>
              </a:ext>
            </a:extLst>
          </p:cNvPr>
          <p:cNvSpPr txBox="1">
            <a:spLocks noChangeArrowheads="1"/>
          </p:cNvSpPr>
          <p:nvPr/>
        </p:nvSpPr>
        <p:spPr bwMode="auto">
          <a:xfrm>
            <a:off x="663388" y="6274113"/>
            <a:ext cx="68669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000" dirty="0"/>
              <a:t>Another good example of a well </a:t>
            </a:r>
            <a:r>
              <a:rPr lang="en-US" sz="2000" dirty="0" err="1"/>
              <a:t>ID’d</a:t>
            </a:r>
            <a:r>
              <a:rPr lang="en-US" sz="2000" dirty="0"/>
              <a:t> printout.</a:t>
            </a:r>
            <a:endParaRPr kumimoji="0" lang="en-US" sz="2000" b="0" i="0" u="none" strike="noStrike" kern="120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363104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8">
            <a:extLst>
              <a:ext uri="{C183D7F6-B498-43B3-948B-1728B52AA6E4}">
                <adec:decorative xmlns:adec="http://schemas.microsoft.com/office/drawing/2017/decorative" val="1"/>
              </a:ext>
            </a:extLst>
          </p:cNvPr>
          <p:cNvSpPr>
            <a:spLocks noGrp="1"/>
          </p:cNvSpPr>
          <p:nvPr>
            <p:ph type="sldNum" sz="quarter" idx="12"/>
          </p:nvPr>
        </p:nvSpPr>
        <p:spPr>
          <a:xfrm>
            <a:off x="8627141" y="6418729"/>
            <a:ext cx="443753" cy="439271"/>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1E5F9327-DE45-4E9D-A664-12CD9A9095C5}" type="slidenum">
              <a:rPr lang="en-US" sz="1400" smtClean="0">
                <a:solidFill>
                  <a:srgbClr val="000000"/>
                </a:solidFill>
              </a:rPr>
              <a:pPr eaLnBrk="1" hangingPunct="1"/>
              <a:t>11</a:t>
            </a:fld>
            <a:endParaRPr lang="en-US" sz="1400" dirty="0">
              <a:solidFill>
                <a:srgbClr val="000000"/>
              </a:solidFill>
            </a:endParaRPr>
          </a:p>
        </p:txBody>
      </p:sp>
      <p:sp>
        <p:nvSpPr>
          <p:cNvPr id="13315" name="Line 9">
            <a:extLst>
              <a:ext uri="{C183D7F6-B498-43B3-948B-1728B52AA6E4}">
                <adec:decorative xmlns:adec="http://schemas.microsoft.com/office/drawing/2017/decorative" val="1"/>
              </a:ext>
            </a:extLst>
          </p:cNvPr>
          <p:cNvSpPr>
            <a:spLocks noChangeShapeType="1"/>
          </p:cNvSpPr>
          <p:nvPr/>
        </p:nvSpPr>
        <p:spPr bwMode="auto">
          <a:xfrm>
            <a:off x="6127750" y="44069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3316" name="Line 10">
            <a:extLst>
              <a:ext uri="{C183D7F6-B498-43B3-948B-1728B52AA6E4}">
                <adec:decorative xmlns:adec="http://schemas.microsoft.com/office/drawing/2017/decorative" val="1"/>
              </a:ext>
            </a:extLst>
          </p:cNvPr>
          <p:cNvSpPr>
            <a:spLocks noChangeShapeType="1"/>
          </p:cNvSpPr>
          <p:nvPr/>
        </p:nvSpPr>
        <p:spPr bwMode="auto">
          <a:xfrm>
            <a:off x="6127750" y="37973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3317" name="Line 11">
            <a:extLst>
              <a:ext uri="{C183D7F6-B498-43B3-948B-1728B52AA6E4}">
                <adec:decorative xmlns:adec="http://schemas.microsoft.com/office/drawing/2017/decorative" val="1"/>
              </a:ext>
            </a:extLst>
          </p:cNvPr>
          <p:cNvSpPr>
            <a:spLocks noChangeShapeType="1"/>
          </p:cNvSpPr>
          <p:nvPr/>
        </p:nvSpPr>
        <p:spPr bwMode="auto">
          <a:xfrm>
            <a:off x="6127750" y="31623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3318" name="Line 12">
            <a:extLst>
              <a:ext uri="{C183D7F6-B498-43B3-948B-1728B52AA6E4}">
                <adec:decorative xmlns:adec="http://schemas.microsoft.com/office/drawing/2017/decorative" val="1"/>
              </a:ext>
            </a:extLst>
          </p:cNvPr>
          <p:cNvSpPr>
            <a:spLocks noChangeShapeType="1"/>
          </p:cNvSpPr>
          <p:nvPr/>
        </p:nvSpPr>
        <p:spPr bwMode="auto">
          <a:xfrm>
            <a:off x="6127750" y="25654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3319" name="Line 13">
            <a:extLst>
              <a:ext uri="{C183D7F6-B498-43B3-948B-1728B52AA6E4}">
                <adec:decorative xmlns:adec="http://schemas.microsoft.com/office/drawing/2017/decorative" val="1"/>
              </a:ext>
            </a:extLst>
          </p:cNvPr>
          <p:cNvSpPr>
            <a:spLocks noChangeShapeType="1"/>
          </p:cNvSpPr>
          <p:nvPr/>
        </p:nvSpPr>
        <p:spPr bwMode="auto">
          <a:xfrm>
            <a:off x="6121400" y="19812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3320" name="Line 8">
            <a:extLst>
              <a:ext uri="{C183D7F6-B498-43B3-948B-1728B52AA6E4}">
                <adec:decorative xmlns:adec="http://schemas.microsoft.com/office/drawing/2017/decorative" val="1"/>
              </a:ext>
            </a:extLst>
          </p:cNvPr>
          <p:cNvSpPr>
            <a:spLocks noChangeShapeType="1"/>
          </p:cNvSpPr>
          <p:nvPr/>
        </p:nvSpPr>
        <p:spPr bwMode="auto">
          <a:xfrm>
            <a:off x="6127750" y="50800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32" name="Rectangle 7">
            <a:extLst>
              <a:ext uri="{FF2B5EF4-FFF2-40B4-BE49-F238E27FC236}">
                <a16:creationId xmlns:a16="http://schemas.microsoft.com/office/drawing/2014/main" id="{DD890274-E05C-4C23-BD7E-9D101F9D8FE3}"/>
              </a:ext>
            </a:extLst>
          </p:cNvPr>
          <p:cNvSpPr>
            <a:spLocks noGrp="1" noChangeArrowheads="1"/>
          </p:cNvSpPr>
          <p:nvPr>
            <p:ph type="title"/>
          </p:nvPr>
        </p:nvSpPr>
        <p:spPr>
          <a:xfrm>
            <a:off x="53225" y="179204"/>
            <a:ext cx="7588218" cy="1028053"/>
          </a:xfrm>
          <a:noFill/>
        </p:spPr>
        <p:txBody>
          <a:bodyPr/>
          <a:lstStyle/>
          <a:p>
            <a:pPr eaLnBrk="1" hangingPunct="1"/>
            <a:r>
              <a:rPr lang="en-US" sz="2800" b="1" dirty="0"/>
              <a:t>Diagram – Manufacturing Process Controls</a:t>
            </a:r>
          </a:p>
        </p:txBody>
      </p:sp>
      <p:sp>
        <p:nvSpPr>
          <p:cNvPr id="31" name="TextBox 30">
            <a:extLst>
              <a:ext uri="{FF2B5EF4-FFF2-40B4-BE49-F238E27FC236}">
                <a16:creationId xmlns:a16="http://schemas.microsoft.com/office/drawing/2014/main" id="{4BB8DC8D-9B03-4357-A74D-A4EE7031D479}"/>
              </a:ext>
            </a:extLst>
          </p:cNvPr>
          <p:cNvSpPr txBox="1"/>
          <p:nvPr/>
        </p:nvSpPr>
        <p:spPr>
          <a:xfrm>
            <a:off x="246529" y="5461001"/>
            <a:ext cx="5020602" cy="1015663"/>
          </a:xfrm>
          <a:prstGeom prst="rect">
            <a:avLst/>
          </a:prstGeom>
          <a:noFill/>
        </p:spPr>
        <p:txBody>
          <a:bodyPr wrap="square">
            <a:spAutoFit/>
          </a:bodyPr>
          <a:lstStyle/>
          <a:p>
            <a:pPr marL="114300" marR="0" lvl="0" indent="0"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charset="0"/>
                <a:ea typeface="+mn-ea"/>
                <a:cs typeface="+mn-cs"/>
              </a:rPr>
              <a:t>Inputs to this process include the personnel, buildings, equipment and raw materials need to perform each step in the process as well as the operational controls for these steps.</a:t>
            </a:r>
          </a:p>
        </p:txBody>
      </p:sp>
      <p:sp>
        <p:nvSpPr>
          <p:cNvPr id="13327" name="Text Box 38">
            <a:extLst>
              <a:ext uri="{C183D7F6-B498-43B3-948B-1728B52AA6E4}">
                <adec:decorative xmlns:adec="http://schemas.microsoft.com/office/drawing/2017/decorative" val="1"/>
              </a:ext>
            </a:extLst>
          </p:cNvPr>
          <p:cNvSpPr txBox="1">
            <a:spLocks noChangeArrowheads="1"/>
          </p:cNvSpPr>
          <p:nvPr/>
        </p:nvSpPr>
        <p:spPr bwMode="auto">
          <a:xfrm rot="-5400000">
            <a:off x="-1421748" y="3135025"/>
            <a:ext cx="4067179" cy="584775"/>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1600" b="1" dirty="0">
                <a:solidFill>
                  <a:srgbClr val="000000"/>
                </a:solidFill>
              </a:rPr>
              <a:t>PERSONNEL         </a:t>
            </a:r>
            <a:r>
              <a:rPr lang="en-US" sz="1600" b="1" dirty="0">
                <a:solidFill>
                  <a:srgbClr val="000000"/>
                </a:solidFill>
                <a:cs typeface="Times New Roman" pitchFamily="18" charset="0"/>
              </a:rPr>
              <a:t>●</a:t>
            </a:r>
            <a:r>
              <a:rPr lang="en-US" sz="1600" b="1" dirty="0">
                <a:solidFill>
                  <a:srgbClr val="000000"/>
                </a:solidFill>
                <a:latin typeface="Times New Roman" pitchFamily="18" charset="0"/>
              </a:rPr>
              <a:t>●</a:t>
            </a:r>
            <a:r>
              <a:rPr lang="en-US" sz="1600" b="1" dirty="0">
                <a:solidFill>
                  <a:srgbClr val="000000"/>
                </a:solidFill>
                <a:cs typeface="Times New Roman" pitchFamily="18" charset="0"/>
              </a:rPr>
              <a:t> BUILDINGS ●● EQUIPMENT          ●● RAW MATERIALS</a:t>
            </a:r>
          </a:p>
        </p:txBody>
      </p:sp>
      <p:sp>
        <p:nvSpPr>
          <p:cNvPr id="13336" name="Rectangle 39">
            <a:extLst>
              <a:ext uri="{C183D7F6-B498-43B3-948B-1728B52AA6E4}">
                <adec:decorative xmlns:adec="http://schemas.microsoft.com/office/drawing/2017/decorative" val="1"/>
              </a:ext>
            </a:extLst>
          </p:cNvPr>
          <p:cNvSpPr>
            <a:spLocks noChangeArrowheads="1"/>
          </p:cNvSpPr>
          <p:nvPr/>
        </p:nvSpPr>
        <p:spPr bwMode="auto">
          <a:xfrm>
            <a:off x="1419226" y="1393824"/>
            <a:ext cx="2247900" cy="3889367"/>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400" b="1" dirty="0">
                <a:solidFill>
                  <a:srgbClr val="000000"/>
                </a:solidFill>
              </a:rPr>
              <a:t>PROCESS CONTROLS</a:t>
            </a:r>
          </a:p>
        </p:txBody>
      </p:sp>
      <p:sp>
        <p:nvSpPr>
          <p:cNvPr id="13337" name="Rectangle 41">
            <a:extLst>
              <a:ext uri="{C183D7F6-B498-43B3-948B-1728B52AA6E4}">
                <adec:decorative xmlns:adec="http://schemas.microsoft.com/office/drawing/2017/decorative" val="1"/>
              </a:ext>
            </a:extLst>
          </p:cNvPr>
          <p:cNvSpPr>
            <a:spLocks noChangeArrowheads="1"/>
          </p:cNvSpPr>
          <p:nvPr/>
        </p:nvSpPr>
        <p:spPr bwMode="auto">
          <a:xfrm>
            <a:off x="1489318" y="4032770"/>
            <a:ext cx="2107715" cy="3810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ts val="1200"/>
              </a:lnSpc>
            </a:pPr>
            <a:r>
              <a:rPr lang="en-US" sz="1200" b="1" dirty="0">
                <a:solidFill>
                  <a:srgbClr val="000000"/>
                </a:solidFill>
              </a:rPr>
              <a:t>PACKAGING, LABELING </a:t>
            </a:r>
          </a:p>
          <a:p>
            <a:pPr algn="ctr">
              <a:lnSpc>
                <a:spcPts val="1200"/>
              </a:lnSpc>
            </a:pPr>
            <a:r>
              <a:rPr lang="en-US" sz="1200" b="1" dirty="0">
                <a:solidFill>
                  <a:srgbClr val="000000"/>
                </a:solidFill>
              </a:rPr>
              <a:t>CONTROLS</a:t>
            </a:r>
          </a:p>
        </p:txBody>
      </p:sp>
      <p:sp>
        <p:nvSpPr>
          <p:cNvPr id="13338" name="Rectangle 42">
            <a:extLst>
              <a:ext uri="{C183D7F6-B498-43B3-948B-1728B52AA6E4}">
                <adec:decorative xmlns:adec="http://schemas.microsoft.com/office/drawing/2017/decorative" val="1"/>
              </a:ext>
            </a:extLst>
          </p:cNvPr>
          <p:cNvSpPr>
            <a:spLocks noChangeArrowheads="1"/>
          </p:cNvSpPr>
          <p:nvPr/>
        </p:nvSpPr>
        <p:spPr bwMode="auto">
          <a:xfrm>
            <a:off x="1489318" y="4643439"/>
            <a:ext cx="2107715" cy="3810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ts val="1200"/>
              </a:lnSpc>
            </a:pPr>
            <a:r>
              <a:rPr lang="en-US" sz="1200" b="1" dirty="0">
                <a:solidFill>
                  <a:srgbClr val="000000"/>
                </a:solidFill>
              </a:rPr>
              <a:t>LABORATORY</a:t>
            </a:r>
          </a:p>
          <a:p>
            <a:pPr algn="ctr">
              <a:lnSpc>
                <a:spcPts val="1200"/>
              </a:lnSpc>
            </a:pPr>
            <a:r>
              <a:rPr lang="en-US" sz="1200" b="1" dirty="0">
                <a:solidFill>
                  <a:srgbClr val="000000"/>
                </a:solidFill>
              </a:rPr>
              <a:t>CONTROLS</a:t>
            </a:r>
          </a:p>
        </p:txBody>
      </p:sp>
      <p:sp>
        <p:nvSpPr>
          <p:cNvPr id="13321" name="Text Box 14">
            <a:extLst>
              <a:ext uri="{C183D7F6-B498-43B3-948B-1728B52AA6E4}">
                <adec:decorative xmlns:adec="http://schemas.microsoft.com/office/drawing/2017/decorative" val="1"/>
              </a:ext>
            </a:extLst>
          </p:cNvPr>
          <p:cNvSpPr txBox="1">
            <a:spLocks noChangeArrowheads="1"/>
          </p:cNvSpPr>
          <p:nvPr/>
        </p:nvSpPr>
        <p:spPr bwMode="auto">
          <a:xfrm>
            <a:off x="4648199" y="1393825"/>
            <a:ext cx="3716685" cy="646331"/>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dirty="0">
                <a:solidFill>
                  <a:srgbClr val="000000"/>
                </a:solidFill>
                <a:latin typeface="Arial Black" pitchFamily="34" charset="0"/>
              </a:rPr>
              <a:t>Cell Bank</a:t>
            </a:r>
          </a:p>
          <a:p>
            <a:pPr algn="ctr" eaLnBrk="1" hangingPunct="1"/>
            <a:r>
              <a:rPr lang="en-US" sz="1800" dirty="0">
                <a:solidFill>
                  <a:srgbClr val="000000"/>
                </a:solidFill>
              </a:rPr>
              <a:t>(Mammalian/ Bacterial / Viral)</a:t>
            </a:r>
          </a:p>
        </p:txBody>
      </p:sp>
      <p:sp>
        <p:nvSpPr>
          <p:cNvPr id="13322" name="Text Box 15">
            <a:extLst>
              <a:ext uri="{C183D7F6-B498-43B3-948B-1728B52AA6E4}">
                <adec:decorative xmlns:adec="http://schemas.microsoft.com/office/drawing/2017/decorative" val="1"/>
              </a:ext>
            </a:extLst>
          </p:cNvPr>
          <p:cNvSpPr txBox="1">
            <a:spLocks noChangeArrowheads="1"/>
          </p:cNvSpPr>
          <p:nvPr/>
        </p:nvSpPr>
        <p:spPr bwMode="auto">
          <a:xfrm>
            <a:off x="4648199" y="2808288"/>
            <a:ext cx="3698021" cy="369332"/>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dirty="0">
                <a:solidFill>
                  <a:srgbClr val="000000"/>
                </a:solidFill>
                <a:latin typeface="Arial Black" pitchFamily="34" charset="0"/>
              </a:rPr>
              <a:t>Harvest</a:t>
            </a:r>
          </a:p>
        </p:txBody>
      </p:sp>
      <p:sp>
        <p:nvSpPr>
          <p:cNvPr id="13323" name="Text Box 16">
            <a:extLst>
              <a:ext uri="{C183D7F6-B498-43B3-948B-1728B52AA6E4}">
                <adec:decorative xmlns:adec="http://schemas.microsoft.com/office/drawing/2017/decorative" val="1"/>
              </a:ext>
            </a:extLst>
          </p:cNvPr>
          <p:cNvSpPr txBox="1">
            <a:spLocks noChangeArrowheads="1"/>
          </p:cNvSpPr>
          <p:nvPr/>
        </p:nvSpPr>
        <p:spPr bwMode="auto">
          <a:xfrm>
            <a:off x="4648200" y="2217738"/>
            <a:ext cx="3698027" cy="369332"/>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dirty="0">
                <a:solidFill>
                  <a:srgbClr val="000000"/>
                </a:solidFill>
                <a:latin typeface="Arial Black" pitchFamily="34" charset="0"/>
              </a:rPr>
              <a:t>Cell Culture/ Fermentation</a:t>
            </a:r>
          </a:p>
        </p:txBody>
      </p:sp>
      <p:sp>
        <p:nvSpPr>
          <p:cNvPr id="13324" name="Text Box 17">
            <a:extLst>
              <a:ext uri="{C183D7F6-B498-43B3-948B-1728B52AA6E4}">
                <adec:decorative xmlns:adec="http://schemas.microsoft.com/office/drawing/2017/decorative" val="1"/>
              </a:ext>
            </a:extLst>
          </p:cNvPr>
          <p:cNvSpPr txBox="1">
            <a:spLocks noChangeArrowheads="1"/>
          </p:cNvSpPr>
          <p:nvPr/>
        </p:nvSpPr>
        <p:spPr bwMode="auto">
          <a:xfrm>
            <a:off x="4648199" y="3417888"/>
            <a:ext cx="3716679"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a:solidFill>
                  <a:srgbClr val="000000"/>
                </a:solidFill>
                <a:latin typeface="Arial Black" pitchFamily="34" charset="0"/>
              </a:rPr>
              <a:t>Purification</a:t>
            </a:r>
          </a:p>
        </p:txBody>
      </p:sp>
      <p:sp>
        <p:nvSpPr>
          <p:cNvPr id="13325" name="Text Box 18">
            <a:extLst>
              <a:ext uri="{C183D7F6-B498-43B3-948B-1728B52AA6E4}">
                <adec:decorative xmlns:adec="http://schemas.microsoft.com/office/drawing/2017/decorative" val="1"/>
              </a:ext>
            </a:extLst>
          </p:cNvPr>
          <p:cNvSpPr txBox="1">
            <a:spLocks noChangeArrowheads="1"/>
          </p:cNvSpPr>
          <p:nvPr/>
        </p:nvSpPr>
        <p:spPr bwMode="auto">
          <a:xfrm>
            <a:off x="4648199" y="4043363"/>
            <a:ext cx="3716671"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a:solidFill>
                  <a:srgbClr val="000000"/>
                </a:solidFill>
                <a:latin typeface="Arial Black" pitchFamily="34" charset="0"/>
              </a:rPr>
              <a:t>Fill Finish</a:t>
            </a:r>
          </a:p>
        </p:txBody>
      </p:sp>
      <p:sp>
        <p:nvSpPr>
          <p:cNvPr id="13326" name="Text Box 19">
            <a:extLst>
              <a:ext uri="{C183D7F6-B498-43B3-948B-1728B52AA6E4}">
                <adec:decorative xmlns:adec="http://schemas.microsoft.com/office/drawing/2017/decorative" val="1"/>
              </a:ext>
            </a:extLst>
          </p:cNvPr>
          <p:cNvSpPr txBox="1">
            <a:spLocks noChangeArrowheads="1"/>
          </p:cNvSpPr>
          <p:nvPr/>
        </p:nvSpPr>
        <p:spPr bwMode="auto">
          <a:xfrm>
            <a:off x="4648199" y="4657725"/>
            <a:ext cx="3716669"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a:solidFill>
                  <a:srgbClr val="000000"/>
                </a:solidFill>
                <a:latin typeface="Arial Black" pitchFamily="34" charset="0"/>
              </a:rPr>
              <a:t>QC Testing</a:t>
            </a:r>
            <a:endParaRPr lang="en-US" sz="1800">
              <a:solidFill>
                <a:srgbClr val="000000"/>
              </a:solidFill>
            </a:endParaRPr>
          </a:p>
        </p:txBody>
      </p:sp>
      <p:sp>
        <p:nvSpPr>
          <p:cNvPr id="13328" name="Text Box 40">
            <a:extLst>
              <a:ext uri="{C183D7F6-B498-43B3-948B-1728B52AA6E4}">
                <adec:decorative xmlns:adec="http://schemas.microsoft.com/office/drawing/2017/decorative" val="1"/>
              </a:ext>
            </a:extLst>
          </p:cNvPr>
          <p:cNvSpPr txBox="1">
            <a:spLocks noChangeArrowheads="1"/>
          </p:cNvSpPr>
          <p:nvPr/>
        </p:nvSpPr>
        <p:spPr bwMode="auto">
          <a:xfrm>
            <a:off x="1034863" y="2686050"/>
            <a:ext cx="381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baseline="-25000" dirty="0">
                <a:solidFill>
                  <a:srgbClr val="000000"/>
                </a:solidFill>
                <a:latin typeface="Arial Black" pitchFamily="34" charset="0"/>
              </a:rPr>
              <a:t>+</a:t>
            </a:r>
            <a:endParaRPr lang="en-US" sz="2800" b="1" baseline="-25000" dirty="0">
              <a:solidFill>
                <a:srgbClr val="000000"/>
              </a:solidFill>
              <a:latin typeface="Arial Black" pitchFamily="34" charset="0"/>
              <a:cs typeface="Times New Roman" pitchFamily="18" charset="0"/>
            </a:endParaRPr>
          </a:p>
        </p:txBody>
      </p:sp>
      <p:grpSp>
        <p:nvGrpSpPr>
          <p:cNvPr id="13329" name="Group 55">
            <a:extLst>
              <a:ext uri="{C183D7F6-B498-43B3-948B-1728B52AA6E4}">
                <adec:decorative xmlns:adec="http://schemas.microsoft.com/office/drawing/2017/decorative" val="1"/>
              </a:ext>
            </a:extLst>
          </p:cNvPr>
          <p:cNvGrpSpPr>
            <a:grpSpLocks/>
          </p:cNvGrpSpPr>
          <p:nvPr/>
        </p:nvGrpSpPr>
        <p:grpSpPr bwMode="auto">
          <a:xfrm>
            <a:off x="5937250" y="5334000"/>
            <a:ext cx="381000" cy="682625"/>
            <a:chOff x="4224" y="2976"/>
            <a:chExt cx="240" cy="430"/>
          </a:xfrm>
        </p:grpSpPr>
        <p:sp>
          <p:nvSpPr>
            <p:cNvPr id="13339" name="AutoShape 56"/>
            <p:cNvSpPr>
              <a:spLocks noChangeArrowheads="1"/>
            </p:cNvSpPr>
            <p:nvPr/>
          </p:nvSpPr>
          <p:spPr bwMode="auto">
            <a:xfrm flipV="1">
              <a:off x="4290" y="3072"/>
              <a:ext cx="96" cy="287"/>
            </a:xfrm>
            <a:prstGeom prst="roundRect">
              <a:avLst>
                <a:gd name="adj" fmla="val 16667"/>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endParaRPr>
            </a:p>
          </p:txBody>
        </p:sp>
        <p:sp>
          <p:nvSpPr>
            <p:cNvPr id="13340" name="AutoShape 57"/>
            <p:cNvSpPr>
              <a:spLocks noChangeArrowheads="1"/>
            </p:cNvSpPr>
            <p:nvPr/>
          </p:nvSpPr>
          <p:spPr bwMode="auto">
            <a:xfrm>
              <a:off x="4242" y="2976"/>
              <a:ext cx="192" cy="96"/>
            </a:xfrm>
            <a:prstGeom prst="roundRect">
              <a:avLst>
                <a:gd name="adj" fmla="val 16667"/>
              </a:avLst>
            </a:prstGeom>
            <a:solidFill>
              <a:schemeClr val="tx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endParaRPr>
            </a:p>
          </p:txBody>
        </p:sp>
        <p:sp>
          <p:nvSpPr>
            <p:cNvPr id="13341" name="AutoShape 58"/>
            <p:cNvSpPr>
              <a:spLocks noChangeArrowheads="1"/>
            </p:cNvSpPr>
            <p:nvPr/>
          </p:nvSpPr>
          <p:spPr bwMode="auto">
            <a:xfrm>
              <a:off x="4224" y="3119"/>
              <a:ext cx="240" cy="287"/>
            </a:xfrm>
            <a:prstGeom prst="roundRect">
              <a:avLst>
                <a:gd name="adj" fmla="val 16667"/>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endParaRPr>
            </a:p>
          </p:txBody>
        </p:sp>
      </p:grpSp>
      <p:sp>
        <p:nvSpPr>
          <p:cNvPr id="13330" name="Line 30">
            <a:extLst>
              <a:ext uri="{C183D7F6-B498-43B3-948B-1728B52AA6E4}">
                <adec:decorative xmlns:adec="http://schemas.microsoft.com/office/drawing/2017/decorative" val="1"/>
              </a:ext>
            </a:extLst>
          </p:cNvPr>
          <p:cNvSpPr>
            <a:spLocks noChangeShapeType="1"/>
          </p:cNvSpPr>
          <p:nvPr/>
        </p:nvSpPr>
        <p:spPr bwMode="auto">
          <a:xfrm>
            <a:off x="3729038" y="4221162"/>
            <a:ext cx="901699" cy="12701"/>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3331" name="Line 29">
            <a:extLst>
              <a:ext uri="{C183D7F6-B498-43B3-948B-1728B52AA6E4}">
                <adec:decorative xmlns:adec="http://schemas.microsoft.com/office/drawing/2017/decorative" val="1"/>
              </a:ext>
            </a:extLst>
          </p:cNvPr>
          <p:cNvSpPr>
            <a:spLocks noChangeShapeType="1"/>
          </p:cNvSpPr>
          <p:nvPr/>
        </p:nvSpPr>
        <p:spPr bwMode="auto">
          <a:xfrm>
            <a:off x="3758546" y="4836457"/>
            <a:ext cx="843617" cy="11763"/>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3332" name="Line 25">
            <a:extLst>
              <a:ext uri="{C183D7F6-B498-43B3-948B-1728B52AA6E4}">
                <adec:decorative xmlns:adec="http://schemas.microsoft.com/office/drawing/2017/decorative" val="1"/>
              </a:ext>
            </a:extLst>
          </p:cNvPr>
          <p:cNvSpPr>
            <a:spLocks noChangeShapeType="1"/>
          </p:cNvSpPr>
          <p:nvPr/>
        </p:nvSpPr>
        <p:spPr bwMode="auto">
          <a:xfrm>
            <a:off x="2725738" y="1676400"/>
            <a:ext cx="1860550"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3333" name="Line 26">
            <a:extLst>
              <a:ext uri="{C183D7F6-B498-43B3-948B-1728B52AA6E4}">
                <adec:decorative xmlns:adec="http://schemas.microsoft.com/office/drawing/2017/decorative" val="1"/>
              </a:ext>
            </a:extLst>
          </p:cNvPr>
          <p:cNvSpPr>
            <a:spLocks noChangeShapeType="1"/>
          </p:cNvSpPr>
          <p:nvPr/>
        </p:nvSpPr>
        <p:spPr bwMode="auto">
          <a:xfrm>
            <a:off x="2855913" y="2374900"/>
            <a:ext cx="1746250"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3334" name="Line 27">
            <a:extLst>
              <a:ext uri="{C183D7F6-B498-43B3-948B-1728B52AA6E4}">
                <adec:decorative xmlns:adec="http://schemas.microsoft.com/office/drawing/2017/decorative" val="1"/>
              </a:ext>
            </a:extLst>
          </p:cNvPr>
          <p:cNvSpPr>
            <a:spLocks noChangeShapeType="1"/>
          </p:cNvSpPr>
          <p:nvPr/>
        </p:nvSpPr>
        <p:spPr bwMode="auto">
          <a:xfrm>
            <a:off x="2827338" y="2967038"/>
            <a:ext cx="1770062"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3335" name="Line 28">
            <a:extLst>
              <a:ext uri="{C183D7F6-B498-43B3-948B-1728B52AA6E4}">
                <adec:decorative xmlns:adec="http://schemas.microsoft.com/office/drawing/2017/decorative" val="1"/>
              </a:ext>
            </a:extLst>
          </p:cNvPr>
          <p:cNvSpPr>
            <a:spLocks noChangeShapeType="1"/>
          </p:cNvSpPr>
          <p:nvPr/>
        </p:nvSpPr>
        <p:spPr bwMode="auto">
          <a:xfrm>
            <a:off x="3105150" y="3594100"/>
            <a:ext cx="1489075"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Tree>
    <p:extLst>
      <p:ext uri="{BB962C8B-B14F-4D97-AF65-F5344CB8AC3E}">
        <p14:creationId xmlns:p14="http://schemas.microsoft.com/office/powerpoint/2010/main" val="224224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336"/>
                                        </p:tgtEl>
                                        <p:attrNameLst>
                                          <p:attrName>style.visibility</p:attrName>
                                        </p:attrNameLst>
                                      </p:cBhvr>
                                      <p:to>
                                        <p:strVal val="visible"/>
                                      </p:to>
                                    </p:set>
                                    <p:animEffect transition="in" filter="fade">
                                      <p:cBhvr>
                                        <p:cTn id="12" dur="1000"/>
                                        <p:tgtEl>
                                          <p:spTgt spid="13336"/>
                                        </p:tgtEl>
                                      </p:cBhvr>
                                    </p:animEffect>
                                    <p:anim calcmode="lin" valueType="num">
                                      <p:cBhvr>
                                        <p:cTn id="13" dur="1000" fill="hold"/>
                                        <p:tgtEl>
                                          <p:spTgt spid="13336"/>
                                        </p:tgtEl>
                                        <p:attrNameLst>
                                          <p:attrName>ppt_x</p:attrName>
                                        </p:attrNameLst>
                                      </p:cBhvr>
                                      <p:tavLst>
                                        <p:tav tm="0">
                                          <p:val>
                                            <p:strVal val="#ppt_x"/>
                                          </p:val>
                                        </p:tav>
                                        <p:tav tm="100000">
                                          <p:val>
                                            <p:strVal val="#ppt_x"/>
                                          </p:val>
                                        </p:tav>
                                      </p:tavLst>
                                    </p:anim>
                                    <p:anim calcmode="lin" valueType="num">
                                      <p:cBhvr>
                                        <p:cTn id="14" dur="1000" fill="hold"/>
                                        <p:tgtEl>
                                          <p:spTgt spid="1333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328"/>
                                        </p:tgtEl>
                                        <p:attrNameLst>
                                          <p:attrName>style.visibility</p:attrName>
                                        </p:attrNameLst>
                                      </p:cBhvr>
                                      <p:to>
                                        <p:strVal val="visible"/>
                                      </p:to>
                                    </p:set>
                                    <p:animEffect transition="in" filter="fade">
                                      <p:cBhvr>
                                        <p:cTn id="17" dur="1000"/>
                                        <p:tgtEl>
                                          <p:spTgt spid="13328"/>
                                        </p:tgtEl>
                                      </p:cBhvr>
                                    </p:animEffect>
                                    <p:anim calcmode="lin" valueType="num">
                                      <p:cBhvr>
                                        <p:cTn id="18" dur="1000" fill="hold"/>
                                        <p:tgtEl>
                                          <p:spTgt spid="13328"/>
                                        </p:tgtEl>
                                        <p:attrNameLst>
                                          <p:attrName>ppt_x</p:attrName>
                                        </p:attrNameLst>
                                      </p:cBhvr>
                                      <p:tavLst>
                                        <p:tav tm="0">
                                          <p:val>
                                            <p:strVal val="#ppt_x"/>
                                          </p:val>
                                        </p:tav>
                                        <p:tav tm="100000">
                                          <p:val>
                                            <p:strVal val="#ppt_x"/>
                                          </p:val>
                                        </p:tav>
                                      </p:tavLst>
                                    </p:anim>
                                    <p:anim calcmode="lin" valueType="num">
                                      <p:cBhvr>
                                        <p:cTn id="19" dur="1000" fill="hold"/>
                                        <p:tgtEl>
                                          <p:spTgt spid="133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327"/>
                                        </p:tgtEl>
                                        <p:attrNameLst>
                                          <p:attrName>style.visibility</p:attrName>
                                        </p:attrNameLst>
                                      </p:cBhvr>
                                      <p:to>
                                        <p:strVal val="visible"/>
                                      </p:to>
                                    </p:set>
                                    <p:animEffect transition="in" filter="fade">
                                      <p:cBhvr>
                                        <p:cTn id="22" dur="1000"/>
                                        <p:tgtEl>
                                          <p:spTgt spid="13327"/>
                                        </p:tgtEl>
                                      </p:cBhvr>
                                    </p:animEffect>
                                    <p:anim calcmode="lin" valueType="num">
                                      <p:cBhvr>
                                        <p:cTn id="23" dur="1000" fill="hold"/>
                                        <p:tgtEl>
                                          <p:spTgt spid="13327"/>
                                        </p:tgtEl>
                                        <p:attrNameLst>
                                          <p:attrName>ppt_x</p:attrName>
                                        </p:attrNameLst>
                                      </p:cBhvr>
                                      <p:tavLst>
                                        <p:tav tm="0">
                                          <p:val>
                                            <p:strVal val="#ppt_x"/>
                                          </p:val>
                                        </p:tav>
                                        <p:tav tm="100000">
                                          <p:val>
                                            <p:strVal val="#ppt_x"/>
                                          </p:val>
                                        </p:tav>
                                      </p:tavLst>
                                    </p:anim>
                                    <p:anim calcmode="lin" valueType="num">
                                      <p:cBhvr>
                                        <p:cTn id="24" dur="1000" fill="hold"/>
                                        <p:tgtEl>
                                          <p:spTgt spid="1332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337"/>
                                        </p:tgtEl>
                                        <p:attrNameLst>
                                          <p:attrName>style.visibility</p:attrName>
                                        </p:attrNameLst>
                                      </p:cBhvr>
                                      <p:to>
                                        <p:strVal val="visible"/>
                                      </p:to>
                                    </p:set>
                                    <p:animEffect transition="in" filter="fade">
                                      <p:cBhvr>
                                        <p:cTn id="27" dur="1000"/>
                                        <p:tgtEl>
                                          <p:spTgt spid="13337"/>
                                        </p:tgtEl>
                                      </p:cBhvr>
                                    </p:animEffect>
                                    <p:anim calcmode="lin" valueType="num">
                                      <p:cBhvr>
                                        <p:cTn id="28" dur="1000" fill="hold"/>
                                        <p:tgtEl>
                                          <p:spTgt spid="13337"/>
                                        </p:tgtEl>
                                        <p:attrNameLst>
                                          <p:attrName>ppt_x</p:attrName>
                                        </p:attrNameLst>
                                      </p:cBhvr>
                                      <p:tavLst>
                                        <p:tav tm="0">
                                          <p:val>
                                            <p:strVal val="#ppt_x"/>
                                          </p:val>
                                        </p:tav>
                                        <p:tav tm="100000">
                                          <p:val>
                                            <p:strVal val="#ppt_x"/>
                                          </p:val>
                                        </p:tav>
                                      </p:tavLst>
                                    </p:anim>
                                    <p:anim calcmode="lin" valueType="num">
                                      <p:cBhvr>
                                        <p:cTn id="29" dur="1000" fill="hold"/>
                                        <p:tgtEl>
                                          <p:spTgt spid="1333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338"/>
                                        </p:tgtEl>
                                        <p:attrNameLst>
                                          <p:attrName>style.visibility</p:attrName>
                                        </p:attrNameLst>
                                      </p:cBhvr>
                                      <p:to>
                                        <p:strVal val="visible"/>
                                      </p:to>
                                    </p:set>
                                    <p:animEffect transition="in" filter="fade">
                                      <p:cBhvr>
                                        <p:cTn id="32" dur="1000"/>
                                        <p:tgtEl>
                                          <p:spTgt spid="13338"/>
                                        </p:tgtEl>
                                      </p:cBhvr>
                                    </p:animEffect>
                                    <p:anim calcmode="lin" valueType="num">
                                      <p:cBhvr>
                                        <p:cTn id="33" dur="1000" fill="hold"/>
                                        <p:tgtEl>
                                          <p:spTgt spid="13338"/>
                                        </p:tgtEl>
                                        <p:attrNameLst>
                                          <p:attrName>ppt_x</p:attrName>
                                        </p:attrNameLst>
                                      </p:cBhvr>
                                      <p:tavLst>
                                        <p:tav tm="0">
                                          <p:val>
                                            <p:strVal val="#ppt_x"/>
                                          </p:val>
                                        </p:tav>
                                        <p:tav tm="100000">
                                          <p:val>
                                            <p:strVal val="#ppt_x"/>
                                          </p:val>
                                        </p:tav>
                                      </p:tavLst>
                                    </p:anim>
                                    <p:anim calcmode="lin" valueType="num">
                                      <p:cBhvr>
                                        <p:cTn id="34" dur="1000" fill="hold"/>
                                        <p:tgtEl>
                                          <p:spTgt spid="1333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3332"/>
                                        </p:tgtEl>
                                        <p:attrNameLst>
                                          <p:attrName>style.visibility</p:attrName>
                                        </p:attrNameLst>
                                      </p:cBhvr>
                                      <p:to>
                                        <p:strVal val="visible"/>
                                      </p:to>
                                    </p:set>
                                    <p:animEffect transition="in" filter="fade">
                                      <p:cBhvr>
                                        <p:cTn id="37" dur="1000"/>
                                        <p:tgtEl>
                                          <p:spTgt spid="13332"/>
                                        </p:tgtEl>
                                      </p:cBhvr>
                                    </p:animEffect>
                                    <p:anim calcmode="lin" valueType="num">
                                      <p:cBhvr>
                                        <p:cTn id="38" dur="1000" fill="hold"/>
                                        <p:tgtEl>
                                          <p:spTgt spid="13332"/>
                                        </p:tgtEl>
                                        <p:attrNameLst>
                                          <p:attrName>ppt_x</p:attrName>
                                        </p:attrNameLst>
                                      </p:cBhvr>
                                      <p:tavLst>
                                        <p:tav tm="0">
                                          <p:val>
                                            <p:strVal val="#ppt_x"/>
                                          </p:val>
                                        </p:tav>
                                        <p:tav tm="100000">
                                          <p:val>
                                            <p:strVal val="#ppt_x"/>
                                          </p:val>
                                        </p:tav>
                                      </p:tavLst>
                                    </p:anim>
                                    <p:anim calcmode="lin" valueType="num">
                                      <p:cBhvr>
                                        <p:cTn id="39" dur="1000" fill="hold"/>
                                        <p:tgtEl>
                                          <p:spTgt spid="1333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333"/>
                                        </p:tgtEl>
                                        <p:attrNameLst>
                                          <p:attrName>style.visibility</p:attrName>
                                        </p:attrNameLst>
                                      </p:cBhvr>
                                      <p:to>
                                        <p:strVal val="visible"/>
                                      </p:to>
                                    </p:set>
                                    <p:animEffect transition="in" filter="fade">
                                      <p:cBhvr>
                                        <p:cTn id="42" dur="1000"/>
                                        <p:tgtEl>
                                          <p:spTgt spid="13333"/>
                                        </p:tgtEl>
                                      </p:cBhvr>
                                    </p:animEffect>
                                    <p:anim calcmode="lin" valueType="num">
                                      <p:cBhvr>
                                        <p:cTn id="43" dur="1000" fill="hold"/>
                                        <p:tgtEl>
                                          <p:spTgt spid="13333"/>
                                        </p:tgtEl>
                                        <p:attrNameLst>
                                          <p:attrName>ppt_x</p:attrName>
                                        </p:attrNameLst>
                                      </p:cBhvr>
                                      <p:tavLst>
                                        <p:tav tm="0">
                                          <p:val>
                                            <p:strVal val="#ppt_x"/>
                                          </p:val>
                                        </p:tav>
                                        <p:tav tm="100000">
                                          <p:val>
                                            <p:strVal val="#ppt_x"/>
                                          </p:val>
                                        </p:tav>
                                      </p:tavLst>
                                    </p:anim>
                                    <p:anim calcmode="lin" valueType="num">
                                      <p:cBhvr>
                                        <p:cTn id="44" dur="1000" fill="hold"/>
                                        <p:tgtEl>
                                          <p:spTgt spid="1333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334"/>
                                        </p:tgtEl>
                                        <p:attrNameLst>
                                          <p:attrName>style.visibility</p:attrName>
                                        </p:attrNameLst>
                                      </p:cBhvr>
                                      <p:to>
                                        <p:strVal val="visible"/>
                                      </p:to>
                                    </p:set>
                                    <p:animEffect transition="in" filter="fade">
                                      <p:cBhvr>
                                        <p:cTn id="47" dur="1000"/>
                                        <p:tgtEl>
                                          <p:spTgt spid="13334"/>
                                        </p:tgtEl>
                                      </p:cBhvr>
                                    </p:animEffect>
                                    <p:anim calcmode="lin" valueType="num">
                                      <p:cBhvr>
                                        <p:cTn id="48" dur="1000" fill="hold"/>
                                        <p:tgtEl>
                                          <p:spTgt spid="13334"/>
                                        </p:tgtEl>
                                        <p:attrNameLst>
                                          <p:attrName>ppt_x</p:attrName>
                                        </p:attrNameLst>
                                      </p:cBhvr>
                                      <p:tavLst>
                                        <p:tav tm="0">
                                          <p:val>
                                            <p:strVal val="#ppt_x"/>
                                          </p:val>
                                        </p:tav>
                                        <p:tav tm="100000">
                                          <p:val>
                                            <p:strVal val="#ppt_x"/>
                                          </p:val>
                                        </p:tav>
                                      </p:tavLst>
                                    </p:anim>
                                    <p:anim calcmode="lin" valueType="num">
                                      <p:cBhvr>
                                        <p:cTn id="49" dur="1000" fill="hold"/>
                                        <p:tgtEl>
                                          <p:spTgt spid="1333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3335"/>
                                        </p:tgtEl>
                                        <p:attrNameLst>
                                          <p:attrName>style.visibility</p:attrName>
                                        </p:attrNameLst>
                                      </p:cBhvr>
                                      <p:to>
                                        <p:strVal val="visible"/>
                                      </p:to>
                                    </p:set>
                                    <p:animEffect transition="in" filter="fade">
                                      <p:cBhvr>
                                        <p:cTn id="52" dur="1000"/>
                                        <p:tgtEl>
                                          <p:spTgt spid="13335"/>
                                        </p:tgtEl>
                                      </p:cBhvr>
                                    </p:animEffect>
                                    <p:anim calcmode="lin" valueType="num">
                                      <p:cBhvr>
                                        <p:cTn id="53" dur="1000" fill="hold"/>
                                        <p:tgtEl>
                                          <p:spTgt spid="13335"/>
                                        </p:tgtEl>
                                        <p:attrNameLst>
                                          <p:attrName>ppt_x</p:attrName>
                                        </p:attrNameLst>
                                      </p:cBhvr>
                                      <p:tavLst>
                                        <p:tav tm="0">
                                          <p:val>
                                            <p:strVal val="#ppt_x"/>
                                          </p:val>
                                        </p:tav>
                                        <p:tav tm="100000">
                                          <p:val>
                                            <p:strVal val="#ppt_x"/>
                                          </p:val>
                                        </p:tav>
                                      </p:tavLst>
                                    </p:anim>
                                    <p:anim calcmode="lin" valueType="num">
                                      <p:cBhvr>
                                        <p:cTn id="54" dur="1000" fill="hold"/>
                                        <p:tgtEl>
                                          <p:spTgt spid="1333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3330"/>
                                        </p:tgtEl>
                                        <p:attrNameLst>
                                          <p:attrName>style.visibility</p:attrName>
                                        </p:attrNameLst>
                                      </p:cBhvr>
                                      <p:to>
                                        <p:strVal val="visible"/>
                                      </p:to>
                                    </p:set>
                                    <p:animEffect transition="in" filter="fade">
                                      <p:cBhvr>
                                        <p:cTn id="57" dur="1000"/>
                                        <p:tgtEl>
                                          <p:spTgt spid="13330"/>
                                        </p:tgtEl>
                                      </p:cBhvr>
                                    </p:animEffect>
                                    <p:anim calcmode="lin" valueType="num">
                                      <p:cBhvr>
                                        <p:cTn id="58" dur="1000" fill="hold"/>
                                        <p:tgtEl>
                                          <p:spTgt spid="13330"/>
                                        </p:tgtEl>
                                        <p:attrNameLst>
                                          <p:attrName>ppt_x</p:attrName>
                                        </p:attrNameLst>
                                      </p:cBhvr>
                                      <p:tavLst>
                                        <p:tav tm="0">
                                          <p:val>
                                            <p:strVal val="#ppt_x"/>
                                          </p:val>
                                        </p:tav>
                                        <p:tav tm="100000">
                                          <p:val>
                                            <p:strVal val="#ppt_x"/>
                                          </p:val>
                                        </p:tav>
                                      </p:tavLst>
                                    </p:anim>
                                    <p:anim calcmode="lin" valueType="num">
                                      <p:cBhvr>
                                        <p:cTn id="59" dur="1000" fill="hold"/>
                                        <p:tgtEl>
                                          <p:spTgt spid="13330"/>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3331"/>
                                        </p:tgtEl>
                                        <p:attrNameLst>
                                          <p:attrName>style.visibility</p:attrName>
                                        </p:attrNameLst>
                                      </p:cBhvr>
                                      <p:to>
                                        <p:strVal val="visible"/>
                                      </p:to>
                                    </p:set>
                                    <p:animEffect transition="in" filter="fade">
                                      <p:cBhvr>
                                        <p:cTn id="62" dur="1000"/>
                                        <p:tgtEl>
                                          <p:spTgt spid="13331"/>
                                        </p:tgtEl>
                                      </p:cBhvr>
                                    </p:animEffect>
                                    <p:anim calcmode="lin" valueType="num">
                                      <p:cBhvr>
                                        <p:cTn id="63" dur="1000" fill="hold"/>
                                        <p:tgtEl>
                                          <p:spTgt spid="13331"/>
                                        </p:tgtEl>
                                        <p:attrNameLst>
                                          <p:attrName>ppt_x</p:attrName>
                                        </p:attrNameLst>
                                      </p:cBhvr>
                                      <p:tavLst>
                                        <p:tav tm="0">
                                          <p:val>
                                            <p:strVal val="#ppt_x"/>
                                          </p:val>
                                        </p:tav>
                                        <p:tav tm="100000">
                                          <p:val>
                                            <p:strVal val="#ppt_x"/>
                                          </p:val>
                                        </p:tav>
                                      </p:tavLst>
                                    </p:anim>
                                    <p:anim calcmode="lin" valueType="num">
                                      <p:cBhvr>
                                        <p:cTn id="64" dur="1000" fill="hold"/>
                                        <p:tgtEl>
                                          <p:spTgt spid="133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3327" grpId="0" animBg="1"/>
      <p:bldP spid="13336" grpId="0" animBg="1"/>
      <p:bldP spid="13337" grpId="0" animBg="1"/>
      <p:bldP spid="13338" grpId="0" animBg="1"/>
      <p:bldP spid="13328" grpId="0"/>
      <p:bldP spid="13330" grpId="0" animBg="1"/>
      <p:bldP spid="13331" grpId="0" animBg="1"/>
      <p:bldP spid="13332" grpId="0" animBg="1"/>
      <p:bldP spid="13333" grpId="0" animBg="1"/>
      <p:bldP spid="13334" grpId="0" animBg="1"/>
      <p:bldP spid="1333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Number Placeholder 4">
            <a:extLst>
              <a:ext uri="{C183D7F6-B498-43B3-948B-1728B52AA6E4}">
                <adec:decorative xmlns:adec="http://schemas.microsoft.com/office/drawing/2017/decorative" val="1"/>
              </a:ext>
            </a:extLst>
          </p:cNvPr>
          <p:cNvSpPr>
            <a:spLocks noGrp="1"/>
          </p:cNvSpPr>
          <p:nvPr>
            <p:ph type="sldNum" sz="quarter" idx="12"/>
          </p:nvPr>
        </p:nvSpPr>
        <p:spPr>
          <a:xfrm>
            <a:off x="8458200" y="6470361"/>
            <a:ext cx="578224" cy="346638"/>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D4B6ADED-04CA-4B83-B0A5-E0441697A5C9}" type="slidenum">
              <a:rPr lang="en-US" sz="1400" smtClean="0"/>
              <a:pPr eaLnBrk="1" hangingPunct="1"/>
              <a:t>110</a:t>
            </a:fld>
            <a:endParaRPr lang="en-US" sz="1400" dirty="0"/>
          </a:p>
        </p:txBody>
      </p:sp>
      <p:pic>
        <p:nvPicPr>
          <p:cNvPr id="123908" name="Picture 4">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658" t="18980" r="11971" b="6989"/>
          <a:stretch>
            <a:fillRect/>
          </a:stretch>
        </p:blipFill>
        <p:spPr bwMode="auto">
          <a:xfrm>
            <a:off x="497541" y="1437337"/>
            <a:ext cx="7960659" cy="3989155"/>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888EDB28-C993-48FD-8A3B-7112F1753587}"/>
              </a:ext>
            </a:extLst>
          </p:cNvPr>
          <p:cNvSpPr>
            <a:spLocks noGrp="1" noChangeArrowheads="1"/>
          </p:cNvSpPr>
          <p:nvPr>
            <p:ph type="title"/>
          </p:nvPr>
        </p:nvSpPr>
        <p:spPr>
          <a:xfrm>
            <a:off x="373063" y="0"/>
            <a:ext cx="6589712" cy="1143000"/>
          </a:xfrm>
          <a:noFill/>
        </p:spPr>
        <p:txBody>
          <a:bodyPr/>
          <a:lstStyle/>
          <a:p>
            <a:pPr eaLnBrk="1" hangingPunct="1"/>
            <a:r>
              <a:rPr lang="en-US" sz="3200" b="1" dirty="0"/>
              <a:t>What Do You Think About This? </a:t>
            </a:r>
            <a:r>
              <a:rPr lang="en-US" sz="3200" dirty="0"/>
              <a:t>Example 12</a:t>
            </a:r>
            <a:endParaRPr lang="en-US" sz="3200" b="1" dirty="0"/>
          </a:p>
        </p:txBody>
      </p:sp>
      <p:sp>
        <p:nvSpPr>
          <p:cNvPr id="6" name="TextBox 5">
            <a:extLst>
              <a:ext uri="{FF2B5EF4-FFF2-40B4-BE49-F238E27FC236}">
                <a16:creationId xmlns:a16="http://schemas.microsoft.com/office/drawing/2014/main" id="{A7C51433-0836-4E71-B3DD-8F57B48E8BBE}"/>
              </a:ext>
            </a:extLst>
          </p:cNvPr>
          <p:cNvSpPr txBox="1"/>
          <p:nvPr/>
        </p:nvSpPr>
        <p:spPr>
          <a:xfrm>
            <a:off x="497540" y="5934670"/>
            <a:ext cx="7382435" cy="646331"/>
          </a:xfrm>
          <a:prstGeom prst="rect">
            <a:avLst/>
          </a:prstGeom>
          <a:noFill/>
        </p:spPr>
        <p:txBody>
          <a:bodyPr wrap="square">
            <a:spAutoFit/>
          </a:bodyPr>
          <a:lstStyle/>
          <a:p>
            <a:pPr lvl="0" eaLnBrk="1" hangingPunct="1">
              <a:spcBef>
                <a:spcPct val="50000"/>
              </a:spcBef>
            </a:pPr>
            <a:r>
              <a:rPr lang="en-US" dirty="0">
                <a:solidFill>
                  <a:srgbClr val="000000"/>
                </a:solidFill>
                <a:latin typeface="Arial" pitchFamily="34" charset="0"/>
              </a:rPr>
              <a:t>Good example of a well </a:t>
            </a:r>
            <a:r>
              <a:rPr lang="en-US" dirty="0" err="1">
                <a:solidFill>
                  <a:srgbClr val="000000"/>
                </a:solidFill>
                <a:latin typeface="Arial" pitchFamily="34" charset="0"/>
              </a:rPr>
              <a:t>ID’d</a:t>
            </a:r>
            <a:r>
              <a:rPr lang="en-US" dirty="0">
                <a:solidFill>
                  <a:srgbClr val="000000"/>
                </a:solidFill>
                <a:latin typeface="Arial" pitchFamily="34" charset="0"/>
              </a:rPr>
              <a:t> printout. </a:t>
            </a:r>
            <a:r>
              <a:rPr lang="en-US" u="sng" dirty="0">
                <a:solidFill>
                  <a:srgbClr val="000000"/>
                </a:solidFill>
                <a:latin typeface="Arial" pitchFamily="34" charset="0"/>
              </a:rPr>
              <a:t>However</a:t>
            </a:r>
            <a:r>
              <a:rPr lang="en-US" dirty="0">
                <a:solidFill>
                  <a:srgbClr val="000000"/>
                </a:solidFill>
                <a:latin typeface="Arial" pitchFamily="34" charset="0"/>
              </a:rPr>
              <a:t>, need to sign or initial across the edge of the insert.</a:t>
            </a:r>
            <a:endParaRPr kumimoji="0" lang="en-US"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699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F9108-7B35-4E3D-A855-D66DF6717740}"/>
              </a:ext>
            </a:extLst>
          </p:cNvPr>
          <p:cNvSpPr>
            <a:spLocks noGrp="1"/>
          </p:cNvSpPr>
          <p:nvPr>
            <p:ph type="title"/>
          </p:nvPr>
        </p:nvSpPr>
        <p:spPr/>
        <p:txBody>
          <a:bodyPr/>
          <a:lstStyle/>
          <a:p>
            <a:r>
              <a:rPr lang="en-US" sz="2400" dirty="0">
                <a:solidFill>
                  <a:srgbClr val="FFFFFF"/>
                </a:solidFill>
              </a:rPr>
              <a:t>Documentation and Record Keeping Presentation</a:t>
            </a:r>
            <a:endParaRPr lang="en-US" dirty="0"/>
          </a:p>
        </p:txBody>
      </p:sp>
      <p:sp>
        <p:nvSpPr>
          <p:cNvPr id="3" name="Content Placeholder 2">
            <a:extLst>
              <a:ext uri="{FF2B5EF4-FFF2-40B4-BE49-F238E27FC236}">
                <a16:creationId xmlns:a16="http://schemas.microsoft.com/office/drawing/2014/main" id="{5EC96EDC-B7D2-40D2-AFF2-BF14EF255699}"/>
              </a:ext>
            </a:extLst>
          </p:cNvPr>
          <p:cNvSpPr>
            <a:spLocks noGrp="1"/>
          </p:cNvSpPr>
          <p:nvPr>
            <p:ph idx="1"/>
          </p:nvPr>
        </p:nvSpPr>
        <p:spPr/>
        <p:txBody>
          <a:bodyPr/>
          <a:lstStyle/>
          <a:p>
            <a:endParaRPr lang="en-US" dirty="0"/>
          </a:p>
          <a:p>
            <a:endParaRPr lang="en-US" dirty="0"/>
          </a:p>
          <a:p>
            <a:pPr marL="0" indent="0" algn="ctr">
              <a:buNone/>
            </a:pPr>
            <a:r>
              <a:rPr lang="en-US" b="0" dirty="0"/>
              <a:t>Please contact  BDP BQA Management if you have any questions.</a:t>
            </a:r>
          </a:p>
        </p:txBody>
      </p:sp>
    </p:spTree>
    <p:extLst>
      <p:ext uri="{BB962C8B-B14F-4D97-AF65-F5344CB8AC3E}">
        <p14:creationId xmlns:p14="http://schemas.microsoft.com/office/powerpoint/2010/main" val="3148110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8">
            <a:extLst>
              <a:ext uri="{C183D7F6-B498-43B3-948B-1728B52AA6E4}">
                <adec:decorative xmlns:adec="http://schemas.microsoft.com/office/drawing/2017/decorative" val="1"/>
              </a:ext>
            </a:extLst>
          </p:cNvPr>
          <p:cNvSpPr>
            <a:spLocks noGrp="1"/>
          </p:cNvSpPr>
          <p:nvPr>
            <p:ph type="sldNum" sz="quarter" idx="12"/>
          </p:nvPr>
        </p:nvSpPr>
        <p:spPr>
          <a:xfrm>
            <a:off x="8635468" y="6407830"/>
            <a:ext cx="416859" cy="372035"/>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25AF39BC-CC18-4C92-A11E-A2C6E5978597}" type="slidenum">
              <a:rPr lang="en-US" sz="1400" smtClean="0">
                <a:solidFill>
                  <a:srgbClr val="000000"/>
                </a:solidFill>
              </a:rPr>
              <a:pPr eaLnBrk="1" hangingPunct="1"/>
              <a:t>12</a:t>
            </a:fld>
            <a:endParaRPr lang="en-US" sz="1400" dirty="0">
              <a:solidFill>
                <a:srgbClr val="000000"/>
              </a:solidFill>
            </a:endParaRPr>
          </a:p>
        </p:txBody>
      </p:sp>
      <p:sp>
        <p:nvSpPr>
          <p:cNvPr id="14339" name="Line 9">
            <a:extLst>
              <a:ext uri="{C183D7F6-B498-43B3-948B-1728B52AA6E4}">
                <adec:decorative xmlns:adec="http://schemas.microsoft.com/office/drawing/2017/decorative" val="1"/>
              </a:ext>
            </a:extLst>
          </p:cNvPr>
          <p:cNvSpPr>
            <a:spLocks noChangeShapeType="1"/>
          </p:cNvSpPr>
          <p:nvPr/>
        </p:nvSpPr>
        <p:spPr bwMode="auto">
          <a:xfrm>
            <a:off x="6127750" y="44069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4340" name="Line 10">
            <a:extLst>
              <a:ext uri="{C183D7F6-B498-43B3-948B-1728B52AA6E4}">
                <adec:decorative xmlns:adec="http://schemas.microsoft.com/office/drawing/2017/decorative" val="1"/>
              </a:ext>
            </a:extLst>
          </p:cNvPr>
          <p:cNvSpPr>
            <a:spLocks noChangeShapeType="1"/>
          </p:cNvSpPr>
          <p:nvPr/>
        </p:nvSpPr>
        <p:spPr bwMode="auto">
          <a:xfrm>
            <a:off x="6127750" y="37973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4341" name="Line 11">
            <a:extLst>
              <a:ext uri="{C183D7F6-B498-43B3-948B-1728B52AA6E4}">
                <adec:decorative xmlns:adec="http://schemas.microsoft.com/office/drawing/2017/decorative" val="1"/>
              </a:ext>
            </a:extLst>
          </p:cNvPr>
          <p:cNvSpPr>
            <a:spLocks noChangeShapeType="1"/>
          </p:cNvSpPr>
          <p:nvPr/>
        </p:nvSpPr>
        <p:spPr bwMode="auto">
          <a:xfrm>
            <a:off x="6127750" y="31623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4342" name="Line 12">
            <a:extLst>
              <a:ext uri="{C183D7F6-B498-43B3-948B-1728B52AA6E4}">
                <adec:decorative xmlns:adec="http://schemas.microsoft.com/office/drawing/2017/decorative" val="1"/>
              </a:ext>
            </a:extLst>
          </p:cNvPr>
          <p:cNvSpPr>
            <a:spLocks noChangeShapeType="1"/>
          </p:cNvSpPr>
          <p:nvPr/>
        </p:nvSpPr>
        <p:spPr bwMode="auto">
          <a:xfrm>
            <a:off x="6127750" y="25654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4343" name="Line 13">
            <a:extLst>
              <a:ext uri="{C183D7F6-B498-43B3-948B-1728B52AA6E4}">
                <adec:decorative xmlns:adec="http://schemas.microsoft.com/office/drawing/2017/decorative" val="1"/>
              </a:ext>
            </a:extLst>
          </p:cNvPr>
          <p:cNvSpPr>
            <a:spLocks noChangeShapeType="1"/>
          </p:cNvSpPr>
          <p:nvPr/>
        </p:nvSpPr>
        <p:spPr bwMode="auto">
          <a:xfrm>
            <a:off x="6121400" y="19812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4344" name="Line 8">
            <a:extLst>
              <a:ext uri="{C183D7F6-B498-43B3-948B-1728B52AA6E4}">
                <adec:decorative xmlns:adec="http://schemas.microsoft.com/office/drawing/2017/decorative" val="1"/>
              </a:ext>
            </a:extLst>
          </p:cNvPr>
          <p:cNvSpPr>
            <a:spLocks noChangeShapeType="1"/>
          </p:cNvSpPr>
          <p:nvPr/>
        </p:nvSpPr>
        <p:spPr bwMode="auto">
          <a:xfrm>
            <a:off x="6127750" y="50800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52" name="Rectangle 7">
            <a:extLst>
              <a:ext uri="{FF2B5EF4-FFF2-40B4-BE49-F238E27FC236}">
                <a16:creationId xmlns:a16="http://schemas.microsoft.com/office/drawing/2014/main" id="{29FC2D3A-E2A2-4B9F-8956-92F658E43076}"/>
              </a:ext>
            </a:extLst>
          </p:cNvPr>
          <p:cNvSpPr>
            <a:spLocks noGrp="1" noChangeArrowheads="1"/>
          </p:cNvSpPr>
          <p:nvPr>
            <p:ph type="title"/>
          </p:nvPr>
        </p:nvSpPr>
        <p:spPr>
          <a:xfrm>
            <a:off x="53225" y="179204"/>
            <a:ext cx="7588218" cy="1028053"/>
          </a:xfrm>
          <a:noFill/>
        </p:spPr>
        <p:txBody>
          <a:bodyPr/>
          <a:lstStyle/>
          <a:p>
            <a:pPr eaLnBrk="1" hangingPunct="1"/>
            <a:r>
              <a:rPr lang="en-US" sz="2600" b="1" dirty="0"/>
              <a:t>Diagram – Manufacturing Process Documents</a:t>
            </a:r>
          </a:p>
        </p:txBody>
      </p:sp>
      <p:sp>
        <p:nvSpPr>
          <p:cNvPr id="45" name="TextBox 44">
            <a:extLst>
              <a:ext uri="{FF2B5EF4-FFF2-40B4-BE49-F238E27FC236}">
                <a16:creationId xmlns:a16="http://schemas.microsoft.com/office/drawing/2014/main" id="{2490A84D-9825-43C3-A45B-7AD4D15E7A41}"/>
              </a:ext>
              <a:ext uri="{C183D7F6-B498-43B3-948B-1728B52AA6E4}">
                <adec:decorative xmlns:adec="http://schemas.microsoft.com/office/drawing/2017/decorative" val="0"/>
              </a:ext>
            </a:extLst>
          </p:cNvPr>
          <p:cNvSpPr txBox="1"/>
          <p:nvPr/>
        </p:nvSpPr>
        <p:spPr>
          <a:xfrm>
            <a:off x="981075" y="5618163"/>
            <a:ext cx="4572000" cy="553998"/>
          </a:xfrm>
          <a:prstGeom prst="rect">
            <a:avLst/>
          </a:prstGeom>
          <a:noFill/>
        </p:spPr>
        <p:txBody>
          <a:bodyPr wrap="square">
            <a:spAutoFit/>
          </a:bodyPr>
          <a:lstStyle/>
          <a:p>
            <a:pPr marL="114300" marR="0" lvl="0" indent="0" algn="just" defTabSz="914400" rtl="0" eaLnBrk="1" fontAlgn="base" latinLnBrk="0" hangingPunct="1">
              <a:lnSpc>
                <a:spcPct val="100000"/>
              </a:lnSpc>
              <a:spcBef>
                <a:spcPct val="0"/>
              </a:spcBef>
              <a:spcAft>
                <a:spcPct val="0"/>
              </a:spcAft>
              <a:buClrTx/>
              <a:buSzTx/>
              <a:buFontTx/>
              <a:buNone/>
              <a:tabLst/>
              <a:defRPr/>
            </a:pPr>
            <a:r>
              <a:rPr lang="en-US" sz="1500" dirty="0">
                <a:solidFill>
                  <a:srgbClr val="000000"/>
                </a:solidFill>
              </a:rPr>
              <a:t>Documentation is created for each of the inputs and steps in the process</a:t>
            </a:r>
            <a:endParaRPr kumimoji="0" lang="en-US" sz="15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345" name="Text Box 14">
            <a:extLst>
              <a:ext uri="{C183D7F6-B498-43B3-948B-1728B52AA6E4}">
                <adec:decorative xmlns:adec="http://schemas.microsoft.com/office/drawing/2017/decorative" val="1"/>
              </a:ext>
            </a:extLst>
          </p:cNvPr>
          <p:cNvSpPr txBox="1">
            <a:spLocks noChangeArrowheads="1"/>
          </p:cNvSpPr>
          <p:nvPr/>
        </p:nvSpPr>
        <p:spPr bwMode="auto">
          <a:xfrm>
            <a:off x="4648200" y="1393825"/>
            <a:ext cx="3097213" cy="587375"/>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a:solidFill>
                  <a:srgbClr val="000000"/>
                </a:solidFill>
                <a:latin typeface="Arial Black" pitchFamily="34" charset="0"/>
              </a:rPr>
              <a:t>Cell Bank</a:t>
            </a:r>
          </a:p>
          <a:p>
            <a:pPr algn="ctr" eaLnBrk="1" hangingPunct="1">
              <a:lnSpc>
                <a:spcPct val="80000"/>
              </a:lnSpc>
            </a:pPr>
            <a:r>
              <a:rPr lang="en-US" sz="1800">
                <a:solidFill>
                  <a:srgbClr val="000000"/>
                </a:solidFill>
              </a:rPr>
              <a:t>(Mamm./ Bacterial / Viral)</a:t>
            </a:r>
          </a:p>
        </p:txBody>
      </p:sp>
      <p:sp>
        <p:nvSpPr>
          <p:cNvPr id="14346" name="Text Box 15">
            <a:extLst>
              <a:ext uri="{C183D7F6-B498-43B3-948B-1728B52AA6E4}">
                <adec:decorative xmlns:adec="http://schemas.microsoft.com/office/drawing/2017/decorative" val="1"/>
              </a:ext>
            </a:extLst>
          </p:cNvPr>
          <p:cNvSpPr txBox="1">
            <a:spLocks noChangeArrowheads="1"/>
          </p:cNvSpPr>
          <p:nvPr/>
        </p:nvSpPr>
        <p:spPr bwMode="auto">
          <a:xfrm>
            <a:off x="4648200" y="2808288"/>
            <a:ext cx="3048000"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a:solidFill>
                  <a:srgbClr val="000000"/>
                </a:solidFill>
                <a:latin typeface="Arial Black" pitchFamily="34" charset="0"/>
              </a:rPr>
              <a:t>Harvest</a:t>
            </a:r>
          </a:p>
        </p:txBody>
      </p:sp>
      <p:sp>
        <p:nvSpPr>
          <p:cNvPr id="14347" name="Text Box 16">
            <a:extLst>
              <a:ext uri="{C183D7F6-B498-43B3-948B-1728B52AA6E4}">
                <adec:decorative xmlns:adec="http://schemas.microsoft.com/office/drawing/2017/decorative" val="1"/>
              </a:ext>
            </a:extLst>
          </p:cNvPr>
          <p:cNvSpPr txBox="1">
            <a:spLocks noChangeArrowheads="1"/>
          </p:cNvSpPr>
          <p:nvPr/>
        </p:nvSpPr>
        <p:spPr bwMode="auto">
          <a:xfrm>
            <a:off x="4648200" y="2217738"/>
            <a:ext cx="3059113"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a:solidFill>
                  <a:srgbClr val="000000"/>
                </a:solidFill>
                <a:latin typeface="Arial Black" pitchFamily="34" charset="0"/>
              </a:rPr>
              <a:t>Cell Cult./ Fermentat’n</a:t>
            </a:r>
          </a:p>
        </p:txBody>
      </p:sp>
      <p:sp>
        <p:nvSpPr>
          <p:cNvPr id="14348" name="Text Box 17">
            <a:extLst>
              <a:ext uri="{C183D7F6-B498-43B3-948B-1728B52AA6E4}">
                <adec:decorative xmlns:adec="http://schemas.microsoft.com/office/drawing/2017/decorative" val="1"/>
              </a:ext>
            </a:extLst>
          </p:cNvPr>
          <p:cNvSpPr txBox="1">
            <a:spLocks noChangeArrowheads="1"/>
          </p:cNvSpPr>
          <p:nvPr/>
        </p:nvSpPr>
        <p:spPr bwMode="auto">
          <a:xfrm>
            <a:off x="4648200" y="3417888"/>
            <a:ext cx="3048000"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a:solidFill>
                  <a:srgbClr val="000000"/>
                </a:solidFill>
                <a:latin typeface="Arial Black" pitchFamily="34" charset="0"/>
              </a:rPr>
              <a:t>Purification</a:t>
            </a:r>
          </a:p>
        </p:txBody>
      </p:sp>
      <p:sp>
        <p:nvSpPr>
          <p:cNvPr id="14349" name="Text Box 18">
            <a:extLst>
              <a:ext uri="{C183D7F6-B498-43B3-948B-1728B52AA6E4}">
                <adec:decorative xmlns:adec="http://schemas.microsoft.com/office/drawing/2017/decorative" val="1"/>
              </a:ext>
            </a:extLst>
          </p:cNvPr>
          <p:cNvSpPr txBox="1">
            <a:spLocks noChangeArrowheads="1"/>
          </p:cNvSpPr>
          <p:nvPr/>
        </p:nvSpPr>
        <p:spPr bwMode="auto">
          <a:xfrm>
            <a:off x="4648200" y="4043363"/>
            <a:ext cx="3048000"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a:solidFill>
                  <a:srgbClr val="000000"/>
                </a:solidFill>
                <a:latin typeface="Arial Black" pitchFamily="34" charset="0"/>
              </a:rPr>
              <a:t>Fill Finish</a:t>
            </a:r>
          </a:p>
        </p:txBody>
      </p:sp>
      <p:sp>
        <p:nvSpPr>
          <p:cNvPr id="14350" name="Text Box 19">
            <a:extLst>
              <a:ext uri="{C183D7F6-B498-43B3-948B-1728B52AA6E4}">
                <adec:decorative xmlns:adec="http://schemas.microsoft.com/office/drawing/2017/decorative" val="1"/>
              </a:ext>
            </a:extLst>
          </p:cNvPr>
          <p:cNvSpPr txBox="1">
            <a:spLocks noChangeArrowheads="1"/>
          </p:cNvSpPr>
          <p:nvPr/>
        </p:nvSpPr>
        <p:spPr bwMode="auto">
          <a:xfrm>
            <a:off x="4648200" y="4657725"/>
            <a:ext cx="3048000"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a:solidFill>
                  <a:srgbClr val="000000"/>
                </a:solidFill>
                <a:latin typeface="Arial Black" pitchFamily="34" charset="0"/>
              </a:rPr>
              <a:t>QC Testing</a:t>
            </a:r>
            <a:endParaRPr lang="en-US" sz="1800">
              <a:solidFill>
                <a:srgbClr val="000000"/>
              </a:solidFill>
            </a:endParaRPr>
          </a:p>
        </p:txBody>
      </p:sp>
      <p:sp>
        <p:nvSpPr>
          <p:cNvPr id="14351" name="Text Box 38">
            <a:extLst>
              <a:ext uri="{C183D7F6-B498-43B3-948B-1728B52AA6E4}">
                <adec:decorative xmlns:adec="http://schemas.microsoft.com/office/drawing/2017/decorative" val="1"/>
              </a:ext>
            </a:extLst>
          </p:cNvPr>
          <p:cNvSpPr txBox="1">
            <a:spLocks noChangeArrowheads="1"/>
          </p:cNvSpPr>
          <p:nvPr/>
        </p:nvSpPr>
        <p:spPr bwMode="auto">
          <a:xfrm rot="-5400000">
            <a:off x="-1566349" y="3234671"/>
            <a:ext cx="4281487" cy="638175"/>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1600" b="1" dirty="0">
                <a:solidFill>
                  <a:srgbClr val="000000"/>
                </a:solidFill>
              </a:rPr>
              <a:t>PERSONNEL         </a:t>
            </a:r>
            <a:r>
              <a:rPr lang="en-US" sz="1600" b="1" dirty="0">
                <a:solidFill>
                  <a:srgbClr val="000000"/>
                </a:solidFill>
                <a:cs typeface="Times New Roman" pitchFamily="18" charset="0"/>
              </a:rPr>
              <a:t>●</a:t>
            </a:r>
            <a:r>
              <a:rPr lang="en-US" sz="1600" b="1" dirty="0">
                <a:solidFill>
                  <a:srgbClr val="000000"/>
                </a:solidFill>
                <a:latin typeface="Times New Roman" pitchFamily="18" charset="0"/>
              </a:rPr>
              <a:t>●</a:t>
            </a:r>
            <a:r>
              <a:rPr lang="en-US" sz="1600" b="1" dirty="0">
                <a:solidFill>
                  <a:srgbClr val="000000"/>
                </a:solidFill>
                <a:cs typeface="Times New Roman" pitchFamily="18" charset="0"/>
              </a:rPr>
              <a:t> BUILDINGS ●● EQUIPMENT          ●● RAW MATERIALS</a:t>
            </a:r>
          </a:p>
        </p:txBody>
      </p:sp>
      <p:sp>
        <p:nvSpPr>
          <p:cNvPr id="14352" name="Text Box 40">
            <a:extLst>
              <a:ext uri="{C183D7F6-B498-43B3-948B-1728B52AA6E4}">
                <adec:decorative xmlns:adec="http://schemas.microsoft.com/office/drawing/2017/decorative" val="1"/>
              </a:ext>
            </a:extLst>
          </p:cNvPr>
          <p:cNvSpPr txBox="1">
            <a:spLocks noChangeArrowheads="1"/>
          </p:cNvSpPr>
          <p:nvPr/>
        </p:nvSpPr>
        <p:spPr bwMode="auto">
          <a:xfrm>
            <a:off x="981075" y="2686050"/>
            <a:ext cx="381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baseline="-25000">
                <a:solidFill>
                  <a:srgbClr val="000000"/>
                </a:solidFill>
                <a:latin typeface="Arial Black" pitchFamily="34" charset="0"/>
              </a:rPr>
              <a:t>+</a:t>
            </a:r>
            <a:endParaRPr lang="en-US" sz="2800" b="1" baseline="-25000">
              <a:solidFill>
                <a:srgbClr val="000000"/>
              </a:solidFill>
              <a:latin typeface="Arial Black" pitchFamily="34" charset="0"/>
              <a:cs typeface="Times New Roman" pitchFamily="18" charset="0"/>
            </a:endParaRPr>
          </a:p>
        </p:txBody>
      </p:sp>
      <p:grpSp>
        <p:nvGrpSpPr>
          <p:cNvPr id="14353" name="Group 55">
            <a:extLst>
              <a:ext uri="{C183D7F6-B498-43B3-948B-1728B52AA6E4}">
                <adec:decorative xmlns:adec="http://schemas.microsoft.com/office/drawing/2017/decorative" val="1"/>
              </a:ext>
            </a:extLst>
          </p:cNvPr>
          <p:cNvGrpSpPr>
            <a:grpSpLocks/>
          </p:cNvGrpSpPr>
          <p:nvPr/>
        </p:nvGrpSpPr>
        <p:grpSpPr bwMode="auto">
          <a:xfrm>
            <a:off x="5937250" y="5334000"/>
            <a:ext cx="381000" cy="682625"/>
            <a:chOff x="4224" y="2976"/>
            <a:chExt cx="240" cy="430"/>
          </a:xfrm>
        </p:grpSpPr>
        <p:sp>
          <p:nvSpPr>
            <p:cNvPr id="14375" name="AutoShape 56"/>
            <p:cNvSpPr>
              <a:spLocks noChangeArrowheads="1"/>
            </p:cNvSpPr>
            <p:nvPr/>
          </p:nvSpPr>
          <p:spPr bwMode="auto">
            <a:xfrm flipV="1">
              <a:off x="4290" y="3072"/>
              <a:ext cx="96" cy="287"/>
            </a:xfrm>
            <a:prstGeom prst="roundRect">
              <a:avLst>
                <a:gd name="adj" fmla="val 16667"/>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endParaRPr>
            </a:p>
          </p:txBody>
        </p:sp>
        <p:sp>
          <p:nvSpPr>
            <p:cNvPr id="14376" name="AutoShape 57"/>
            <p:cNvSpPr>
              <a:spLocks noChangeArrowheads="1"/>
            </p:cNvSpPr>
            <p:nvPr/>
          </p:nvSpPr>
          <p:spPr bwMode="auto">
            <a:xfrm>
              <a:off x="4242" y="2976"/>
              <a:ext cx="192" cy="96"/>
            </a:xfrm>
            <a:prstGeom prst="roundRect">
              <a:avLst>
                <a:gd name="adj" fmla="val 16667"/>
              </a:avLst>
            </a:prstGeom>
            <a:solidFill>
              <a:schemeClr val="tx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endParaRPr>
            </a:p>
          </p:txBody>
        </p:sp>
        <p:sp>
          <p:nvSpPr>
            <p:cNvPr id="14377" name="AutoShape 58"/>
            <p:cNvSpPr>
              <a:spLocks noChangeArrowheads="1"/>
            </p:cNvSpPr>
            <p:nvPr/>
          </p:nvSpPr>
          <p:spPr bwMode="auto">
            <a:xfrm>
              <a:off x="4224" y="3119"/>
              <a:ext cx="240" cy="287"/>
            </a:xfrm>
            <a:prstGeom prst="roundRect">
              <a:avLst>
                <a:gd name="adj" fmla="val 16667"/>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endParaRPr>
            </a:p>
          </p:txBody>
        </p:sp>
      </p:grpSp>
      <p:pic>
        <p:nvPicPr>
          <p:cNvPr id="14354" name="Picture 59">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854821"/>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5" name="Picture 60">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214715"/>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6" name="Picture 61">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55057"/>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7" name="Picture 6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99644"/>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58" name="Line 30">
            <a:extLst>
              <a:ext uri="{C183D7F6-B498-43B3-948B-1728B52AA6E4}">
                <adec:decorative xmlns:adec="http://schemas.microsoft.com/office/drawing/2017/decorative" val="1"/>
              </a:ext>
            </a:extLst>
          </p:cNvPr>
          <p:cNvSpPr>
            <a:spLocks noChangeShapeType="1"/>
          </p:cNvSpPr>
          <p:nvPr/>
        </p:nvSpPr>
        <p:spPr bwMode="auto">
          <a:xfrm>
            <a:off x="3810000" y="4229100"/>
            <a:ext cx="781050" cy="635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pic>
        <p:nvPicPr>
          <p:cNvPr id="14359" name="Picture 3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9538" y="4086225"/>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60" name="Line 29">
            <a:extLst>
              <a:ext uri="{C183D7F6-B498-43B3-948B-1728B52AA6E4}">
                <adec:decorative xmlns:adec="http://schemas.microsoft.com/office/drawing/2017/decorative" val="1"/>
              </a:ext>
            </a:extLst>
          </p:cNvPr>
          <p:cNvSpPr>
            <a:spLocks noChangeShapeType="1"/>
          </p:cNvSpPr>
          <p:nvPr/>
        </p:nvSpPr>
        <p:spPr bwMode="auto">
          <a:xfrm>
            <a:off x="3810000" y="4848225"/>
            <a:ext cx="773113"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pic>
        <p:nvPicPr>
          <p:cNvPr id="14361" name="Picture 31">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5888" y="4700588"/>
            <a:ext cx="603250" cy="45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62" name="Line 25">
            <a:extLst>
              <a:ext uri="{C183D7F6-B498-43B3-948B-1728B52AA6E4}">
                <adec:decorative xmlns:adec="http://schemas.microsoft.com/office/drawing/2017/decorative" val="1"/>
              </a:ext>
            </a:extLst>
          </p:cNvPr>
          <p:cNvSpPr>
            <a:spLocks noChangeShapeType="1"/>
          </p:cNvSpPr>
          <p:nvPr/>
        </p:nvSpPr>
        <p:spPr bwMode="auto">
          <a:xfrm>
            <a:off x="2725738" y="1676400"/>
            <a:ext cx="1860550"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4363" name="Line 26">
            <a:extLst>
              <a:ext uri="{C183D7F6-B498-43B3-948B-1728B52AA6E4}">
                <adec:decorative xmlns:adec="http://schemas.microsoft.com/office/drawing/2017/decorative" val="1"/>
              </a:ext>
            </a:extLst>
          </p:cNvPr>
          <p:cNvSpPr>
            <a:spLocks noChangeShapeType="1"/>
          </p:cNvSpPr>
          <p:nvPr/>
        </p:nvSpPr>
        <p:spPr bwMode="auto">
          <a:xfrm>
            <a:off x="2855913" y="2374900"/>
            <a:ext cx="1746250"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4364" name="Line 27">
            <a:extLst>
              <a:ext uri="{C183D7F6-B498-43B3-948B-1728B52AA6E4}">
                <adec:decorative xmlns:adec="http://schemas.microsoft.com/office/drawing/2017/decorative" val="1"/>
              </a:ext>
            </a:extLst>
          </p:cNvPr>
          <p:cNvSpPr>
            <a:spLocks noChangeShapeType="1"/>
          </p:cNvSpPr>
          <p:nvPr/>
        </p:nvSpPr>
        <p:spPr bwMode="auto">
          <a:xfrm>
            <a:off x="2827338" y="2967038"/>
            <a:ext cx="1770062"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4365" name="Line 28">
            <a:extLst>
              <a:ext uri="{C183D7F6-B498-43B3-948B-1728B52AA6E4}">
                <adec:decorative xmlns:adec="http://schemas.microsoft.com/office/drawing/2017/decorative" val="1"/>
              </a:ext>
            </a:extLst>
          </p:cNvPr>
          <p:cNvSpPr>
            <a:spLocks noChangeShapeType="1"/>
          </p:cNvSpPr>
          <p:nvPr/>
        </p:nvSpPr>
        <p:spPr bwMode="auto">
          <a:xfrm>
            <a:off x="3105150" y="3594100"/>
            <a:ext cx="1489075"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4366" name="Rectangle 39">
            <a:extLst>
              <a:ext uri="{C183D7F6-B498-43B3-948B-1728B52AA6E4}">
                <adec:decorative xmlns:adec="http://schemas.microsoft.com/office/drawing/2017/decorative" val="1"/>
              </a:ext>
            </a:extLst>
          </p:cNvPr>
          <p:cNvSpPr>
            <a:spLocks noChangeArrowheads="1"/>
          </p:cNvSpPr>
          <p:nvPr/>
        </p:nvSpPr>
        <p:spPr bwMode="auto">
          <a:xfrm>
            <a:off x="1419225" y="1393825"/>
            <a:ext cx="2271713" cy="37592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400" b="1">
                <a:solidFill>
                  <a:srgbClr val="000000"/>
                </a:solidFill>
              </a:rPr>
              <a:t>PROCESS CONTROLS</a:t>
            </a:r>
          </a:p>
        </p:txBody>
      </p:sp>
      <p:pic>
        <p:nvPicPr>
          <p:cNvPr id="14367" name="Picture 33">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9538" y="3432175"/>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68" name="Picture 34">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9538" y="279400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69" name="Picture 35">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2713" y="221615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70" name="Picture 36">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6363" y="1535113"/>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 Box 14">
            <a:extLst>
              <a:ext uri="{FF2B5EF4-FFF2-40B4-BE49-F238E27FC236}">
                <a16:creationId xmlns:a16="http://schemas.microsoft.com/office/drawing/2014/main" id="{1B759C15-9BB6-4AF6-B990-2B07A1182CB8}"/>
              </a:ext>
              <a:ext uri="{C183D7F6-B498-43B3-948B-1728B52AA6E4}">
                <adec:decorative xmlns:adec="http://schemas.microsoft.com/office/drawing/2017/decorative" val="1"/>
              </a:ext>
            </a:extLst>
          </p:cNvPr>
          <p:cNvSpPr txBox="1">
            <a:spLocks noChangeArrowheads="1"/>
          </p:cNvSpPr>
          <p:nvPr/>
        </p:nvSpPr>
        <p:spPr bwMode="auto">
          <a:xfrm>
            <a:off x="4648199" y="1393825"/>
            <a:ext cx="3716685" cy="646331"/>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dirty="0">
                <a:solidFill>
                  <a:srgbClr val="000000"/>
                </a:solidFill>
                <a:latin typeface="Arial Black" pitchFamily="34" charset="0"/>
              </a:rPr>
              <a:t>Cell Bank</a:t>
            </a:r>
          </a:p>
          <a:p>
            <a:pPr algn="ctr" eaLnBrk="1" hangingPunct="1"/>
            <a:r>
              <a:rPr lang="en-US" sz="1800" dirty="0">
                <a:solidFill>
                  <a:srgbClr val="000000"/>
                </a:solidFill>
              </a:rPr>
              <a:t>(Mammalian/ Bacterial / Viral)</a:t>
            </a:r>
          </a:p>
        </p:txBody>
      </p:sp>
      <p:sp>
        <p:nvSpPr>
          <p:cNvPr id="44" name="Text Box 15">
            <a:extLst>
              <a:ext uri="{FF2B5EF4-FFF2-40B4-BE49-F238E27FC236}">
                <a16:creationId xmlns:a16="http://schemas.microsoft.com/office/drawing/2014/main" id="{2BA169A2-156C-497A-87A3-237A54BEF401}"/>
              </a:ext>
              <a:ext uri="{C183D7F6-B498-43B3-948B-1728B52AA6E4}">
                <adec:decorative xmlns:adec="http://schemas.microsoft.com/office/drawing/2017/decorative" val="1"/>
              </a:ext>
            </a:extLst>
          </p:cNvPr>
          <p:cNvSpPr txBox="1">
            <a:spLocks noChangeArrowheads="1"/>
          </p:cNvSpPr>
          <p:nvPr/>
        </p:nvSpPr>
        <p:spPr bwMode="auto">
          <a:xfrm>
            <a:off x="4648199" y="2808288"/>
            <a:ext cx="3698021" cy="369332"/>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dirty="0">
                <a:solidFill>
                  <a:srgbClr val="000000"/>
                </a:solidFill>
                <a:latin typeface="Arial Black" pitchFamily="34" charset="0"/>
              </a:rPr>
              <a:t>Harvest</a:t>
            </a:r>
          </a:p>
        </p:txBody>
      </p:sp>
      <p:sp>
        <p:nvSpPr>
          <p:cNvPr id="46" name="Text Box 16">
            <a:extLst>
              <a:ext uri="{FF2B5EF4-FFF2-40B4-BE49-F238E27FC236}">
                <a16:creationId xmlns:a16="http://schemas.microsoft.com/office/drawing/2014/main" id="{D6DDC21C-D657-4163-9523-5A6063938F52}"/>
              </a:ext>
              <a:ext uri="{C183D7F6-B498-43B3-948B-1728B52AA6E4}">
                <adec:decorative xmlns:adec="http://schemas.microsoft.com/office/drawing/2017/decorative" val="1"/>
              </a:ext>
            </a:extLst>
          </p:cNvPr>
          <p:cNvSpPr txBox="1">
            <a:spLocks noChangeArrowheads="1"/>
          </p:cNvSpPr>
          <p:nvPr/>
        </p:nvSpPr>
        <p:spPr bwMode="auto">
          <a:xfrm>
            <a:off x="4648200" y="2217738"/>
            <a:ext cx="3698027" cy="369332"/>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dirty="0">
                <a:solidFill>
                  <a:srgbClr val="000000"/>
                </a:solidFill>
                <a:latin typeface="Arial Black" pitchFamily="34" charset="0"/>
              </a:rPr>
              <a:t>Cell Culture/ Fermentation</a:t>
            </a:r>
          </a:p>
        </p:txBody>
      </p:sp>
      <p:sp>
        <p:nvSpPr>
          <p:cNvPr id="47" name="Text Box 17">
            <a:extLst>
              <a:ext uri="{FF2B5EF4-FFF2-40B4-BE49-F238E27FC236}">
                <a16:creationId xmlns:a16="http://schemas.microsoft.com/office/drawing/2014/main" id="{9EE2C375-21B6-47DF-BD29-6718C64A20B3}"/>
              </a:ext>
              <a:ext uri="{C183D7F6-B498-43B3-948B-1728B52AA6E4}">
                <adec:decorative xmlns:adec="http://schemas.microsoft.com/office/drawing/2017/decorative" val="1"/>
              </a:ext>
            </a:extLst>
          </p:cNvPr>
          <p:cNvSpPr txBox="1">
            <a:spLocks noChangeArrowheads="1"/>
          </p:cNvSpPr>
          <p:nvPr/>
        </p:nvSpPr>
        <p:spPr bwMode="auto">
          <a:xfrm>
            <a:off x="4648199" y="3417888"/>
            <a:ext cx="3716679"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a:solidFill>
                  <a:srgbClr val="000000"/>
                </a:solidFill>
                <a:latin typeface="Arial Black" pitchFamily="34" charset="0"/>
              </a:rPr>
              <a:t>Purification</a:t>
            </a:r>
          </a:p>
        </p:txBody>
      </p:sp>
      <p:sp>
        <p:nvSpPr>
          <p:cNvPr id="48" name="Text Box 18">
            <a:extLst>
              <a:ext uri="{FF2B5EF4-FFF2-40B4-BE49-F238E27FC236}">
                <a16:creationId xmlns:a16="http://schemas.microsoft.com/office/drawing/2014/main" id="{4A68F38A-F5E2-45E6-A670-FFE34A023965}"/>
              </a:ext>
              <a:ext uri="{C183D7F6-B498-43B3-948B-1728B52AA6E4}">
                <adec:decorative xmlns:adec="http://schemas.microsoft.com/office/drawing/2017/decorative" val="1"/>
              </a:ext>
            </a:extLst>
          </p:cNvPr>
          <p:cNvSpPr txBox="1">
            <a:spLocks noChangeArrowheads="1"/>
          </p:cNvSpPr>
          <p:nvPr/>
        </p:nvSpPr>
        <p:spPr bwMode="auto">
          <a:xfrm>
            <a:off x="4648199" y="4043363"/>
            <a:ext cx="3716671"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a:solidFill>
                  <a:srgbClr val="000000"/>
                </a:solidFill>
                <a:latin typeface="Arial Black" pitchFamily="34" charset="0"/>
              </a:rPr>
              <a:t>Fill Finish</a:t>
            </a:r>
          </a:p>
        </p:txBody>
      </p:sp>
      <p:sp>
        <p:nvSpPr>
          <p:cNvPr id="49" name="Text Box 19">
            <a:extLst>
              <a:ext uri="{FF2B5EF4-FFF2-40B4-BE49-F238E27FC236}">
                <a16:creationId xmlns:a16="http://schemas.microsoft.com/office/drawing/2014/main" id="{D9FE5AA0-2B99-4CC2-80AB-0A921F23C876}"/>
              </a:ext>
              <a:ext uri="{C183D7F6-B498-43B3-948B-1728B52AA6E4}">
                <adec:decorative xmlns:adec="http://schemas.microsoft.com/office/drawing/2017/decorative" val="1"/>
              </a:ext>
            </a:extLst>
          </p:cNvPr>
          <p:cNvSpPr txBox="1">
            <a:spLocks noChangeArrowheads="1"/>
          </p:cNvSpPr>
          <p:nvPr/>
        </p:nvSpPr>
        <p:spPr bwMode="auto">
          <a:xfrm>
            <a:off x="4648199" y="4657725"/>
            <a:ext cx="3716669"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a:solidFill>
                  <a:srgbClr val="000000"/>
                </a:solidFill>
                <a:latin typeface="Arial Black" pitchFamily="34" charset="0"/>
              </a:rPr>
              <a:t>QC Testing</a:t>
            </a:r>
            <a:endParaRPr lang="en-US" sz="1800">
              <a:solidFill>
                <a:srgbClr val="000000"/>
              </a:solidFill>
            </a:endParaRPr>
          </a:p>
        </p:txBody>
      </p:sp>
      <p:sp>
        <p:nvSpPr>
          <p:cNvPr id="50" name="Rectangle 41">
            <a:extLst>
              <a:ext uri="{FF2B5EF4-FFF2-40B4-BE49-F238E27FC236}">
                <a16:creationId xmlns:a16="http://schemas.microsoft.com/office/drawing/2014/main" id="{8C2FBB33-DCB6-4A69-8109-506A05F58514}"/>
              </a:ext>
              <a:ext uri="{C183D7F6-B498-43B3-948B-1728B52AA6E4}">
                <adec:decorative xmlns:adec="http://schemas.microsoft.com/office/drawing/2017/decorative" val="1"/>
              </a:ext>
            </a:extLst>
          </p:cNvPr>
          <p:cNvSpPr>
            <a:spLocks noChangeArrowheads="1"/>
          </p:cNvSpPr>
          <p:nvPr/>
        </p:nvSpPr>
        <p:spPr bwMode="auto">
          <a:xfrm>
            <a:off x="1486626" y="4017171"/>
            <a:ext cx="2107715" cy="3810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ts val="1200"/>
              </a:lnSpc>
            </a:pPr>
            <a:r>
              <a:rPr lang="en-US" sz="1200" b="1" dirty="0">
                <a:solidFill>
                  <a:srgbClr val="000000"/>
                </a:solidFill>
              </a:rPr>
              <a:t>PACKAGING, LABELING </a:t>
            </a:r>
          </a:p>
          <a:p>
            <a:pPr algn="ctr">
              <a:lnSpc>
                <a:spcPts val="1200"/>
              </a:lnSpc>
            </a:pPr>
            <a:r>
              <a:rPr lang="en-US" sz="1200" b="1" dirty="0">
                <a:solidFill>
                  <a:srgbClr val="000000"/>
                </a:solidFill>
              </a:rPr>
              <a:t>CONTROLS</a:t>
            </a:r>
          </a:p>
        </p:txBody>
      </p:sp>
      <p:sp>
        <p:nvSpPr>
          <p:cNvPr id="51" name="Rectangle 42">
            <a:extLst>
              <a:ext uri="{FF2B5EF4-FFF2-40B4-BE49-F238E27FC236}">
                <a16:creationId xmlns:a16="http://schemas.microsoft.com/office/drawing/2014/main" id="{D06E7BBA-5ADF-46EC-965E-55BD3D7A945F}"/>
              </a:ext>
              <a:ext uri="{C183D7F6-B498-43B3-948B-1728B52AA6E4}">
                <adec:decorative xmlns:adec="http://schemas.microsoft.com/office/drawing/2017/decorative" val="1"/>
              </a:ext>
            </a:extLst>
          </p:cNvPr>
          <p:cNvSpPr>
            <a:spLocks noChangeArrowheads="1"/>
          </p:cNvSpPr>
          <p:nvPr/>
        </p:nvSpPr>
        <p:spPr bwMode="auto">
          <a:xfrm>
            <a:off x="1489318" y="4643439"/>
            <a:ext cx="2107715" cy="3810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ts val="1200"/>
              </a:lnSpc>
            </a:pPr>
            <a:r>
              <a:rPr lang="en-US" sz="1200" b="1" dirty="0">
                <a:solidFill>
                  <a:srgbClr val="000000"/>
                </a:solidFill>
              </a:rPr>
              <a:t>LABORATORY</a:t>
            </a:r>
          </a:p>
          <a:p>
            <a:pPr algn="ctr">
              <a:lnSpc>
                <a:spcPts val="1200"/>
              </a:lnSpc>
            </a:pPr>
            <a:r>
              <a:rPr lang="en-US" sz="1200" b="1" dirty="0">
                <a:solidFill>
                  <a:srgbClr val="000000"/>
                </a:solidFill>
              </a:rPr>
              <a:t>CONTROLS</a:t>
            </a:r>
          </a:p>
        </p:txBody>
      </p:sp>
      <p:pic>
        <p:nvPicPr>
          <p:cNvPr id="14373" name="Picture 3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0413" y="424815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74" name="Picture 3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2963" y="4957763"/>
            <a:ext cx="603250" cy="45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282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370"/>
                                        </p:tgtEl>
                                        <p:attrNameLst>
                                          <p:attrName>style.visibility</p:attrName>
                                        </p:attrNameLst>
                                      </p:cBhvr>
                                      <p:to>
                                        <p:strVal val="visible"/>
                                      </p:to>
                                    </p:set>
                                    <p:animEffect transition="in" filter="fade">
                                      <p:cBhvr>
                                        <p:cTn id="12" dur="1000"/>
                                        <p:tgtEl>
                                          <p:spTgt spid="14370"/>
                                        </p:tgtEl>
                                      </p:cBhvr>
                                    </p:animEffect>
                                    <p:anim calcmode="lin" valueType="num">
                                      <p:cBhvr>
                                        <p:cTn id="13" dur="1000" fill="hold"/>
                                        <p:tgtEl>
                                          <p:spTgt spid="14370"/>
                                        </p:tgtEl>
                                        <p:attrNameLst>
                                          <p:attrName>ppt_x</p:attrName>
                                        </p:attrNameLst>
                                      </p:cBhvr>
                                      <p:tavLst>
                                        <p:tav tm="0">
                                          <p:val>
                                            <p:strVal val="#ppt_x"/>
                                          </p:val>
                                        </p:tav>
                                        <p:tav tm="100000">
                                          <p:val>
                                            <p:strVal val="#ppt_x"/>
                                          </p:val>
                                        </p:tav>
                                      </p:tavLst>
                                    </p:anim>
                                    <p:anim calcmode="lin" valueType="num">
                                      <p:cBhvr>
                                        <p:cTn id="14" dur="1000" fill="hold"/>
                                        <p:tgtEl>
                                          <p:spTgt spid="1437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369"/>
                                        </p:tgtEl>
                                        <p:attrNameLst>
                                          <p:attrName>style.visibility</p:attrName>
                                        </p:attrNameLst>
                                      </p:cBhvr>
                                      <p:to>
                                        <p:strVal val="visible"/>
                                      </p:to>
                                    </p:set>
                                    <p:animEffect transition="in" filter="fade">
                                      <p:cBhvr>
                                        <p:cTn id="17" dur="1000"/>
                                        <p:tgtEl>
                                          <p:spTgt spid="14369"/>
                                        </p:tgtEl>
                                      </p:cBhvr>
                                    </p:animEffect>
                                    <p:anim calcmode="lin" valueType="num">
                                      <p:cBhvr>
                                        <p:cTn id="18" dur="1000" fill="hold"/>
                                        <p:tgtEl>
                                          <p:spTgt spid="14369"/>
                                        </p:tgtEl>
                                        <p:attrNameLst>
                                          <p:attrName>ppt_x</p:attrName>
                                        </p:attrNameLst>
                                      </p:cBhvr>
                                      <p:tavLst>
                                        <p:tav tm="0">
                                          <p:val>
                                            <p:strVal val="#ppt_x"/>
                                          </p:val>
                                        </p:tav>
                                        <p:tav tm="100000">
                                          <p:val>
                                            <p:strVal val="#ppt_x"/>
                                          </p:val>
                                        </p:tav>
                                      </p:tavLst>
                                    </p:anim>
                                    <p:anim calcmode="lin" valueType="num">
                                      <p:cBhvr>
                                        <p:cTn id="19" dur="1000" fill="hold"/>
                                        <p:tgtEl>
                                          <p:spTgt spid="1436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368"/>
                                        </p:tgtEl>
                                        <p:attrNameLst>
                                          <p:attrName>style.visibility</p:attrName>
                                        </p:attrNameLst>
                                      </p:cBhvr>
                                      <p:to>
                                        <p:strVal val="visible"/>
                                      </p:to>
                                    </p:set>
                                    <p:animEffect transition="in" filter="fade">
                                      <p:cBhvr>
                                        <p:cTn id="22" dur="1000"/>
                                        <p:tgtEl>
                                          <p:spTgt spid="14368"/>
                                        </p:tgtEl>
                                      </p:cBhvr>
                                    </p:animEffect>
                                    <p:anim calcmode="lin" valueType="num">
                                      <p:cBhvr>
                                        <p:cTn id="23" dur="1000" fill="hold"/>
                                        <p:tgtEl>
                                          <p:spTgt spid="14368"/>
                                        </p:tgtEl>
                                        <p:attrNameLst>
                                          <p:attrName>ppt_x</p:attrName>
                                        </p:attrNameLst>
                                      </p:cBhvr>
                                      <p:tavLst>
                                        <p:tav tm="0">
                                          <p:val>
                                            <p:strVal val="#ppt_x"/>
                                          </p:val>
                                        </p:tav>
                                        <p:tav tm="100000">
                                          <p:val>
                                            <p:strVal val="#ppt_x"/>
                                          </p:val>
                                        </p:tav>
                                      </p:tavLst>
                                    </p:anim>
                                    <p:anim calcmode="lin" valueType="num">
                                      <p:cBhvr>
                                        <p:cTn id="24" dur="1000" fill="hold"/>
                                        <p:tgtEl>
                                          <p:spTgt spid="1436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367"/>
                                        </p:tgtEl>
                                        <p:attrNameLst>
                                          <p:attrName>style.visibility</p:attrName>
                                        </p:attrNameLst>
                                      </p:cBhvr>
                                      <p:to>
                                        <p:strVal val="visible"/>
                                      </p:to>
                                    </p:set>
                                    <p:animEffect transition="in" filter="fade">
                                      <p:cBhvr>
                                        <p:cTn id="27" dur="1000"/>
                                        <p:tgtEl>
                                          <p:spTgt spid="14367"/>
                                        </p:tgtEl>
                                      </p:cBhvr>
                                    </p:animEffect>
                                    <p:anim calcmode="lin" valueType="num">
                                      <p:cBhvr>
                                        <p:cTn id="28" dur="1000" fill="hold"/>
                                        <p:tgtEl>
                                          <p:spTgt spid="14367"/>
                                        </p:tgtEl>
                                        <p:attrNameLst>
                                          <p:attrName>ppt_x</p:attrName>
                                        </p:attrNameLst>
                                      </p:cBhvr>
                                      <p:tavLst>
                                        <p:tav tm="0">
                                          <p:val>
                                            <p:strVal val="#ppt_x"/>
                                          </p:val>
                                        </p:tav>
                                        <p:tav tm="100000">
                                          <p:val>
                                            <p:strVal val="#ppt_x"/>
                                          </p:val>
                                        </p:tav>
                                      </p:tavLst>
                                    </p:anim>
                                    <p:anim calcmode="lin" valueType="num">
                                      <p:cBhvr>
                                        <p:cTn id="29" dur="1000" fill="hold"/>
                                        <p:tgtEl>
                                          <p:spTgt spid="1436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359"/>
                                        </p:tgtEl>
                                        <p:attrNameLst>
                                          <p:attrName>style.visibility</p:attrName>
                                        </p:attrNameLst>
                                      </p:cBhvr>
                                      <p:to>
                                        <p:strVal val="visible"/>
                                      </p:to>
                                    </p:set>
                                    <p:animEffect transition="in" filter="fade">
                                      <p:cBhvr>
                                        <p:cTn id="32" dur="1000"/>
                                        <p:tgtEl>
                                          <p:spTgt spid="14359"/>
                                        </p:tgtEl>
                                      </p:cBhvr>
                                    </p:animEffect>
                                    <p:anim calcmode="lin" valueType="num">
                                      <p:cBhvr>
                                        <p:cTn id="33" dur="1000" fill="hold"/>
                                        <p:tgtEl>
                                          <p:spTgt spid="14359"/>
                                        </p:tgtEl>
                                        <p:attrNameLst>
                                          <p:attrName>ppt_x</p:attrName>
                                        </p:attrNameLst>
                                      </p:cBhvr>
                                      <p:tavLst>
                                        <p:tav tm="0">
                                          <p:val>
                                            <p:strVal val="#ppt_x"/>
                                          </p:val>
                                        </p:tav>
                                        <p:tav tm="100000">
                                          <p:val>
                                            <p:strVal val="#ppt_x"/>
                                          </p:val>
                                        </p:tav>
                                      </p:tavLst>
                                    </p:anim>
                                    <p:anim calcmode="lin" valueType="num">
                                      <p:cBhvr>
                                        <p:cTn id="34" dur="1000" fill="hold"/>
                                        <p:tgtEl>
                                          <p:spTgt spid="1435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361"/>
                                        </p:tgtEl>
                                        <p:attrNameLst>
                                          <p:attrName>style.visibility</p:attrName>
                                        </p:attrNameLst>
                                      </p:cBhvr>
                                      <p:to>
                                        <p:strVal val="visible"/>
                                      </p:to>
                                    </p:set>
                                    <p:animEffect transition="in" filter="fade">
                                      <p:cBhvr>
                                        <p:cTn id="37" dur="1000"/>
                                        <p:tgtEl>
                                          <p:spTgt spid="14361"/>
                                        </p:tgtEl>
                                      </p:cBhvr>
                                    </p:animEffect>
                                    <p:anim calcmode="lin" valueType="num">
                                      <p:cBhvr>
                                        <p:cTn id="38" dur="1000" fill="hold"/>
                                        <p:tgtEl>
                                          <p:spTgt spid="14361"/>
                                        </p:tgtEl>
                                        <p:attrNameLst>
                                          <p:attrName>ppt_x</p:attrName>
                                        </p:attrNameLst>
                                      </p:cBhvr>
                                      <p:tavLst>
                                        <p:tav tm="0">
                                          <p:val>
                                            <p:strVal val="#ppt_x"/>
                                          </p:val>
                                        </p:tav>
                                        <p:tav tm="100000">
                                          <p:val>
                                            <p:strVal val="#ppt_x"/>
                                          </p:val>
                                        </p:tav>
                                      </p:tavLst>
                                    </p:anim>
                                    <p:anim calcmode="lin" valueType="num">
                                      <p:cBhvr>
                                        <p:cTn id="39" dur="1000" fill="hold"/>
                                        <p:tgtEl>
                                          <p:spTgt spid="1436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374"/>
                                        </p:tgtEl>
                                        <p:attrNameLst>
                                          <p:attrName>style.visibility</p:attrName>
                                        </p:attrNameLst>
                                      </p:cBhvr>
                                      <p:to>
                                        <p:strVal val="visible"/>
                                      </p:to>
                                    </p:set>
                                    <p:animEffect transition="in" filter="fade">
                                      <p:cBhvr>
                                        <p:cTn id="42" dur="1000"/>
                                        <p:tgtEl>
                                          <p:spTgt spid="14374"/>
                                        </p:tgtEl>
                                      </p:cBhvr>
                                    </p:animEffect>
                                    <p:anim calcmode="lin" valueType="num">
                                      <p:cBhvr>
                                        <p:cTn id="43" dur="1000" fill="hold"/>
                                        <p:tgtEl>
                                          <p:spTgt spid="14374"/>
                                        </p:tgtEl>
                                        <p:attrNameLst>
                                          <p:attrName>ppt_x</p:attrName>
                                        </p:attrNameLst>
                                      </p:cBhvr>
                                      <p:tavLst>
                                        <p:tav tm="0">
                                          <p:val>
                                            <p:strVal val="#ppt_x"/>
                                          </p:val>
                                        </p:tav>
                                        <p:tav tm="100000">
                                          <p:val>
                                            <p:strVal val="#ppt_x"/>
                                          </p:val>
                                        </p:tav>
                                      </p:tavLst>
                                    </p:anim>
                                    <p:anim calcmode="lin" valueType="num">
                                      <p:cBhvr>
                                        <p:cTn id="44" dur="1000" fill="hold"/>
                                        <p:tgtEl>
                                          <p:spTgt spid="1437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4373"/>
                                        </p:tgtEl>
                                        <p:attrNameLst>
                                          <p:attrName>style.visibility</p:attrName>
                                        </p:attrNameLst>
                                      </p:cBhvr>
                                      <p:to>
                                        <p:strVal val="visible"/>
                                      </p:to>
                                    </p:set>
                                    <p:animEffect transition="in" filter="fade">
                                      <p:cBhvr>
                                        <p:cTn id="47" dur="1000"/>
                                        <p:tgtEl>
                                          <p:spTgt spid="14373"/>
                                        </p:tgtEl>
                                      </p:cBhvr>
                                    </p:animEffect>
                                    <p:anim calcmode="lin" valueType="num">
                                      <p:cBhvr>
                                        <p:cTn id="48" dur="1000" fill="hold"/>
                                        <p:tgtEl>
                                          <p:spTgt spid="14373"/>
                                        </p:tgtEl>
                                        <p:attrNameLst>
                                          <p:attrName>ppt_x</p:attrName>
                                        </p:attrNameLst>
                                      </p:cBhvr>
                                      <p:tavLst>
                                        <p:tav tm="0">
                                          <p:val>
                                            <p:strVal val="#ppt_x"/>
                                          </p:val>
                                        </p:tav>
                                        <p:tav tm="100000">
                                          <p:val>
                                            <p:strVal val="#ppt_x"/>
                                          </p:val>
                                        </p:tav>
                                      </p:tavLst>
                                    </p:anim>
                                    <p:anim calcmode="lin" valueType="num">
                                      <p:cBhvr>
                                        <p:cTn id="49" dur="1000" fill="hold"/>
                                        <p:tgtEl>
                                          <p:spTgt spid="1437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4354"/>
                                        </p:tgtEl>
                                        <p:attrNameLst>
                                          <p:attrName>style.visibility</p:attrName>
                                        </p:attrNameLst>
                                      </p:cBhvr>
                                      <p:to>
                                        <p:strVal val="visible"/>
                                      </p:to>
                                    </p:set>
                                    <p:animEffect transition="in" filter="fade">
                                      <p:cBhvr>
                                        <p:cTn id="52" dur="1000"/>
                                        <p:tgtEl>
                                          <p:spTgt spid="14354"/>
                                        </p:tgtEl>
                                      </p:cBhvr>
                                    </p:animEffect>
                                    <p:anim calcmode="lin" valueType="num">
                                      <p:cBhvr>
                                        <p:cTn id="53" dur="1000" fill="hold"/>
                                        <p:tgtEl>
                                          <p:spTgt spid="14354"/>
                                        </p:tgtEl>
                                        <p:attrNameLst>
                                          <p:attrName>ppt_x</p:attrName>
                                        </p:attrNameLst>
                                      </p:cBhvr>
                                      <p:tavLst>
                                        <p:tav tm="0">
                                          <p:val>
                                            <p:strVal val="#ppt_x"/>
                                          </p:val>
                                        </p:tav>
                                        <p:tav tm="100000">
                                          <p:val>
                                            <p:strVal val="#ppt_x"/>
                                          </p:val>
                                        </p:tav>
                                      </p:tavLst>
                                    </p:anim>
                                    <p:anim calcmode="lin" valueType="num">
                                      <p:cBhvr>
                                        <p:cTn id="54" dur="1000" fill="hold"/>
                                        <p:tgtEl>
                                          <p:spTgt spid="1435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4357"/>
                                        </p:tgtEl>
                                        <p:attrNameLst>
                                          <p:attrName>style.visibility</p:attrName>
                                        </p:attrNameLst>
                                      </p:cBhvr>
                                      <p:to>
                                        <p:strVal val="visible"/>
                                      </p:to>
                                    </p:set>
                                    <p:animEffect transition="in" filter="fade">
                                      <p:cBhvr>
                                        <p:cTn id="57" dur="1000"/>
                                        <p:tgtEl>
                                          <p:spTgt spid="14357"/>
                                        </p:tgtEl>
                                      </p:cBhvr>
                                    </p:animEffect>
                                    <p:anim calcmode="lin" valueType="num">
                                      <p:cBhvr>
                                        <p:cTn id="58" dur="1000" fill="hold"/>
                                        <p:tgtEl>
                                          <p:spTgt spid="14357"/>
                                        </p:tgtEl>
                                        <p:attrNameLst>
                                          <p:attrName>ppt_x</p:attrName>
                                        </p:attrNameLst>
                                      </p:cBhvr>
                                      <p:tavLst>
                                        <p:tav tm="0">
                                          <p:val>
                                            <p:strVal val="#ppt_x"/>
                                          </p:val>
                                        </p:tav>
                                        <p:tav tm="100000">
                                          <p:val>
                                            <p:strVal val="#ppt_x"/>
                                          </p:val>
                                        </p:tav>
                                      </p:tavLst>
                                    </p:anim>
                                    <p:anim calcmode="lin" valueType="num">
                                      <p:cBhvr>
                                        <p:cTn id="59" dur="1000" fill="hold"/>
                                        <p:tgtEl>
                                          <p:spTgt spid="14357"/>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4356"/>
                                        </p:tgtEl>
                                        <p:attrNameLst>
                                          <p:attrName>style.visibility</p:attrName>
                                        </p:attrNameLst>
                                      </p:cBhvr>
                                      <p:to>
                                        <p:strVal val="visible"/>
                                      </p:to>
                                    </p:set>
                                    <p:animEffect transition="in" filter="fade">
                                      <p:cBhvr>
                                        <p:cTn id="62" dur="1000"/>
                                        <p:tgtEl>
                                          <p:spTgt spid="14356"/>
                                        </p:tgtEl>
                                      </p:cBhvr>
                                    </p:animEffect>
                                    <p:anim calcmode="lin" valueType="num">
                                      <p:cBhvr>
                                        <p:cTn id="63" dur="1000" fill="hold"/>
                                        <p:tgtEl>
                                          <p:spTgt spid="14356"/>
                                        </p:tgtEl>
                                        <p:attrNameLst>
                                          <p:attrName>ppt_x</p:attrName>
                                        </p:attrNameLst>
                                      </p:cBhvr>
                                      <p:tavLst>
                                        <p:tav tm="0">
                                          <p:val>
                                            <p:strVal val="#ppt_x"/>
                                          </p:val>
                                        </p:tav>
                                        <p:tav tm="100000">
                                          <p:val>
                                            <p:strVal val="#ppt_x"/>
                                          </p:val>
                                        </p:tav>
                                      </p:tavLst>
                                    </p:anim>
                                    <p:anim calcmode="lin" valueType="num">
                                      <p:cBhvr>
                                        <p:cTn id="64" dur="1000" fill="hold"/>
                                        <p:tgtEl>
                                          <p:spTgt spid="14356"/>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4355"/>
                                        </p:tgtEl>
                                        <p:attrNameLst>
                                          <p:attrName>style.visibility</p:attrName>
                                        </p:attrNameLst>
                                      </p:cBhvr>
                                      <p:to>
                                        <p:strVal val="visible"/>
                                      </p:to>
                                    </p:set>
                                    <p:animEffect transition="in" filter="fade">
                                      <p:cBhvr>
                                        <p:cTn id="67" dur="1000"/>
                                        <p:tgtEl>
                                          <p:spTgt spid="14355"/>
                                        </p:tgtEl>
                                      </p:cBhvr>
                                    </p:animEffect>
                                    <p:anim calcmode="lin" valueType="num">
                                      <p:cBhvr>
                                        <p:cTn id="68" dur="1000" fill="hold"/>
                                        <p:tgtEl>
                                          <p:spTgt spid="14355"/>
                                        </p:tgtEl>
                                        <p:attrNameLst>
                                          <p:attrName>ppt_x</p:attrName>
                                        </p:attrNameLst>
                                      </p:cBhvr>
                                      <p:tavLst>
                                        <p:tav tm="0">
                                          <p:val>
                                            <p:strVal val="#ppt_x"/>
                                          </p:val>
                                        </p:tav>
                                        <p:tav tm="100000">
                                          <p:val>
                                            <p:strVal val="#ppt_x"/>
                                          </p:val>
                                        </p:tav>
                                      </p:tavLst>
                                    </p:anim>
                                    <p:anim calcmode="lin" valueType="num">
                                      <p:cBhvr>
                                        <p:cTn id="69" dur="1000" fill="hold"/>
                                        <p:tgtEl>
                                          <p:spTgt spid="1435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fade">
                                      <p:cBhvr>
                                        <p:cTn id="72" dur="1000"/>
                                        <p:tgtEl>
                                          <p:spTgt spid="50"/>
                                        </p:tgtEl>
                                      </p:cBhvr>
                                    </p:animEffect>
                                    <p:anim calcmode="lin" valueType="num">
                                      <p:cBhvr>
                                        <p:cTn id="73" dur="1000" fill="hold"/>
                                        <p:tgtEl>
                                          <p:spTgt spid="50"/>
                                        </p:tgtEl>
                                        <p:attrNameLst>
                                          <p:attrName>ppt_x</p:attrName>
                                        </p:attrNameLst>
                                      </p:cBhvr>
                                      <p:tavLst>
                                        <p:tav tm="0">
                                          <p:val>
                                            <p:strVal val="#ppt_x"/>
                                          </p:val>
                                        </p:tav>
                                        <p:tav tm="100000">
                                          <p:val>
                                            <p:strVal val="#ppt_x"/>
                                          </p:val>
                                        </p:tav>
                                      </p:tavLst>
                                    </p:anim>
                                    <p:anim calcmode="lin" valueType="num">
                                      <p:cBhvr>
                                        <p:cTn id="74" dur="1000" fill="hold"/>
                                        <p:tgtEl>
                                          <p:spTgt spid="50"/>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fade">
                                      <p:cBhvr>
                                        <p:cTn id="77" dur="1000"/>
                                        <p:tgtEl>
                                          <p:spTgt spid="51"/>
                                        </p:tgtEl>
                                      </p:cBhvr>
                                    </p:animEffect>
                                    <p:anim calcmode="lin" valueType="num">
                                      <p:cBhvr>
                                        <p:cTn id="78" dur="1000" fill="hold"/>
                                        <p:tgtEl>
                                          <p:spTgt spid="51"/>
                                        </p:tgtEl>
                                        <p:attrNameLst>
                                          <p:attrName>ppt_x</p:attrName>
                                        </p:attrNameLst>
                                      </p:cBhvr>
                                      <p:tavLst>
                                        <p:tav tm="0">
                                          <p:val>
                                            <p:strVal val="#ppt_x"/>
                                          </p:val>
                                        </p:tav>
                                        <p:tav tm="100000">
                                          <p:val>
                                            <p:strVal val="#ppt_x"/>
                                          </p:val>
                                        </p:tav>
                                      </p:tavLst>
                                    </p:anim>
                                    <p:anim calcmode="lin" valueType="num">
                                      <p:cBhvr>
                                        <p:cTn id="7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0" grpId="0" animBg="1"/>
      <p:bldP spid="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7">
            <a:extLst>
              <a:ext uri="{FF2B5EF4-FFF2-40B4-BE49-F238E27FC236}">
                <a16:creationId xmlns:a16="http://schemas.microsoft.com/office/drawing/2014/main" id="{06A63572-0FA8-4C48-9A42-3E4F954C17CD}"/>
              </a:ext>
            </a:extLst>
          </p:cNvPr>
          <p:cNvSpPr>
            <a:spLocks noGrp="1" noChangeArrowheads="1"/>
          </p:cNvSpPr>
          <p:nvPr>
            <p:ph type="title"/>
          </p:nvPr>
        </p:nvSpPr>
        <p:spPr>
          <a:xfrm>
            <a:off x="4608760" y="243534"/>
            <a:ext cx="2821314" cy="941970"/>
          </a:xfrm>
          <a:noFill/>
        </p:spPr>
        <p:txBody>
          <a:bodyPr/>
          <a:lstStyle/>
          <a:p>
            <a:pPr eaLnBrk="1" hangingPunct="1"/>
            <a:r>
              <a:rPr lang="en-US" sz="1800" b="1" dirty="0"/>
              <a:t>Diagram – Planning Documents Manufacturing Process</a:t>
            </a:r>
          </a:p>
        </p:txBody>
      </p:sp>
      <p:sp>
        <p:nvSpPr>
          <p:cNvPr id="15362" name="Slide Number Placeholder 8">
            <a:extLst>
              <a:ext uri="{C183D7F6-B498-43B3-948B-1728B52AA6E4}">
                <adec:decorative xmlns:adec="http://schemas.microsoft.com/office/drawing/2017/decorative" val="1"/>
              </a:ext>
            </a:extLst>
          </p:cNvPr>
          <p:cNvSpPr>
            <a:spLocks noGrp="1"/>
          </p:cNvSpPr>
          <p:nvPr>
            <p:ph type="sldNum" sz="quarter" idx="12"/>
          </p:nvPr>
        </p:nvSpPr>
        <p:spPr>
          <a:xfrm>
            <a:off x="8603875" y="6432176"/>
            <a:ext cx="470647" cy="425824"/>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280730CA-AE02-43DE-B803-0D84155390B3}" type="slidenum">
              <a:rPr lang="en-US" sz="1400" smtClean="0">
                <a:solidFill>
                  <a:srgbClr val="000000"/>
                </a:solidFill>
              </a:rPr>
              <a:pPr eaLnBrk="1" hangingPunct="1"/>
              <a:t>13</a:t>
            </a:fld>
            <a:endParaRPr lang="en-US" sz="1400" dirty="0">
              <a:solidFill>
                <a:srgbClr val="000000"/>
              </a:solidFill>
            </a:endParaRPr>
          </a:p>
        </p:txBody>
      </p:sp>
      <p:sp>
        <p:nvSpPr>
          <p:cNvPr id="15363" name="Rectangle 68">
            <a:extLst>
              <a:ext uri="{C183D7F6-B498-43B3-948B-1728B52AA6E4}">
                <adec:decorative xmlns:adec="http://schemas.microsoft.com/office/drawing/2017/decorative" val="1"/>
              </a:ext>
            </a:extLst>
          </p:cNvPr>
          <p:cNvSpPr>
            <a:spLocks noChangeArrowheads="1"/>
          </p:cNvSpPr>
          <p:nvPr/>
        </p:nvSpPr>
        <p:spPr bwMode="auto">
          <a:xfrm>
            <a:off x="146050" y="227013"/>
            <a:ext cx="4273550" cy="5072062"/>
          </a:xfrm>
          <a:prstGeom prst="rect">
            <a:avLst/>
          </a:prstGeom>
          <a:solidFill>
            <a:srgbClr val="FFFFCC"/>
          </a:solidFill>
          <a:ln w="38100">
            <a:solidFill>
              <a:srgbClr val="FF505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endParaRPr>
          </a:p>
        </p:txBody>
      </p:sp>
      <p:sp>
        <p:nvSpPr>
          <p:cNvPr id="15364" name="Line 9">
            <a:extLst>
              <a:ext uri="{C183D7F6-B498-43B3-948B-1728B52AA6E4}">
                <adec:decorative xmlns:adec="http://schemas.microsoft.com/office/drawing/2017/decorative" val="1"/>
              </a:ext>
            </a:extLst>
          </p:cNvPr>
          <p:cNvSpPr>
            <a:spLocks noChangeShapeType="1"/>
          </p:cNvSpPr>
          <p:nvPr/>
        </p:nvSpPr>
        <p:spPr bwMode="auto">
          <a:xfrm>
            <a:off x="6127750" y="44069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5365" name="Line 10">
            <a:extLst>
              <a:ext uri="{C183D7F6-B498-43B3-948B-1728B52AA6E4}">
                <adec:decorative xmlns:adec="http://schemas.microsoft.com/office/drawing/2017/decorative" val="1"/>
              </a:ext>
            </a:extLst>
          </p:cNvPr>
          <p:cNvSpPr>
            <a:spLocks noChangeShapeType="1"/>
          </p:cNvSpPr>
          <p:nvPr/>
        </p:nvSpPr>
        <p:spPr bwMode="auto">
          <a:xfrm>
            <a:off x="6127750" y="37973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5366" name="Line 11">
            <a:extLst>
              <a:ext uri="{C183D7F6-B498-43B3-948B-1728B52AA6E4}">
                <adec:decorative xmlns:adec="http://schemas.microsoft.com/office/drawing/2017/decorative" val="1"/>
              </a:ext>
            </a:extLst>
          </p:cNvPr>
          <p:cNvSpPr>
            <a:spLocks noChangeShapeType="1"/>
          </p:cNvSpPr>
          <p:nvPr/>
        </p:nvSpPr>
        <p:spPr bwMode="auto">
          <a:xfrm>
            <a:off x="6127750" y="31623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5367" name="Line 12">
            <a:extLst>
              <a:ext uri="{C183D7F6-B498-43B3-948B-1728B52AA6E4}">
                <adec:decorative xmlns:adec="http://schemas.microsoft.com/office/drawing/2017/decorative" val="1"/>
              </a:ext>
            </a:extLst>
          </p:cNvPr>
          <p:cNvSpPr>
            <a:spLocks noChangeShapeType="1"/>
          </p:cNvSpPr>
          <p:nvPr/>
        </p:nvSpPr>
        <p:spPr bwMode="auto">
          <a:xfrm>
            <a:off x="6127750" y="25654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5368" name="Line 13">
            <a:extLst>
              <a:ext uri="{C183D7F6-B498-43B3-948B-1728B52AA6E4}">
                <adec:decorative xmlns:adec="http://schemas.microsoft.com/office/drawing/2017/decorative" val="1"/>
              </a:ext>
            </a:extLst>
          </p:cNvPr>
          <p:cNvSpPr>
            <a:spLocks noChangeShapeType="1"/>
          </p:cNvSpPr>
          <p:nvPr/>
        </p:nvSpPr>
        <p:spPr bwMode="auto">
          <a:xfrm>
            <a:off x="6121400" y="19812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5369" name="Text Box 69"/>
          <p:cNvSpPr txBox="1">
            <a:spLocks noChangeArrowheads="1"/>
          </p:cNvSpPr>
          <p:nvPr/>
        </p:nvSpPr>
        <p:spPr bwMode="auto">
          <a:xfrm>
            <a:off x="666750" y="26670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505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US" b="1">
                <a:solidFill>
                  <a:srgbClr val="CC0000"/>
                </a:solidFill>
              </a:rPr>
              <a:t>PLAN / DOCUMENT</a:t>
            </a:r>
          </a:p>
        </p:txBody>
      </p:sp>
      <p:sp>
        <p:nvSpPr>
          <p:cNvPr id="45" name="TextBox 44">
            <a:extLst>
              <a:ext uri="{FF2B5EF4-FFF2-40B4-BE49-F238E27FC236}">
                <a16:creationId xmlns:a16="http://schemas.microsoft.com/office/drawing/2014/main" id="{36ED19BA-809F-4592-9CF0-AB81FF6492BC}"/>
              </a:ext>
            </a:extLst>
          </p:cNvPr>
          <p:cNvSpPr txBox="1"/>
          <p:nvPr/>
        </p:nvSpPr>
        <p:spPr>
          <a:xfrm>
            <a:off x="304801" y="5668310"/>
            <a:ext cx="4572000" cy="784830"/>
          </a:xfrm>
          <a:prstGeom prst="rect">
            <a:avLst/>
          </a:prstGeom>
          <a:noFill/>
        </p:spPr>
        <p:txBody>
          <a:bodyPr wrap="square">
            <a:spAutoFit/>
          </a:bodyPr>
          <a:lstStyle/>
          <a:p>
            <a:pPr marL="114300" marR="0" lvl="0" indent="0"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charset="0"/>
                <a:ea typeface="+mn-ea"/>
                <a:cs typeface="+mn-cs"/>
              </a:rPr>
              <a:t>The inputs to the manufacturing process are part of the </a:t>
            </a:r>
            <a:r>
              <a:rPr kumimoji="0" lang="en-US" sz="1500" b="1" i="0" u="none" strike="noStrike" kern="1200" cap="none" spc="0" normalizeH="0" baseline="0" noProof="0" dirty="0">
                <a:ln>
                  <a:noFill/>
                </a:ln>
                <a:solidFill>
                  <a:srgbClr val="000000"/>
                </a:solidFill>
                <a:effectLst/>
                <a:uLnTx/>
                <a:uFillTx/>
                <a:latin typeface="Arial" charset="0"/>
                <a:ea typeface="+mn-ea"/>
                <a:cs typeface="+mn-cs"/>
              </a:rPr>
              <a:t>Planning</a:t>
            </a:r>
            <a:r>
              <a:rPr kumimoji="0" lang="en-US" sz="1500" b="0" i="0" u="none" strike="noStrike" kern="1200" cap="none" spc="0" normalizeH="0" baseline="0" noProof="0" dirty="0">
                <a:ln>
                  <a:noFill/>
                </a:ln>
                <a:solidFill>
                  <a:srgbClr val="000000"/>
                </a:solidFill>
                <a:effectLst/>
                <a:uLnTx/>
                <a:uFillTx/>
                <a:latin typeface="Arial" charset="0"/>
                <a:ea typeface="+mn-ea"/>
                <a:cs typeface="+mn-cs"/>
              </a:rPr>
              <a:t> and </a:t>
            </a:r>
            <a:r>
              <a:rPr kumimoji="0" lang="en-US" sz="1500" b="1" i="0" u="none" strike="noStrike" kern="1200" cap="none" spc="0" normalizeH="0" baseline="0" noProof="0" dirty="0">
                <a:ln>
                  <a:noFill/>
                </a:ln>
                <a:solidFill>
                  <a:srgbClr val="000000"/>
                </a:solidFill>
                <a:effectLst/>
                <a:uLnTx/>
                <a:uFillTx/>
                <a:latin typeface="Arial" charset="0"/>
                <a:ea typeface="+mn-ea"/>
                <a:cs typeface="+mn-cs"/>
              </a:rPr>
              <a:t>Documentation</a:t>
            </a:r>
            <a:r>
              <a:rPr kumimoji="0" lang="en-US" sz="1500" b="0" i="0" u="none" strike="noStrike" kern="1200" cap="none" spc="0" normalizeH="0" baseline="0" noProof="0" dirty="0">
                <a:ln>
                  <a:noFill/>
                </a:ln>
                <a:solidFill>
                  <a:srgbClr val="000000"/>
                </a:solidFill>
                <a:effectLst/>
                <a:uLnTx/>
                <a:uFillTx/>
                <a:latin typeface="Arial" charset="0"/>
                <a:ea typeface="+mn-ea"/>
                <a:cs typeface="+mn-cs"/>
              </a:rPr>
              <a:t> phase of the manufacturing operation.</a:t>
            </a:r>
          </a:p>
        </p:txBody>
      </p:sp>
      <p:sp>
        <p:nvSpPr>
          <p:cNvPr id="15370" name="Line 8">
            <a:extLst>
              <a:ext uri="{C183D7F6-B498-43B3-948B-1728B52AA6E4}">
                <adec:decorative xmlns:adec="http://schemas.microsoft.com/office/drawing/2017/decorative" val="1"/>
              </a:ext>
            </a:extLst>
          </p:cNvPr>
          <p:cNvSpPr>
            <a:spLocks noChangeShapeType="1"/>
          </p:cNvSpPr>
          <p:nvPr/>
        </p:nvSpPr>
        <p:spPr bwMode="auto">
          <a:xfrm>
            <a:off x="6127750" y="50800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5371" name="Text Box 14">
            <a:extLst>
              <a:ext uri="{C183D7F6-B498-43B3-948B-1728B52AA6E4}">
                <adec:decorative xmlns:adec="http://schemas.microsoft.com/office/drawing/2017/decorative" val="1"/>
              </a:ext>
            </a:extLst>
          </p:cNvPr>
          <p:cNvSpPr txBox="1">
            <a:spLocks noChangeArrowheads="1"/>
          </p:cNvSpPr>
          <p:nvPr/>
        </p:nvSpPr>
        <p:spPr bwMode="auto">
          <a:xfrm>
            <a:off x="4648200" y="1393825"/>
            <a:ext cx="3097213" cy="587375"/>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a:solidFill>
                  <a:srgbClr val="000000"/>
                </a:solidFill>
                <a:latin typeface="Arial Black" pitchFamily="34" charset="0"/>
              </a:rPr>
              <a:t>Cell Bank</a:t>
            </a:r>
          </a:p>
          <a:p>
            <a:pPr algn="ctr" eaLnBrk="1" hangingPunct="1">
              <a:lnSpc>
                <a:spcPct val="80000"/>
              </a:lnSpc>
            </a:pPr>
            <a:r>
              <a:rPr lang="en-US" sz="1800">
                <a:solidFill>
                  <a:srgbClr val="000000"/>
                </a:solidFill>
              </a:rPr>
              <a:t>(Mamm./ Bacterial / Viral)</a:t>
            </a:r>
          </a:p>
        </p:txBody>
      </p:sp>
      <p:sp>
        <p:nvSpPr>
          <p:cNvPr id="15372" name="Text Box 15">
            <a:extLst>
              <a:ext uri="{C183D7F6-B498-43B3-948B-1728B52AA6E4}">
                <adec:decorative xmlns:adec="http://schemas.microsoft.com/office/drawing/2017/decorative" val="1"/>
              </a:ext>
            </a:extLst>
          </p:cNvPr>
          <p:cNvSpPr txBox="1">
            <a:spLocks noChangeArrowheads="1"/>
          </p:cNvSpPr>
          <p:nvPr/>
        </p:nvSpPr>
        <p:spPr bwMode="auto">
          <a:xfrm>
            <a:off x="4648200" y="2808288"/>
            <a:ext cx="3048000"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a:solidFill>
                  <a:srgbClr val="000000"/>
                </a:solidFill>
                <a:latin typeface="Arial Black" pitchFamily="34" charset="0"/>
              </a:rPr>
              <a:t>Harvest</a:t>
            </a:r>
          </a:p>
        </p:txBody>
      </p:sp>
      <p:sp>
        <p:nvSpPr>
          <p:cNvPr id="15373" name="Text Box 16">
            <a:extLst>
              <a:ext uri="{C183D7F6-B498-43B3-948B-1728B52AA6E4}">
                <adec:decorative xmlns:adec="http://schemas.microsoft.com/office/drawing/2017/decorative" val="1"/>
              </a:ext>
            </a:extLst>
          </p:cNvPr>
          <p:cNvSpPr txBox="1">
            <a:spLocks noChangeArrowheads="1"/>
          </p:cNvSpPr>
          <p:nvPr/>
        </p:nvSpPr>
        <p:spPr bwMode="auto">
          <a:xfrm>
            <a:off x="4648200" y="2217738"/>
            <a:ext cx="3059113"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a:solidFill>
                  <a:srgbClr val="000000"/>
                </a:solidFill>
                <a:latin typeface="Arial Black" pitchFamily="34" charset="0"/>
              </a:rPr>
              <a:t>Cell Cult./ Fermentat’n</a:t>
            </a:r>
          </a:p>
        </p:txBody>
      </p:sp>
      <p:sp>
        <p:nvSpPr>
          <p:cNvPr id="15374" name="Text Box 17">
            <a:extLst>
              <a:ext uri="{C183D7F6-B498-43B3-948B-1728B52AA6E4}">
                <adec:decorative xmlns:adec="http://schemas.microsoft.com/office/drawing/2017/decorative" val="1"/>
              </a:ext>
            </a:extLst>
          </p:cNvPr>
          <p:cNvSpPr txBox="1">
            <a:spLocks noChangeArrowheads="1"/>
          </p:cNvSpPr>
          <p:nvPr/>
        </p:nvSpPr>
        <p:spPr bwMode="auto">
          <a:xfrm>
            <a:off x="4648200" y="3417888"/>
            <a:ext cx="3048000"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a:solidFill>
                  <a:srgbClr val="000000"/>
                </a:solidFill>
                <a:latin typeface="Arial Black" pitchFamily="34" charset="0"/>
              </a:rPr>
              <a:t>Purification</a:t>
            </a:r>
          </a:p>
        </p:txBody>
      </p:sp>
      <p:sp>
        <p:nvSpPr>
          <p:cNvPr id="15375" name="Text Box 18">
            <a:extLst>
              <a:ext uri="{C183D7F6-B498-43B3-948B-1728B52AA6E4}">
                <adec:decorative xmlns:adec="http://schemas.microsoft.com/office/drawing/2017/decorative" val="1"/>
              </a:ext>
            </a:extLst>
          </p:cNvPr>
          <p:cNvSpPr txBox="1">
            <a:spLocks noChangeArrowheads="1"/>
          </p:cNvSpPr>
          <p:nvPr/>
        </p:nvSpPr>
        <p:spPr bwMode="auto">
          <a:xfrm>
            <a:off x="4648200" y="4043363"/>
            <a:ext cx="3048000"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a:solidFill>
                  <a:srgbClr val="000000"/>
                </a:solidFill>
                <a:latin typeface="Arial Black" pitchFamily="34" charset="0"/>
              </a:rPr>
              <a:t>Fill Finish</a:t>
            </a:r>
          </a:p>
        </p:txBody>
      </p:sp>
      <p:sp>
        <p:nvSpPr>
          <p:cNvPr id="15376" name="Text Box 19">
            <a:extLst>
              <a:ext uri="{C183D7F6-B498-43B3-948B-1728B52AA6E4}">
                <adec:decorative xmlns:adec="http://schemas.microsoft.com/office/drawing/2017/decorative" val="1"/>
              </a:ext>
            </a:extLst>
          </p:cNvPr>
          <p:cNvSpPr txBox="1">
            <a:spLocks noChangeArrowheads="1"/>
          </p:cNvSpPr>
          <p:nvPr/>
        </p:nvSpPr>
        <p:spPr bwMode="auto">
          <a:xfrm>
            <a:off x="4648200" y="4657725"/>
            <a:ext cx="3048000"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a:solidFill>
                  <a:srgbClr val="000000"/>
                </a:solidFill>
                <a:latin typeface="Arial Black" pitchFamily="34" charset="0"/>
              </a:rPr>
              <a:t>QC Testing</a:t>
            </a:r>
            <a:endParaRPr lang="en-US" sz="1800">
              <a:solidFill>
                <a:srgbClr val="000000"/>
              </a:solidFill>
            </a:endParaRPr>
          </a:p>
        </p:txBody>
      </p:sp>
      <p:sp>
        <p:nvSpPr>
          <p:cNvPr id="15377" name="Text Box 38">
            <a:extLst>
              <a:ext uri="{C183D7F6-B498-43B3-948B-1728B52AA6E4}">
                <adec:decorative xmlns:adec="http://schemas.microsoft.com/office/drawing/2017/decorative" val="1"/>
              </a:ext>
            </a:extLst>
          </p:cNvPr>
          <p:cNvSpPr txBox="1">
            <a:spLocks noChangeArrowheads="1"/>
          </p:cNvSpPr>
          <p:nvPr/>
        </p:nvSpPr>
        <p:spPr bwMode="auto">
          <a:xfrm rot="-5400000">
            <a:off x="-1593056" y="2585244"/>
            <a:ext cx="4281487" cy="638175"/>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1600" b="1">
                <a:solidFill>
                  <a:srgbClr val="000000"/>
                </a:solidFill>
              </a:rPr>
              <a:t>PERSONNEL         </a:t>
            </a:r>
            <a:r>
              <a:rPr lang="en-US" sz="1600" b="1">
                <a:solidFill>
                  <a:srgbClr val="000000"/>
                </a:solidFill>
                <a:cs typeface="Times New Roman" pitchFamily="18" charset="0"/>
              </a:rPr>
              <a:t>●</a:t>
            </a:r>
            <a:r>
              <a:rPr lang="en-US" sz="1600" b="1">
                <a:solidFill>
                  <a:srgbClr val="000000"/>
                </a:solidFill>
                <a:latin typeface="Times New Roman" pitchFamily="18" charset="0"/>
              </a:rPr>
              <a:t>●</a:t>
            </a:r>
            <a:r>
              <a:rPr lang="en-US" sz="1600" b="1">
                <a:solidFill>
                  <a:srgbClr val="000000"/>
                </a:solidFill>
                <a:cs typeface="Times New Roman" pitchFamily="18" charset="0"/>
              </a:rPr>
              <a:t> BUILDINGS ●● EQUIPMENT          ●● RAW MATERIALS</a:t>
            </a:r>
          </a:p>
        </p:txBody>
      </p:sp>
      <p:sp>
        <p:nvSpPr>
          <p:cNvPr id="15378" name="Text Box 40">
            <a:extLst>
              <a:ext uri="{C183D7F6-B498-43B3-948B-1728B52AA6E4}">
                <adec:decorative xmlns:adec="http://schemas.microsoft.com/office/drawing/2017/decorative" val="1"/>
              </a:ext>
            </a:extLst>
          </p:cNvPr>
          <p:cNvSpPr txBox="1">
            <a:spLocks noChangeArrowheads="1"/>
          </p:cNvSpPr>
          <p:nvPr/>
        </p:nvSpPr>
        <p:spPr bwMode="auto">
          <a:xfrm>
            <a:off x="981075" y="2686050"/>
            <a:ext cx="381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baseline="-25000">
                <a:solidFill>
                  <a:srgbClr val="000000"/>
                </a:solidFill>
                <a:latin typeface="Arial Black" pitchFamily="34" charset="0"/>
              </a:rPr>
              <a:t>+</a:t>
            </a:r>
            <a:endParaRPr lang="en-US" sz="2800" b="1" baseline="-25000">
              <a:solidFill>
                <a:srgbClr val="000000"/>
              </a:solidFill>
              <a:latin typeface="Arial Black" pitchFamily="34" charset="0"/>
              <a:cs typeface="Times New Roman" pitchFamily="18" charset="0"/>
            </a:endParaRPr>
          </a:p>
        </p:txBody>
      </p:sp>
      <p:grpSp>
        <p:nvGrpSpPr>
          <p:cNvPr id="15379" name="Group 55">
            <a:extLst>
              <a:ext uri="{C183D7F6-B498-43B3-948B-1728B52AA6E4}">
                <adec:decorative xmlns:adec="http://schemas.microsoft.com/office/drawing/2017/decorative" val="1"/>
              </a:ext>
            </a:extLst>
          </p:cNvPr>
          <p:cNvGrpSpPr>
            <a:grpSpLocks/>
          </p:cNvGrpSpPr>
          <p:nvPr/>
        </p:nvGrpSpPr>
        <p:grpSpPr bwMode="auto">
          <a:xfrm>
            <a:off x="5937250" y="5334000"/>
            <a:ext cx="381000" cy="682625"/>
            <a:chOff x="4224" y="2976"/>
            <a:chExt cx="240" cy="430"/>
          </a:xfrm>
        </p:grpSpPr>
        <p:sp>
          <p:nvSpPr>
            <p:cNvPr id="15401" name="AutoShape 56"/>
            <p:cNvSpPr>
              <a:spLocks noChangeArrowheads="1"/>
            </p:cNvSpPr>
            <p:nvPr/>
          </p:nvSpPr>
          <p:spPr bwMode="auto">
            <a:xfrm flipV="1">
              <a:off x="4290" y="3072"/>
              <a:ext cx="96" cy="287"/>
            </a:xfrm>
            <a:prstGeom prst="roundRect">
              <a:avLst>
                <a:gd name="adj" fmla="val 16667"/>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endParaRPr>
            </a:p>
          </p:txBody>
        </p:sp>
        <p:sp>
          <p:nvSpPr>
            <p:cNvPr id="15402" name="AutoShape 57"/>
            <p:cNvSpPr>
              <a:spLocks noChangeArrowheads="1"/>
            </p:cNvSpPr>
            <p:nvPr/>
          </p:nvSpPr>
          <p:spPr bwMode="auto">
            <a:xfrm>
              <a:off x="4242" y="2976"/>
              <a:ext cx="192" cy="96"/>
            </a:xfrm>
            <a:prstGeom prst="roundRect">
              <a:avLst>
                <a:gd name="adj" fmla="val 16667"/>
              </a:avLst>
            </a:prstGeom>
            <a:solidFill>
              <a:schemeClr val="tx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endParaRPr>
            </a:p>
          </p:txBody>
        </p:sp>
        <p:sp>
          <p:nvSpPr>
            <p:cNvPr id="15403" name="AutoShape 58"/>
            <p:cNvSpPr>
              <a:spLocks noChangeArrowheads="1"/>
            </p:cNvSpPr>
            <p:nvPr/>
          </p:nvSpPr>
          <p:spPr bwMode="auto">
            <a:xfrm>
              <a:off x="4224" y="3119"/>
              <a:ext cx="240" cy="287"/>
            </a:xfrm>
            <a:prstGeom prst="roundRect">
              <a:avLst>
                <a:gd name="adj" fmla="val 16667"/>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endParaRPr>
            </a:p>
          </p:txBody>
        </p:sp>
      </p:grpSp>
      <p:pic>
        <p:nvPicPr>
          <p:cNvPr id="15380" name="Picture 59">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27660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81" name="Picture 60">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60960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82" name="Picture 61">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3820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83" name="Picture 6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004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84" name="Line 30">
            <a:extLst>
              <a:ext uri="{C183D7F6-B498-43B3-948B-1728B52AA6E4}">
                <adec:decorative xmlns:adec="http://schemas.microsoft.com/office/drawing/2017/decorative" val="1"/>
              </a:ext>
            </a:extLst>
          </p:cNvPr>
          <p:cNvSpPr>
            <a:spLocks noChangeShapeType="1"/>
          </p:cNvSpPr>
          <p:nvPr/>
        </p:nvSpPr>
        <p:spPr bwMode="auto">
          <a:xfrm>
            <a:off x="3810000" y="4229100"/>
            <a:ext cx="781050" cy="635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pic>
        <p:nvPicPr>
          <p:cNvPr id="15385" name="Picture 3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9538" y="4086225"/>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86" name="Line 29">
            <a:extLst>
              <a:ext uri="{C183D7F6-B498-43B3-948B-1728B52AA6E4}">
                <adec:decorative xmlns:adec="http://schemas.microsoft.com/office/drawing/2017/decorative" val="1"/>
              </a:ext>
            </a:extLst>
          </p:cNvPr>
          <p:cNvSpPr>
            <a:spLocks noChangeShapeType="1"/>
          </p:cNvSpPr>
          <p:nvPr/>
        </p:nvSpPr>
        <p:spPr bwMode="auto">
          <a:xfrm>
            <a:off x="3810000" y="4848225"/>
            <a:ext cx="773113"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pic>
        <p:nvPicPr>
          <p:cNvPr id="15387" name="Picture 31">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5888" y="4700588"/>
            <a:ext cx="603250" cy="45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88" name="Line 25">
            <a:extLst>
              <a:ext uri="{C183D7F6-B498-43B3-948B-1728B52AA6E4}">
                <adec:decorative xmlns:adec="http://schemas.microsoft.com/office/drawing/2017/decorative" val="1"/>
              </a:ext>
            </a:extLst>
          </p:cNvPr>
          <p:cNvSpPr>
            <a:spLocks noChangeShapeType="1"/>
          </p:cNvSpPr>
          <p:nvPr/>
        </p:nvSpPr>
        <p:spPr bwMode="auto">
          <a:xfrm>
            <a:off x="2725738" y="1676400"/>
            <a:ext cx="1860550"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5389" name="Line 26">
            <a:extLst>
              <a:ext uri="{C183D7F6-B498-43B3-948B-1728B52AA6E4}">
                <adec:decorative xmlns:adec="http://schemas.microsoft.com/office/drawing/2017/decorative" val="1"/>
              </a:ext>
            </a:extLst>
          </p:cNvPr>
          <p:cNvSpPr>
            <a:spLocks noChangeShapeType="1"/>
          </p:cNvSpPr>
          <p:nvPr/>
        </p:nvSpPr>
        <p:spPr bwMode="auto">
          <a:xfrm>
            <a:off x="2855913" y="2374900"/>
            <a:ext cx="1746250"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5390" name="Line 27">
            <a:extLst>
              <a:ext uri="{C183D7F6-B498-43B3-948B-1728B52AA6E4}">
                <adec:decorative xmlns:adec="http://schemas.microsoft.com/office/drawing/2017/decorative" val="1"/>
              </a:ext>
            </a:extLst>
          </p:cNvPr>
          <p:cNvSpPr>
            <a:spLocks noChangeShapeType="1"/>
          </p:cNvSpPr>
          <p:nvPr/>
        </p:nvSpPr>
        <p:spPr bwMode="auto">
          <a:xfrm>
            <a:off x="2827338" y="2967038"/>
            <a:ext cx="1770062"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5391" name="Line 28">
            <a:extLst>
              <a:ext uri="{C183D7F6-B498-43B3-948B-1728B52AA6E4}">
                <adec:decorative xmlns:adec="http://schemas.microsoft.com/office/drawing/2017/decorative" val="1"/>
              </a:ext>
            </a:extLst>
          </p:cNvPr>
          <p:cNvSpPr>
            <a:spLocks noChangeShapeType="1"/>
          </p:cNvSpPr>
          <p:nvPr/>
        </p:nvSpPr>
        <p:spPr bwMode="auto">
          <a:xfrm>
            <a:off x="3105150" y="3594100"/>
            <a:ext cx="1489075"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5392" name="Rectangle 39">
            <a:extLst>
              <a:ext uri="{C183D7F6-B498-43B3-948B-1728B52AA6E4}">
                <adec:decorative xmlns:adec="http://schemas.microsoft.com/office/drawing/2017/decorative" val="1"/>
              </a:ext>
            </a:extLst>
          </p:cNvPr>
          <p:cNvSpPr>
            <a:spLocks noChangeArrowheads="1"/>
          </p:cNvSpPr>
          <p:nvPr/>
        </p:nvSpPr>
        <p:spPr bwMode="auto">
          <a:xfrm>
            <a:off x="1419225" y="838200"/>
            <a:ext cx="2390775" cy="4314825"/>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400" b="1">
                <a:solidFill>
                  <a:srgbClr val="000000"/>
                </a:solidFill>
              </a:rPr>
              <a:t>PROCESS CONTROLS</a:t>
            </a:r>
          </a:p>
        </p:txBody>
      </p:sp>
      <p:pic>
        <p:nvPicPr>
          <p:cNvPr id="15393" name="Picture 33">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9538" y="3432175"/>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94" name="Picture 34">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9538" y="279400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95" name="Picture 35">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2713" y="221615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96" name="Picture 36">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6363" y="1535113"/>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ext Box 14">
            <a:extLst>
              <a:ext uri="{FF2B5EF4-FFF2-40B4-BE49-F238E27FC236}">
                <a16:creationId xmlns:a16="http://schemas.microsoft.com/office/drawing/2014/main" id="{B34B1563-6C98-4C79-AB76-751455D3B26D}"/>
              </a:ext>
              <a:ext uri="{C183D7F6-B498-43B3-948B-1728B52AA6E4}">
                <adec:decorative xmlns:adec="http://schemas.microsoft.com/office/drawing/2017/decorative" val="1"/>
              </a:ext>
            </a:extLst>
          </p:cNvPr>
          <p:cNvSpPr txBox="1">
            <a:spLocks noChangeArrowheads="1"/>
          </p:cNvSpPr>
          <p:nvPr/>
        </p:nvSpPr>
        <p:spPr bwMode="auto">
          <a:xfrm>
            <a:off x="4648199" y="1393825"/>
            <a:ext cx="3716685" cy="646331"/>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dirty="0">
                <a:solidFill>
                  <a:srgbClr val="000000"/>
                </a:solidFill>
                <a:latin typeface="Arial Black" pitchFamily="34" charset="0"/>
              </a:rPr>
              <a:t>Cell Bank</a:t>
            </a:r>
          </a:p>
          <a:p>
            <a:pPr algn="ctr" eaLnBrk="1" hangingPunct="1"/>
            <a:r>
              <a:rPr lang="en-US" sz="1800" dirty="0">
                <a:solidFill>
                  <a:srgbClr val="000000"/>
                </a:solidFill>
              </a:rPr>
              <a:t>(Mammalian/ Bacterial / Viral)</a:t>
            </a:r>
          </a:p>
        </p:txBody>
      </p:sp>
      <p:sp>
        <p:nvSpPr>
          <p:cNvPr id="47" name="Text Box 15">
            <a:extLst>
              <a:ext uri="{FF2B5EF4-FFF2-40B4-BE49-F238E27FC236}">
                <a16:creationId xmlns:a16="http://schemas.microsoft.com/office/drawing/2014/main" id="{4CEE25DB-D0BC-4C5F-80F7-0A0C6B87E35E}"/>
              </a:ext>
              <a:ext uri="{C183D7F6-B498-43B3-948B-1728B52AA6E4}">
                <adec:decorative xmlns:adec="http://schemas.microsoft.com/office/drawing/2017/decorative" val="1"/>
              </a:ext>
            </a:extLst>
          </p:cNvPr>
          <p:cNvSpPr txBox="1">
            <a:spLocks noChangeArrowheads="1"/>
          </p:cNvSpPr>
          <p:nvPr/>
        </p:nvSpPr>
        <p:spPr bwMode="auto">
          <a:xfrm>
            <a:off x="4648199" y="2808288"/>
            <a:ext cx="3698021" cy="369332"/>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dirty="0">
                <a:solidFill>
                  <a:srgbClr val="000000"/>
                </a:solidFill>
                <a:latin typeface="Arial Black" pitchFamily="34" charset="0"/>
              </a:rPr>
              <a:t>Harvest</a:t>
            </a:r>
          </a:p>
        </p:txBody>
      </p:sp>
      <p:sp>
        <p:nvSpPr>
          <p:cNvPr id="48" name="Text Box 16">
            <a:extLst>
              <a:ext uri="{FF2B5EF4-FFF2-40B4-BE49-F238E27FC236}">
                <a16:creationId xmlns:a16="http://schemas.microsoft.com/office/drawing/2014/main" id="{5B792CA6-99FA-4019-9B77-C226E1B6C7EE}"/>
              </a:ext>
              <a:ext uri="{C183D7F6-B498-43B3-948B-1728B52AA6E4}">
                <adec:decorative xmlns:adec="http://schemas.microsoft.com/office/drawing/2017/decorative" val="1"/>
              </a:ext>
            </a:extLst>
          </p:cNvPr>
          <p:cNvSpPr txBox="1">
            <a:spLocks noChangeArrowheads="1"/>
          </p:cNvSpPr>
          <p:nvPr/>
        </p:nvSpPr>
        <p:spPr bwMode="auto">
          <a:xfrm>
            <a:off x="4648200" y="2217738"/>
            <a:ext cx="3698027" cy="369332"/>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dirty="0">
                <a:solidFill>
                  <a:srgbClr val="000000"/>
                </a:solidFill>
                <a:latin typeface="Arial Black" pitchFamily="34" charset="0"/>
              </a:rPr>
              <a:t>Cell Culture/ Fermentation</a:t>
            </a:r>
          </a:p>
        </p:txBody>
      </p:sp>
      <p:sp>
        <p:nvSpPr>
          <p:cNvPr id="49" name="Text Box 17">
            <a:extLst>
              <a:ext uri="{FF2B5EF4-FFF2-40B4-BE49-F238E27FC236}">
                <a16:creationId xmlns:a16="http://schemas.microsoft.com/office/drawing/2014/main" id="{F1052F27-6A90-47D5-B0F7-1910DB522A53}"/>
              </a:ext>
              <a:ext uri="{C183D7F6-B498-43B3-948B-1728B52AA6E4}">
                <adec:decorative xmlns:adec="http://schemas.microsoft.com/office/drawing/2017/decorative" val="1"/>
              </a:ext>
            </a:extLst>
          </p:cNvPr>
          <p:cNvSpPr txBox="1">
            <a:spLocks noChangeArrowheads="1"/>
          </p:cNvSpPr>
          <p:nvPr/>
        </p:nvSpPr>
        <p:spPr bwMode="auto">
          <a:xfrm>
            <a:off x="4648199" y="3417888"/>
            <a:ext cx="3716679"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a:solidFill>
                  <a:srgbClr val="000000"/>
                </a:solidFill>
                <a:latin typeface="Arial Black" pitchFamily="34" charset="0"/>
              </a:rPr>
              <a:t>Purification</a:t>
            </a:r>
          </a:p>
        </p:txBody>
      </p:sp>
      <p:sp>
        <p:nvSpPr>
          <p:cNvPr id="50" name="Text Box 18">
            <a:extLst>
              <a:ext uri="{FF2B5EF4-FFF2-40B4-BE49-F238E27FC236}">
                <a16:creationId xmlns:a16="http://schemas.microsoft.com/office/drawing/2014/main" id="{79C4E40E-A0B5-470A-A3BA-6F942D581A70}"/>
              </a:ext>
              <a:ext uri="{C183D7F6-B498-43B3-948B-1728B52AA6E4}">
                <adec:decorative xmlns:adec="http://schemas.microsoft.com/office/drawing/2017/decorative" val="1"/>
              </a:ext>
            </a:extLst>
          </p:cNvPr>
          <p:cNvSpPr txBox="1">
            <a:spLocks noChangeArrowheads="1"/>
          </p:cNvSpPr>
          <p:nvPr/>
        </p:nvSpPr>
        <p:spPr bwMode="auto">
          <a:xfrm>
            <a:off x="4648199" y="4043363"/>
            <a:ext cx="3716671"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a:solidFill>
                  <a:srgbClr val="000000"/>
                </a:solidFill>
                <a:latin typeface="Arial Black" pitchFamily="34" charset="0"/>
              </a:rPr>
              <a:t>Fill Finish</a:t>
            </a:r>
          </a:p>
        </p:txBody>
      </p:sp>
      <p:sp>
        <p:nvSpPr>
          <p:cNvPr id="51" name="Text Box 19">
            <a:extLst>
              <a:ext uri="{FF2B5EF4-FFF2-40B4-BE49-F238E27FC236}">
                <a16:creationId xmlns:a16="http://schemas.microsoft.com/office/drawing/2014/main" id="{066B51D9-A37F-4D23-B694-589D1101EEC4}"/>
              </a:ext>
              <a:ext uri="{C183D7F6-B498-43B3-948B-1728B52AA6E4}">
                <adec:decorative xmlns:adec="http://schemas.microsoft.com/office/drawing/2017/decorative" val="1"/>
              </a:ext>
            </a:extLst>
          </p:cNvPr>
          <p:cNvSpPr txBox="1">
            <a:spLocks noChangeArrowheads="1"/>
          </p:cNvSpPr>
          <p:nvPr/>
        </p:nvSpPr>
        <p:spPr bwMode="auto">
          <a:xfrm>
            <a:off x="4648199" y="4657725"/>
            <a:ext cx="3716669"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a:solidFill>
                  <a:srgbClr val="000000"/>
                </a:solidFill>
                <a:latin typeface="Arial Black" pitchFamily="34" charset="0"/>
              </a:rPr>
              <a:t>QC Testing</a:t>
            </a:r>
            <a:endParaRPr lang="en-US" sz="1800">
              <a:solidFill>
                <a:srgbClr val="000000"/>
              </a:solidFill>
            </a:endParaRPr>
          </a:p>
        </p:txBody>
      </p:sp>
      <p:sp>
        <p:nvSpPr>
          <p:cNvPr id="52" name="Rectangle 41">
            <a:extLst>
              <a:ext uri="{FF2B5EF4-FFF2-40B4-BE49-F238E27FC236}">
                <a16:creationId xmlns:a16="http://schemas.microsoft.com/office/drawing/2014/main" id="{AA1CDF64-8B0E-4047-B1FB-C8F2ABD235FF}"/>
              </a:ext>
              <a:ext uri="{C183D7F6-B498-43B3-948B-1728B52AA6E4}">
                <adec:decorative xmlns:adec="http://schemas.microsoft.com/office/drawing/2017/decorative" val="1"/>
              </a:ext>
            </a:extLst>
          </p:cNvPr>
          <p:cNvSpPr>
            <a:spLocks noChangeArrowheads="1"/>
          </p:cNvSpPr>
          <p:nvPr/>
        </p:nvSpPr>
        <p:spPr bwMode="auto">
          <a:xfrm>
            <a:off x="1486626" y="4017171"/>
            <a:ext cx="2107715" cy="3810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ts val="1200"/>
              </a:lnSpc>
            </a:pPr>
            <a:r>
              <a:rPr lang="en-US" sz="1200" b="1" dirty="0">
                <a:solidFill>
                  <a:srgbClr val="000000"/>
                </a:solidFill>
              </a:rPr>
              <a:t>PACKAGING, LABELING </a:t>
            </a:r>
          </a:p>
          <a:p>
            <a:pPr algn="ctr">
              <a:lnSpc>
                <a:spcPts val="1200"/>
              </a:lnSpc>
            </a:pPr>
            <a:r>
              <a:rPr lang="en-US" sz="1200" b="1" dirty="0">
                <a:solidFill>
                  <a:srgbClr val="000000"/>
                </a:solidFill>
              </a:rPr>
              <a:t>CONTROLS</a:t>
            </a:r>
          </a:p>
        </p:txBody>
      </p:sp>
      <p:sp>
        <p:nvSpPr>
          <p:cNvPr id="53" name="Rectangle 42">
            <a:extLst>
              <a:ext uri="{FF2B5EF4-FFF2-40B4-BE49-F238E27FC236}">
                <a16:creationId xmlns:a16="http://schemas.microsoft.com/office/drawing/2014/main" id="{1DBF0BAB-1FDA-457D-99A4-08C9F4FE281D}"/>
              </a:ext>
              <a:ext uri="{C183D7F6-B498-43B3-948B-1728B52AA6E4}">
                <adec:decorative xmlns:adec="http://schemas.microsoft.com/office/drawing/2017/decorative" val="1"/>
              </a:ext>
            </a:extLst>
          </p:cNvPr>
          <p:cNvSpPr>
            <a:spLocks noChangeArrowheads="1"/>
          </p:cNvSpPr>
          <p:nvPr/>
        </p:nvSpPr>
        <p:spPr bwMode="auto">
          <a:xfrm>
            <a:off x="1489318" y="4643439"/>
            <a:ext cx="2107715" cy="3810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ts val="1200"/>
              </a:lnSpc>
            </a:pPr>
            <a:r>
              <a:rPr lang="en-US" sz="1200" b="1" dirty="0">
                <a:solidFill>
                  <a:srgbClr val="000000"/>
                </a:solidFill>
              </a:rPr>
              <a:t>LABORATORY</a:t>
            </a:r>
          </a:p>
          <a:p>
            <a:pPr algn="ctr">
              <a:lnSpc>
                <a:spcPts val="1200"/>
              </a:lnSpc>
            </a:pPr>
            <a:r>
              <a:rPr lang="en-US" sz="1200" b="1" dirty="0">
                <a:solidFill>
                  <a:srgbClr val="000000"/>
                </a:solidFill>
              </a:rPr>
              <a:t>CONTROLS</a:t>
            </a:r>
          </a:p>
        </p:txBody>
      </p:sp>
      <p:pic>
        <p:nvPicPr>
          <p:cNvPr id="15399" name="Picture 3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0413" y="424815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00" name="Picture 3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2963" y="4957763"/>
            <a:ext cx="603250" cy="45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20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1000" fill="hold"/>
                                        <p:tgtEl>
                                          <p:spTgt spid="5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7">
            <a:extLst>
              <a:ext uri="{FF2B5EF4-FFF2-40B4-BE49-F238E27FC236}">
                <a16:creationId xmlns:a16="http://schemas.microsoft.com/office/drawing/2014/main" id="{383B679F-1337-497A-87E2-1587B6900791}"/>
              </a:ext>
            </a:extLst>
          </p:cNvPr>
          <p:cNvSpPr>
            <a:spLocks noGrp="1" noChangeArrowheads="1"/>
          </p:cNvSpPr>
          <p:nvPr>
            <p:ph type="title"/>
          </p:nvPr>
        </p:nvSpPr>
        <p:spPr>
          <a:xfrm>
            <a:off x="4608760" y="105684"/>
            <a:ext cx="3000518" cy="1079820"/>
          </a:xfrm>
          <a:noFill/>
        </p:spPr>
        <p:txBody>
          <a:bodyPr/>
          <a:lstStyle/>
          <a:p>
            <a:pPr eaLnBrk="1" hangingPunct="1"/>
            <a:r>
              <a:rPr lang="en-US" sz="1800" b="1" dirty="0"/>
              <a:t>Diagram – Planning Documents Manufacturing Process  continued</a:t>
            </a:r>
          </a:p>
        </p:txBody>
      </p:sp>
      <p:sp>
        <p:nvSpPr>
          <p:cNvPr id="16386" name="Slide Number Placeholder 8">
            <a:extLst>
              <a:ext uri="{C183D7F6-B498-43B3-948B-1728B52AA6E4}">
                <adec:decorative xmlns:adec="http://schemas.microsoft.com/office/drawing/2017/decorative" val="1"/>
              </a:ext>
            </a:extLst>
          </p:cNvPr>
          <p:cNvSpPr>
            <a:spLocks noGrp="1"/>
          </p:cNvSpPr>
          <p:nvPr>
            <p:ph type="sldNum" sz="quarter" idx="12"/>
          </p:nvPr>
        </p:nvSpPr>
        <p:spPr>
          <a:xfrm>
            <a:off x="8610599" y="6407666"/>
            <a:ext cx="533401" cy="400050"/>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4F101730-647D-4D8E-85E4-C8086B2B6877}" type="slidenum">
              <a:rPr lang="en-US" sz="1400" smtClean="0">
                <a:solidFill>
                  <a:srgbClr val="000000"/>
                </a:solidFill>
              </a:rPr>
              <a:pPr eaLnBrk="1" hangingPunct="1"/>
              <a:t>14</a:t>
            </a:fld>
            <a:endParaRPr lang="en-US" sz="1400" dirty="0">
              <a:solidFill>
                <a:srgbClr val="000000"/>
              </a:solidFill>
            </a:endParaRPr>
          </a:p>
        </p:txBody>
      </p:sp>
      <p:sp>
        <p:nvSpPr>
          <p:cNvPr id="16387" name="Rectangle 68">
            <a:extLst>
              <a:ext uri="{C183D7F6-B498-43B3-948B-1728B52AA6E4}">
                <adec:decorative xmlns:adec="http://schemas.microsoft.com/office/drawing/2017/decorative" val="1"/>
              </a:ext>
            </a:extLst>
          </p:cNvPr>
          <p:cNvSpPr>
            <a:spLocks noChangeArrowheads="1"/>
          </p:cNvSpPr>
          <p:nvPr/>
        </p:nvSpPr>
        <p:spPr bwMode="auto">
          <a:xfrm>
            <a:off x="146050" y="227013"/>
            <a:ext cx="4273550" cy="5072062"/>
          </a:xfrm>
          <a:prstGeom prst="rect">
            <a:avLst/>
          </a:prstGeom>
          <a:solidFill>
            <a:srgbClr val="FFFFCC"/>
          </a:solidFill>
          <a:ln w="38100">
            <a:solidFill>
              <a:srgbClr val="FF505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endParaRPr>
          </a:p>
        </p:txBody>
      </p:sp>
      <p:sp>
        <p:nvSpPr>
          <p:cNvPr id="16388" name="Line 9">
            <a:extLst>
              <a:ext uri="{C183D7F6-B498-43B3-948B-1728B52AA6E4}">
                <adec:decorative xmlns:adec="http://schemas.microsoft.com/office/drawing/2017/decorative" val="1"/>
              </a:ext>
            </a:extLst>
          </p:cNvPr>
          <p:cNvSpPr>
            <a:spLocks noChangeShapeType="1"/>
          </p:cNvSpPr>
          <p:nvPr/>
        </p:nvSpPr>
        <p:spPr bwMode="auto">
          <a:xfrm>
            <a:off x="6127750" y="44069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6389" name="Line 10">
            <a:extLst>
              <a:ext uri="{C183D7F6-B498-43B3-948B-1728B52AA6E4}">
                <adec:decorative xmlns:adec="http://schemas.microsoft.com/office/drawing/2017/decorative" val="1"/>
              </a:ext>
            </a:extLst>
          </p:cNvPr>
          <p:cNvSpPr>
            <a:spLocks noChangeShapeType="1"/>
          </p:cNvSpPr>
          <p:nvPr/>
        </p:nvSpPr>
        <p:spPr bwMode="auto">
          <a:xfrm>
            <a:off x="6127750" y="37973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6390" name="Line 11">
            <a:extLst>
              <a:ext uri="{C183D7F6-B498-43B3-948B-1728B52AA6E4}">
                <adec:decorative xmlns:adec="http://schemas.microsoft.com/office/drawing/2017/decorative" val="1"/>
              </a:ext>
            </a:extLst>
          </p:cNvPr>
          <p:cNvSpPr>
            <a:spLocks noChangeShapeType="1"/>
          </p:cNvSpPr>
          <p:nvPr/>
        </p:nvSpPr>
        <p:spPr bwMode="auto">
          <a:xfrm>
            <a:off x="6127750" y="31623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6391" name="Line 12">
            <a:extLst>
              <a:ext uri="{C183D7F6-B498-43B3-948B-1728B52AA6E4}">
                <adec:decorative xmlns:adec="http://schemas.microsoft.com/office/drawing/2017/decorative" val="1"/>
              </a:ext>
            </a:extLst>
          </p:cNvPr>
          <p:cNvSpPr>
            <a:spLocks noChangeShapeType="1"/>
          </p:cNvSpPr>
          <p:nvPr/>
        </p:nvSpPr>
        <p:spPr bwMode="auto">
          <a:xfrm>
            <a:off x="6127750" y="25654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6392" name="Line 13">
            <a:extLst>
              <a:ext uri="{C183D7F6-B498-43B3-948B-1728B52AA6E4}">
                <adec:decorative xmlns:adec="http://schemas.microsoft.com/office/drawing/2017/decorative" val="1"/>
              </a:ext>
            </a:extLst>
          </p:cNvPr>
          <p:cNvSpPr>
            <a:spLocks noChangeShapeType="1"/>
          </p:cNvSpPr>
          <p:nvPr/>
        </p:nvSpPr>
        <p:spPr bwMode="auto">
          <a:xfrm>
            <a:off x="6121400" y="19812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6393" name="Text Box 69">
            <a:extLst>
              <a:ext uri="{C183D7F6-B498-43B3-948B-1728B52AA6E4}">
                <adec:decorative xmlns:adec="http://schemas.microsoft.com/office/drawing/2017/decorative" val="1"/>
              </a:ext>
            </a:extLst>
          </p:cNvPr>
          <p:cNvSpPr txBox="1">
            <a:spLocks noChangeArrowheads="1"/>
          </p:cNvSpPr>
          <p:nvPr/>
        </p:nvSpPr>
        <p:spPr bwMode="auto">
          <a:xfrm>
            <a:off x="666750" y="26670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505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US" b="1">
                <a:solidFill>
                  <a:srgbClr val="CC0000"/>
                </a:solidFill>
              </a:rPr>
              <a:t>PLAN / DOCUMENT</a:t>
            </a:r>
          </a:p>
        </p:txBody>
      </p:sp>
      <p:sp>
        <p:nvSpPr>
          <p:cNvPr id="16394" name="Line 2">
            <a:extLst>
              <a:ext uri="{C183D7F6-B498-43B3-948B-1728B52AA6E4}">
                <adec:decorative xmlns:adec="http://schemas.microsoft.com/office/drawing/2017/decorative" val="1"/>
              </a:ext>
            </a:extLst>
          </p:cNvPr>
          <p:cNvSpPr>
            <a:spLocks noChangeShapeType="1"/>
          </p:cNvSpPr>
          <p:nvPr/>
        </p:nvSpPr>
        <p:spPr bwMode="auto">
          <a:xfrm>
            <a:off x="7570788" y="1712913"/>
            <a:ext cx="508000"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6395" name="Line 3">
            <a:extLst>
              <a:ext uri="{C183D7F6-B498-43B3-948B-1728B52AA6E4}">
                <adec:decorative xmlns:adec="http://schemas.microsoft.com/office/drawing/2017/decorative" val="1"/>
              </a:ext>
            </a:extLst>
          </p:cNvPr>
          <p:cNvSpPr>
            <a:spLocks noChangeShapeType="1"/>
          </p:cNvSpPr>
          <p:nvPr/>
        </p:nvSpPr>
        <p:spPr bwMode="auto">
          <a:xfrm>
            <a:off x="7623175" y="2382838"/>
            <a:ext cx="449263" cy="635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6396" name="Line 4">
            <a:extLst>
              <a:ext uri="{C183D7F6-B498-43B3-948B-1728B52AA6E4}">
                <adec:decorative xmlns:adec="http://schemas.microsoft.com/office/drawing/2017/decorative" val="1"/>
              </a:ext>
            </a:extLst>
          </p:cNvPr>
          <p:cNvSpPr>
            <a:spLocks noChangeShapeType="1"/>
          </p:cNvSpPr>
          <p:nvPr/>
        </p:nvSpPr>
        <p:spPr bwMode="auto">
          <a:xfrm>
            <a:off x="7643813" y="3003550"/>
            <a:ext cx="423862"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6397" name="Line 5">
            <a:extLst>
              <a:ext uri="{C183D7F6-B498-43B3-948B-1728B52AA6E4}">
                <adec:decorative xmlns:adec="http://schemas.microsoft.com/office/drawing/2017/decorative" val="1"/>
              </a:ext>
            </a:extLst>
          </p:cNvPr>
          <p:cNvSpPr>
            <a:spLocks noChangeShapeType="1"/>
          </p:cNvSpPr>
          <p:nvPr/>
        </p:nvSpPr>
        <p:spPr bwMode="auto">
          <a:xfrm>
            <a:off x="7626350" y="3616325"/>
            <a:ext cx="450850"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6398" name="Line 6">
            <a:extLst>
              <a:ext uri="{C183D7F6-B498-43B3-948B-1728B52AA6E4}">
                <adec:decorative xmlns:adec="http://schemas.microsoft.com/office/drawing/2017/decorative" val="1"/>
              </a:ext>
            </a:extLst>
          </p:cNvPr>
          <p:cNvSpPr>
            <a:spLocks noChangeShapeType="1"/>
          </p:cNvSpPr>
          <p:nvPr/>
        </p:nvSpPr>
        <p:spPr bwMode="auto">
          <a:xfrm>
            <a:off x="7648575" y="4826000"/>
            <a:ext cx="422275"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6399" name="Line 7">
            <a:extLst>
              <a:ext uri="{C183D7F6-B498-43B3-948B-1728B52AA6E4}">
                <adec:decorative xmlns:adec="http://schemas.microsoft.com/office/drawing/2017/decorative" val="1"/>
              </a:ext>
            </a:extLst>
          </p:cNvPr>
          <p:cNvSpPr>
            <a:spLocks noChangeShapeType="1"/>
          </p:cNvSpPr>
          <p:nvPr/>
        </p:nvSpPr>
        <p:spPr bwMode="auto">
          <a:xfrm>
            <a:off x="7599363" y="4237038"/>
            <a:ext cx="482600" cy="635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6400" name="Line 8">
            <a:extLst>
              <a:ext uri="{C183D7F6-B498-43B3-948B-1728B52AA6E4}">
                <adec:decorative xmlns:adec="http://schemas.microsoft.com/office/drawing/2017/decorative" val="1"/>
              </a:ext>
            </a:extLst>
          </p:cNvPr>
          <p:cNvSpPr>
            <a:spLocks noChangeShapeType="1"/>
          </p:cNvSpPr>
          <p:nvPr/>
        </p:nvSpPr>
        <p:spPr bwMode="auto">
          <a:xfrm>
            <a:off x="6127750" y="50800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6401" name="Text Box 14">
            <a:extLst>
              <a:ext uri="{C183D7F6-B498-43B3-948B-1728B52AA6E4}">
                <adec:decorative xmlns:adec="http://schemas.microsoft.com/office/drawing/2017/decorative" val="1"/>
              </a:ext>
            </a:extLst>
          </p:cNvPr>
          <p:cNvSpPr txBox="1">
            <a:spLocks noChangeArrowheads="1"/>
          </p:cNvSpPr>
          <p:nvPr/>
        </p:nvSpPr>
        <p:spPr bwMode="auto">
          <a:xfrm>
            <a:off x="4648200" y="1393825"/>
            <a:ext cx="3097213" cy="587375"/>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a:solidFill>
                  <a:srgbClr val="000000"/>
                </a:solidFill>
                <a:latin typeface="Arial Black" pitchFamily="34" charset="0"/>
              </a:rPr>
              <a:t>Cell Bank</a:t>
            </a:r>
          </a:p>
          <a:p>
            <a:pPr algn="ctr" eaLnBrk="1" hangingPunct="1">
              <a:lnSpc>
                <a:spcPct val="80000"/>
              </a:lnSpc>
            </a:pPr>
            <a:r>
              <a:rPr lang="en-US" sz="1800">
                <a:solidFill>
                  <a:srgbClr val="000000"/>
                </a:solidFill>
              </a:rPr>
              <a:t>(Mamm./ Bacterial / Viral)</a:t>
            </a:r>
          </a:p>
        </p:txBody>
      </p:sp>
      <p:sp>
        <p:nvSpPr>
          <p:cNvPr id="16402" name="Text Box 15">
            <a:extLst>
              <a:ext uri="{C183D7F6-B498-43B3-948B-1728B52AA6E4}">
                <adec:decorative xmlns:adec="http://schemas.microsoft.com/office/drawing/2017/decorative" val="1"/>
              </a:ext>
            </a:extLst>
          </p:cNvPr>
          <p:cNvSpPr txBox="1">
            <a:spLocks noChangeArrowheads="1"/>
          </p:cNvSpPr>
          <p:nvPr/>
        </p:nvSpPr>
        <p:spPr bwMode="auto">
          <a:xfrm>
            <a:off x="4648200" y="2808288"/>
            <a:ext cx="3048000"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a:solidFill>
                  <a:srgbClr val="000000"/>
                </a:solidFill>
                <a:latin typeface="Arial Black" pitchFamily="34" charset="0"/>
              </a:rPr>
              <a:t>Harvest</a:t>
            </a:r>
          </a:p>
        </p:txBody>
      </p:sp>
      <p:sp>
        <p:nvSpPr>
          <p:cNvPr id="16403" name="Text Box 16">
            <a:extLst>
              <a:ext uri="{C183D7F6-B498-43B3-948B-1728B52AA6E4}">
                <adec:decorative xmlns:adec="http://schemas.microsoft.com/office/drawing/2017/decorative" val="1"/>
              </a:ext>
            </a:extLst>
          </p:cNvPr>
          <p:cNvSpPr txBox="1">
            <a:spLocks noChangeArrowheads="1"/>
          </p:cNvSpPr>
          <p:nvPr/>
        </p:nvSpPr>
        <p:spPr bwMode="auto">
          <a:xfrm>
            <a:off x="4648200" y="2217738"/>
            <a:ext cx="3059113"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a:solidFill>
                  <a:srgbClr val="000000"/>
                </a:solidFill>
                <a:latin typeface="Arial Black" pitchFamily="34" charset="0"/>
              </a:rPr>
              <a:t>Cell Cult./ Fermentat’n</a:t>
            </a:r>
          </a:p>
        </p:txBody>
      </p:sp>
      <p:sp>
        <p:nvSpPr>
          <p:cNvPr id="16404" name="Text Box 17">
            <a:extLst>
              <a:ext uri="{C183D7F6-B498-43B3-948B-1728B52AA6E4}">
                <adec:decorative xmlns:adec="http://schemas.microsoft.com/office/drawing/2017/decorative" val="1"/>
              </a:ext>
            </a:extLst>
          </p:cNvPr>
          <p:cNvSpPr txBox="1">
            <a:spLocks noChangeArrowheads="1"/>
          </p:cNvSpPr>
          <p:nvPr/>
        </p:nvSpPr>
        <p:spPr bwMode="auto">
          <a:xfrm>
            <a:off x="4648200" y="3417888"/>
            <a:ext cx="3048000"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a:solidFill>
                  <a:srgbClr val="000000"/>
                </a:solidFill>
                <a:latin typeface="Arial Black" pitchFamily="34" charset="0"/>
              </a:rPr>
              <a:t>Purification</a:t>
            </a:r>
          </a:p>
        </p:txBody>
      </p:sp>
      <p:sp>
        <p:nvSpPr>
          <p:cNvPr id="16405" name="Text Box 18">
            <a:extLst>
              <a:ext uri="{C183D7F6-B498-43B3-948B-1728B52AA6E4}">
                <adec:decorative xmlns:adec="http://schemas.microsoft.com/office/drawing/2017/decorative" val="1"/>
              </a:ext>
            </a:extLst>
          </p:cNvPr>
          <p:cNvSpPr txBox="1">
            <a:spLocks noChangeArrowheads="1"/>
          </p:cNvSpPr>
          <p:nvPr/>
        </p:nvSpPr>
        <p:spPr bwMode="auto">
          <a:xfrm>
            <a:off x="4648200" y="4043363"/>
            <a:ext cx="3048000"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a:solidFill>
                  <a:srgbClr val="000000"/>
                </a:solidFill>
                <a:latin typeface="Arial Black" pitchFamily="34" charset="0"/>
              </a:rPr>
              <a:t>Fill Finish</a:t>
            </a:r>
          </a:p>
        </p:txBody>
      </p:sp>
      <p:sp>
        <p:nvSpPr>
          <p:cNvPr id="16406" name="Text Box 19">
            <a:extLst>
              <a:ext uri="{C183D7F6-B498-43B3-948B-1728B52AA6E4}">
                <adec:decorative xmlns:adec="http://schemas.microsoft.com/office/drawing/2017/decorative" val="1"/>
              </a:ext>
            </a:extLst>
          </p:cNvPr>
          <p:cNvSpPr txBox="1">
            <a:spLocks noChangeArrowheads="1"/>
          </p:cNvSpPr>
          <p:nvPr/>
        </p:nvSpPr>
        <p:spPr bwMode="auto">
          <a:xfrm>
            <a:off x="4648200" y="4657725"/>
            <a:ext cx="3048000"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a:solidFill>
                  <a:srgbClr val="000000"/>
                </a:solidFill>
                <a:latin typeface="Arial Black" pitchFamily="34" charset="0"/>
              </a:rPr>
              <a:t>QC Testing</a:t>
            </a:r>
            <a:endParaRPr lang="en-US" sz="1800">
              <a:solidFill>
                <a:srgbClr val="000000"/>
              </a:solidFill>
            </a:endParaRPr>
          </a:p>
        </p:txBody>
      </p:sp>
      <p:sp>
        <p:nvSpPr>
          <p:cNvPr id="16409" name="Text Box 38">
            <a:extLst>
              <a:ext uri="{C183D7F6-B498-43B3-948B-1728B52AA6E4}">
                <adec:decorative xmlns:adec="http://schemas.microsoft.com/office/drawing/2017/decorative" val="1"/>
              </a:ext>
            </a:extLst>
          </p:cNvPr>
          <p:cNvSpPr txBox="1">
            <a:spLocks noChangeArrowheads="1"/>
          </p:cNvSpPr>
          <p:nvPr/>
        </p:nvSpPr>
        <p:spPr bwMode="auto">
          <a:xfrm rot="-5400000">
            <a:off x="-1593056" y="2585244"/>
            <a:ext cx="4281487" cy="638175"/>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1600" b="1">
                <a:solidFill>
                  <a:srgbClr val="000000"/>
                </a:solidFill>
              </a:rPr>
              <a:t>PERSONNEL         </a:t>
            </a:r>
            <a:r>
              <a:rPr lang="en-US" sz="1600" b="1">
                <a:solidFill>
                  <a:srgbClr val="000000"/>
                </a:solidFill>
                <a:cs typeface="Times New Roman" pitchFamily="18" charset="0"/>
              </a:rPr>
              <a:t>●</a:t>
            </a:r>
            <a:r>
              <a:rPr lang="en-US" sz="1600" b="1">
                <a:solidFill>
                  <a:srgbClr val="000000"/>
                </a:solidFill>
                <a:latin typeface="Times New Roman" pitchFamily="18" charset="0"/>
              </a:rPr>
              <a:t>●</a:t>
            </a:r>
            <a:r>
              <a:rPr lang="en-US" sz="1600" b="1">
                <a:solidFill>
                  <a:srgbClr val="000000"/>
                </a:solidFill>
                <a:cs typeface="Times New Roman" pitchFamily="18" charset="0"/>
              </a:rPr>
              <a:t> BUILDINGS ●● EQUIPMENT          ●● RAW MATERIALS</a:t>
            </a:r>
          </a:p>
        </p:txBody>
      </p:sp>
      <p:sp>
        <p:nvSpPr>
          <p:cNvPr id="16410" name="Text Box 40">
            <a:extLst>
              <a:ext uri="{C183D7F6-B498-43B3-948B-1728B52AA6E4}">
                <adec:decorative xmlns:adec="http://schemas.microsoft.com/office/drawing/2017/decorative" val="1"/>
              </a:ext>
            </a:extLst>
          </p:cNvPr>
          <p:cNvSpPr txBox="1">
            <a:spLocks noChangeArrowheads="1"/>
          </p:cNvSpPr>
          <p:nvPr/>
        </p:nvSpPr>
        <p:spPr bwMode="auto">
          <a:xfrm>
            <a:off x="981075" y="2686050"/>
            <a:ext cx="381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baseline="-25000">
                <a:solidFill>
                  <a:srgbClr val="000000"/>
                </a:solidFill>
                <a:latin typeface="Arial Black" pitchFamily="34" charset="0"/>
              </a:rPr>
              <a:t>+</a:t>
            </a:r>
            <a:endParaRPr lang="en-US" sz="2800" b="1" baseline="-25000">
              <a:solidFill>
                <a:srgbClr val="000000"/>
              </a:solidFill>
              <a:latin typeface="Arial Black" pitchFamily="34" charset="0"/>
              <a:cs typeface="Times New Roman" pitchFamily="18" charset="0"/>
            </a:endParaRPr>
          </a:p>
        </p:txBody>
      </p:sp>
      <p:grpSp>
        <p:nvGrpSpPr>
          <p:cNvPr id="16415" name="Group 55">
            <a:extLst>
              <a:ext uri="{C183D7F6-B498-43B3-948B-1728B52AA6E4}">
                <adec:decorative xmlns:adec="http://schemas.microsoft.com/office/drawing/2017/decorative" val="1"/>
              </a:ext>
            </a:extLst>
          </p:cNvPr>
          <p:cNvGrpSpPr>
            <a:grpSpLocks/>
          </p:cNvGrpSpPr>
          <p:nvPr/>
        </p:nvGrpSpPr>
        <p:grpSpPr bwMode="auto">
          <a:xfrm>
            <a:off x="5937250" y="5334000"/>
            <a:ext cx="381000" cy="682625"/>
            <a:chOff x="4224" y="2976"/>
            <a:chExt cx="240" cy="430"/>
          </a:xfrm>
        </p:grpSpPr>
        <p:sp>
          <p:nvSpPr>
            <p:cNvPr id="16437" name="AutoShape 56"/>
            <p:cNvSpPr>
              <a:spLocks noChangeArrowheads="1"/>
            </p:cNvSpPr>
            <p:nvPr/>
          </p:nvSpPr>
          <p:spPr bwMode="auto">
            <a:xfrm flipV="1">
              <a:off x="4290" y="3072"/>
              <a:ext cx="96" cy="287"/>
            </a:xfrm>
            <a:prstGeom prst="roundRect">
              <a:avLst>
                <a:gd name="adj" fmla="val 16667"/>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endParaRPr>
            </a:p>
          </p:txBody>
        </p:sp>
        <p:sp>
          <p:nvSpPr>
            <p:cNvPr id="16438" name="AutoShape 57"/>
            <p:cNvSpPr>
              <a:spLocks noChangeArrowheads="1"/>
            </p:cNvSpPr>
            <p:nvPr/>
          </p:nvSpPr>
          <p:spPr bwMode="auto">
            <a:xfrm>
              <a:off x="4242" y="2976"/>
              <a:ext cx="192" cy="96"/>
            </a:xfrm>
            <a:prstGeom prst="roundRect">
              <a:avLst>
                <a:gd name="adj" fmla="val 16667"/>
              </a:avLst>
            </a:prstGeom>
            <a:solidFill>
              <a:schemeClr val="tx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endParaRPr>
            </a:p>
          </p:txBody>
        </p:sp>
        <p:sp>
          <p:nvSpPr>
            <p:cNvPr id="16439" name="AutoShape 58"/>
            <p:cNvSpPr>
              <a:spLocks noChangeArrowheads="1"/>
            </p:cNvSpPr>
            <p:nvPr/>
          </p:nvSpPr>
          <p:spPr bwMode="auto">
            <a:xfrm>
              <a:off x="4224" y="3119"/>
              <a:ext cx="240" cy="287"/>
            </a:xfrm>
            <a:prstGeom prst="roundRect">
              <a:avLst>
                <a:gd name="adj" fmla="val 16667"/>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endParaRPr>
            </a:p>
          </p:txBody>
        </p:sp>
      </p:grpSp>
      <p:pic>
        <p:nvPicPr>
          <p:cNvPr id="16416" name="Picture 59">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27660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17" name="Picture 60">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60960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18" name="Picture 61">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3820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19" name="Picture 6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004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20" name="Line 30">
            <a:extLst>
              <a:ext uri="{C183D7F6-B498-43B3-948B-1728B52AA6E4}">
                <adec:decorative xmlns:adec="http://schemas.microsoft.com/office/drawing/2017/decorative" val="1"/>
              </a:ext>
            </a:extLst>
          </p:cNvPr>
          <p:cNvSpPr>
            <a:spLocks noChangeShapeType="1"/>
          </p:cNvSpPr>
          <p:nvPr/>
        </p:nvSpPr>
        <p:spPr bwMode="auto">
          <a:xfrm>
            <a:off x="3810000" y="4229100"/>
            <a:ext cx="781050" cy="635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pic>
        <p:nvPicPr>
          <p:cNvPr id="16421" name="Picture 3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9538" y="4086225"/>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22" name="Line 29">
            <a:extLst>
              <a:ext uri="{C183D7F6-B498-43B3-948B-1728B52AA6E4}">
                <adec:decorative xmlns:adec="http://schemas.microsoft.com/office/drawing/2017/decorative" val="1"/>
              </a:ext>
            </a:extLst>
          </p:cNvPr>
          <p:cNvSpPr>
            <a:spLocks noChangeShapeType="1"/>
          </p:cNvSpPr>
          <p:nvPr/>
        </p:nvSpPr>
        <p:spPr bwMode="auto">
          <a:xfrm>
            <a:off x="3810000" y="4848225"/>
            <a:ext cx="773113"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pic>
        <p:nvPicPr>
          <p:cNvPr id="16423" name="Picture 31">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5888" y="4700588"/>
            <a:ext cx="603250" cy="45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24" name="Line 25">
            <a:extLst>
              <a:ext uri="{C183D7F6-B498-43B3-948B-1728B52AA6E4}">
                <adec:decorative xmlns:adec="http://schemas.microsoft.com/office/drawing/2017/decorative" val="1"/>
              </a:ext>
            </a:extLst>
          </p:cNvPr>
          <p:cNvSpPr>
            <a:spLocks noChangeShapeType="1"/>
          </p:cNvSpPr>
          <p:nvPr/>
        </p:nvSpPr>
        <p:spPr bwMode="auto">
          <a:xfrm>
            <a:off x="2725738" y="1676400"/>
            <a:ext cx="1860550"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6425" name="Line 26">
            <a:extLst>
              <a:ext uri="{C183D7F6-B498-43B3-948B-1728B52AA6E4}">
                <adec:decorative xmlns:adec="http://schemas.microsoft.com/office/drawing/2017/decorative" val="1"/>
              </a:ext>
            </a:extLst>
          </p:cNvPr>
          <p:cNvSpPr>
            <a:spLocks noChangeShapeType="1"/>
          </p:cNvSpPr>
          <p:nvPr/>
        </p:nvSpPr>
        <p:spPr bwMode="auto">
          <a:xfrm>
            <a:off x="2855913" y="2374900"/>
            <a:ext cx="1746250"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6426" name="Line 27">
            <a:extLst>
              <a:ext uri="{C183D7F6-B498-43B3-948B-1728B52AA6E4}">
                <adec:decorative xmlns:adec="http://schemas.microsoft.com/office/drawing/2017/decorative" val="1"/>
              </a:ext>
            </a:extLst>
          </p:cNvPr>
          <p:cNvSpPr>
            <a:spLocks noChangeShapeType="1"/>
          </p:cNvSpPr>
          <p:nvPr/>
        </p:nvSpPr>
        <p:spPr bwMode="auto">
          <a:xfrm>
            <a:off x="2827338" y="2967038"/>
            <a:ext cx="1770062"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6427" name="Line 28">
            <a:extLst>
              <a:ext uri="{C183D7F6-B498-43B3-948B-1728B52AA6E4}">
                <adec:decorative xmlns:adec="http://schemas.microsoft.com/office/drawing/2017/decorative" val="1"/>
              </a:ext>
            </a:extLst>
          </p:cNvPr>
          <p:cNvSpPr>
            <a:spLocks noChangeShapeType="1"/>
          </p:cNvSpPr>
          <p:nvPr/>
        </p:nvSpPr>
        <p:spPr bwMode="auto">
          <a:xfrm>
            <a:off x="3105150" y="3594100"/>
            <a:ext cx="1489075"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6428" name="Rectangle 39">
            <a:extLst>
              <a:ext uri="{C183D7F6-B498-43B3-948B-1728B52AA6E4}">
                <adec:decorative xmlns:adec="http://schemas.microsoft.com/office/drawing/2017/decorative" val="1"/>
              </a:ext>
            </a:extLst>
          </p:cNvPr>
          <p:cNvSpPr>
            <a:spLocks noChangeArrowheads="1"/>
          </p:cNvSpPr>
          <p:nvPr/>
        </p:nvSpPr>
        <p:spPr bwMode="auto">
          <a:xfrm>
            <a:off x="1419225" y="838200"/>
            <a:ext cx="2390775" cy="4314825"/>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400" b="1">
                <a:solidFill>
                  <a:srgbClr val="000000"/>
                </a:solidFill>
              </a:rPr>
              <a:t>PROCESS CONTROLS</a:t>
            </a:r>
          </a:p>
        </p:txBody>
      </p:sp>
      <p:pic>
        <p:nvPicPr>
          <p:cNvPr id="16429" name="Picture 33">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9538" y="3432175"/>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30" name="Picture 34">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9538" y="279400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31" name="Picture 35">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2713" y="221615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32" name="Picture 36">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6363" y="1535113"/>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TextBox 56">
            <a:extLst>
              <a:ext uri="{FF2B5EF4-FFF2-40B4-BE49-F238E27FC236}">
                <a16:creationId xmlns:a16="http://schemas.microsoft.com/office/drawing/2014/main" id="{03A80617-20D3-4A46-BFDD-1B53C96E9415}"/>
              </a:ext>
            </a:extLst>
          </p:cNvPr>
          <p:cNvSpPr txBox="1"/>
          <p:nvPr/>
        </p:nvSpPr>
        <p:spPr>
          <a:xfrm>
            <a:off x="85072" y="5460439"/>
            <a:ext cx="5615932" cy="1200329"/>
          </a:xfrm>
          <a:prstGeom prst="rect">
            <a:avLst/>
          </a:prstGeom>
          <a:noFill/>
        </p:spPr>
        <p:txBody>
          <a:bodyPr wrap="square">
            <a:spAutoFit/>
          </a:bodyPr>
          <a:lstStyle/>
          <a:p>
            <a:pPr marL="114300" marR="0" lvl="0" indent="0"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The inputs to the manufacturing process are captured in a company's documentation (specifications, master production records, standard operating procedures, etc.)</a:t>
            </a:r>
          </a:p>
        </p:txBody>
      </p:sp>
      <p:sp>
        <p:nvSpPr>
          <p:cNvPr id="58" name="Rectangle 41">
            <a:extLst>
              <a:ext uri="{FF2B5EF4-FFF2-40B4-BE49-F238E27FC236}">
                <a16:creationId xmlns:a16="http://schemas.microsoft.com/office/drawing/2014/main" id="{7E430C27-B159-4FDB-9C56-AD8BB71AE15B}"/>
              </a:ext>
              <a:ext uri="{C183D7F6-B498-43B3-948B-1728B52AA6E4}">
                <adec:decorative xmlns:adec="http://schemas.microsoft.com/office/drawing/2017/decorative" val="1"/>
              </a:ext>
            </a:extLst>
          </p:cNvPr>
          <p:cNvSpPr>
            <a:spLocks noChangeArrowheads="1"/>
          </p:cNvSpPr>
          <p:nvPr/>
        </p:nvSpPr>
        <p:spPr bwMode="auto">
          <a:xfrm>
            <a:off x="1486626" y="4017171"/>
            <a:ext cx="2107715" cy="3810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ts val="1200"/>
              </a:lnSpc>
            </a:pPr>
            <a:r>
              <a:rPr lang="en-US" sz="1200" b="1" dirty="0">
                <a:solidFill>
                  <a:srgbClr val="000000"/>
                </a:solidFill>
              </a:rPr>
              <a:t>PACKAGING, LABELING </a:t>
            </a:r>
          </a:p>
          <a:p>
            <a:pPr algn="ctr">
              <a:lnSpc>
                <a:spcPts val="1200"/>
              </a:lnSpc>
            </a:pPr>
            <a:r>
              <a:rPr lang="en-US" sz="1200" b="1" dirty="0">
                <a:solidFill>
                  <a:srgbClr val="000000"/>
                </a:solidFill>
              </a:rPr>
              <a:t>CONTROLS</a:t>
            </a:r>
          </a:p>
        </p:txBody>
      </p:sp>
      <p:sp>
        <p:nvSpPr>
          <p:cNvPr id="59" name="Rectangle 42">
            <a:extLst>
              <a:ext uri="{FF2B5EF4-FFF2-40B4-BE49-F238E27FC236}">
                <a16:creationId xmlns:a16="http://schemas.microsoft.com/office/drawing/2014/main" id="{05D4E36A-11C8-4B97-9E89-15C7C8D91D94}"/>
              </a:ext>
              <a:ext uri="{C183D7F6-B498-43B3-948B-1728B52AA6E4}">
                <adec:decorative xmlns:adec="http://schemas.microsoft.com/office/drawing/2017/decorative" val="1"/>
              </a:ext>
            </a:extLst>
          </p:cNvPr>
          <p:cNvSpPr>
            <a:spLocks noChangeArrowheads="1"/>
          </p:cNvSpPr>
          <p:nvPr/>
        </p:nvSpPr>
        <p:spPr bwMode="auto">
          <a:xfrm>
            <a:off x="1489318" y="4643439"/>
            <a:ext cx="2107715" cy="3810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ts val="1200"/>
              </a:lnSpc>
            </a:pPr>
            <a:r>
              <a:rPr lang="en-US" sz="1200" b="1" dirty="0">
                <a:solidFill>
                  <a:srgbClr val="000000"/>
                </a:solidFill>
              </a:rPr>
              <a:t>LABORATORY</a:t>
            </a:r>
          </a:p>
          <a:p>
            <a:pPr algn="ctr">
              <a:lnSpc>
                <a:spcPts val="1200"/>
              </a:lnSpc>
            </a:pPr>
            <a:r>
              <a:rPr lang="en-US" sz="1200" b="1" dirty="0">
                <a:solidFill>
                  <a:srgbClr val="000000"/>
                </a:solidFill>
              </a:rPr>
              <a:t>CONTROLS</a:t>
            </a:r>
          </a:p>
        </p:txBody>
      </p:sp>
      <p:pic>
        <p:nvPicPr>
          <p:cNvPr id="16435" name="Picture 3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0413" y="424815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36" name="Picture 3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2963" y="4957763"/>
            <a:ext cx="603250" cy="45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Text Box 14">
            <a:extLst>
              <a:ext uri="{FF2B5EF4-FFF2-40B4-BE49-F238E27FC236}">
                <a16:creationId xmlns:a16="http://schemas.microsoft.com/office/drawing/2014/main" id="{FB8CEC88-E782-4864-BFA0-5CC1F4EE3A12}"/>
              </a:ext>
              <a:ext uri="{C183D7F6-B498-43B3-948B-1728B52AA6E4}">
                <adec:decorative xmlns:adec="http://schemas.microsoft.com/office/drawing/2017/decorative" val="1"/>
              </a:ext>
            </a:extLst>
          </p:cNvPr>
          <p:cNvSpPr txBox="1">
            <a:spLocks noChangeArrowheads="1"/>
          </p:cNvSpPr>
          <p:nvPr/>
        </p:nvSpPr>
        <p:spPr bwMode="auto">
          <a:xfrm>
            <a:off x="4648199" y="1393825"/>
            <a:ext cx="3716685" cy="646331"/>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dirty="0">
                <a:solidFill>
                  <a:srgbClr val="000000"/>
                </a:solidFill>
                <a:latin typeface="Arial Black" pitchFamily="34" charset="0"/>
              </a:rPr>
              <a:t>Cell Bank</a:t>
            </a:r>
          </a:p>
          <a:p>
            <a:pPr algn="ctr" eaLnBrk="1" hangingPunct="1"/>
            <a:r>
              <a:rPr lang="en-US" sz="1800" dirty="0">
                <a:solidFill>
                  <a:srgbClr val="000000"/>
                </a:solidFill>
              </a:rPr>
              <a:t>(Mammalian/ Bacterial / Viral)</a:t>
            </a:r>
          </a:p>
        </p:txBody>
      </p:sp>
      <p:sp>
        <p:nvSpPr>
          <p:cNvPr id="61" name="Text Box 15">
            <a:extLst>
              <a:ext uri="{FF2B5EF4-FFF2-40B4-BE49-F238E27FC236}">
                <a16:creationId xmlns:a16="http://schemas.microsoft.com/office/drawing/2014/main" id="{40126213-9B59-452D-BAC1-D79F7F0CA42F}"/>
              </a:ext>
              <a:ext uri="{C183D7F6-B498-43B3-948B-1728B52AA6E4}">
                <adec:decorative xmlns:adec="http://schemas.microsoft.com/office/drawing/2017/decorative" val="1"/>
              </a:ext>
            </a:extLst>
          </p:cNvPr>
          <p:cNvSpPr txBox="1">
            <a:spLocks noChangeArrowheads="1"/>
          </p:cNvSpPr>
          <p:nvPr/>
        </p:nvSpPr>
        <p:spPr bwMode="auto">
          <a:xfrm>
            <a:off x="4648199" y="2808288"/>
            <a:ext cx="3698021" cy="369332"/>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dirty="0">
                <a:solidFill>
                  <a:srgbClr val="000000"/>
                </a:solidFill>
                <a:latin typeface="Arial Black" pitchFamily="34" charset="0"/>
              </a:rPr>
              <a:t>Harvest</a:t>
            </a:r>
          </a:p>
        </p:txBody>
      </p:sp>
      <p:sp>
        <p:nvSpPr>
          <p:cNvPr id="62" name="Text Box 16">
            <a:extLst>
              <a:ext uri="{FF2B5EF4-FFF2-40B4-BE49-F238E27FC236}">
                <a16:creationId xmlns:a16="http://schemas.microsoft.com/office/drawing/2014/main" id="{56DF99FE-CF42-43EC-9DDC-52C3A22F81E5}"/>
              </a:ext>
              <a:ext uri="{C183D7F6-B498-43B3-948B-1728B52AA6E4}">
                <adec:decorative xmlns:adec="http://schemas.microsoft.com/office/drawing/2017/decorative" val="1"/>
              </a:ext>
            </a:extLst>
          </p:cNvPr>
          <p:cNvSpPr txBox="1">
            <a:spLocks noChangeArrowheads="1"/>
          </p:cNvSpPr>
          <p:nvPr/>
        </p:nvSpPr>
        <p:spPr bwMode="auto">
          <a:xfrm>
            <a:off x="4648200" y="2217738"/>
            <a:ext cx="3698027" cy="369332"/>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dirty="0">
                <a:solidFill>
                  <a:srgbClr val="000000"/>
                </a:solidFill>
                <a:latin typeface="Arial Black" pitchFamily="34" charset="0"/>
              </a:rPr>
              <a:t>Cell Culture/ Fermentation</a:t>
            </a:r>
          </a:p>
        </p:txBody>
      </p:sp>
      <p:sp>
        <p:nvSpPr>
          <p:cNvPr id="63" name="Text Box 17">
            <a:extLst>
              <a:ext uri="{FF2B5EF4-FFF2-40B4-BE49-F238E27FC236}">
                <a16:creationId xmlns:a16="http://schemas.microsoft.com/office/drawing/2014/main" id="{901A3374-EAAB-4767-B582-F4C8D8A77980}"/>
              </a:ext>
              <a:ext uri="{C183D7F6-B498-43B3-948B-1728B52AA6E4}">
                <adec:decorative xmlns:adec="http://schemas.microsoft.com/office/drawing/2017/decorative" val="1"/>
              </a:ext>
            </a:extLst>
          </p:cNvPr>
          <p:cNvSpPr txBox="1">
            <a:spLocks noChangeArrowheads="1"/>
          </p:cNvSpPr>
          <p:nvPr/>
        </p:nvSpPr>
        <p:spPr bwMode="auto">
          <a:xfrm>
            <a:off x="4648199" y="3417888"/>
            <a:ext cx="3716679"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a:solidFill>
                  <a:srgbClr val="000000"/>
                </a:solidFill>
                <a:latin typeface="Arial Black" pitchFamily="34" charset="0"/>
              </a:rPr>
              <a:t>Purification</a:t>
            </a:r>
          </a:p>
        </p:txBody>
      </p:sp>
      <p:sp>
        <p:nvSpPr>
          <p:cNvPr id="64" name="Text Box 18">
            <a:extLst>
              <a:ext uri="{FF2B5EF4-FFF2-40B4-BE49-F238E27FC236}">
                <a16:creationId xmlns:a16="http://schemas.microsoft.com/office/drawing/2014/main" id="{DC572A8C-42E8-4EAB-9416-1643CEB363E9}"/>
              </a:ext>
              <a:ext uri="{C183D7F6-B498-43B3-948B-1728B52AA6E4}">
                <adec:decorative xmlns:adec="http://schemas.microsoft.com/office/drawing/2017/decorative" val="1"/>
              </a:ext>
            </a:extLst>
          </p:cNvPr>
          <p:cNvSpPr txBox="1">
            <a:spLocks noChangeArrowheads="1"/>
          </p:cNvSpPr>
          <p:nvPr/>
        </p:nvSpPr>
        <p:spPr bwMode="auto">
          <a:xfrm>
            <a:off x="4648199" y="4043363"/>
            <a:ext cx="3716671"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a:solidFill>
                  <a:srgbClr val="000000"/>
                </a:solidFill>
                <a:latin typeface="Arial Black" pitchFamily="34" charset="0"/>
              </a:rPr>
              <a:t>Fill Finish</a:t>
            </a:r>
          </a:p>
        </p:txBody>
      </p:sp>
      <p:sp>
        <p:nvSpPr>
          <p:cNvPr id="65" name="Text Box 19">
            <a:extLst>
              <a:ext uri="{FF2B5EF4-FFF2-40B4-BE49-F238E27FC236}">
                <a16:creationId xmlns:a16="http://schemas.microsoft.com/office/drawing/2014/main" id="{F8194669-63A9-42F0-99C4-F5501DA8ABC2}"/>
              </a:ext>
              <a:ext uri="{C183D7F6-B498-43B3-948B-1728B52AA6E4}">
                <adec:decorative xmlns:adec="http://schemas.microsoft.com/office/drawing/2017/decorative" val="1"/>
              </a:ext>
            </a:extLst>
          </p:cNvPr>
          <p:cNvSpPr txBox="1">
            <a:spLocks noChangeArrowheads="1"/>
          </p:cNvSpPr>
          <p:nvPr/>
        </p:nvSpPr>
        <p:spPr bwMode="auto">
          <a:xfrm>
            <a:off x="4648199" y="4657725"/>
            <a:ext cx="3716669"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a:solidFill>
                  <a:srgbClr val="000000"/>
                </a:solidFill>
                <a:latin typeface="Arial Black" pitchFamily="34" charset="0"/>
              </a:rPr>
              <a:t>QC Testing</a:t>
            </a:r>
            <a:endParaRPr lang="en-US" sz="1800">
              <a:solidFill>
                <a:srgbClr val="000000"/>
              </a:solidFill>
            </a:endParaRPr>
          </a:p>
        </p:txBody>
      </p:sp>
      <p:pic>
        <p:nvPicPr>
          <p:cNvPr id="16408" name="Picture 37">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1650" y="1504950"/>
            <a:ext cx="533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11" name="Picture 46">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8475" y="2160588"/>
            <a:ext cx="603250" cy="45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12" name="Picture 48">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8000" y="281940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13" name="Picture 50">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342900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14" name="Picture 5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8000" y="401955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07" name="Picture 21">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1175" y="459740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047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1000"/>
                                        <p:tgtEl>
                                          <p:spTgt spid="59"/>
                                        </p:tgtEl>
                                      </p:cBhvr>
                                    </p:animEffect>
                                    <p:anim calcmode="lin" valueType="num">
                                      <p:cBhvr>
                                        <p:cTn id="13" dur="1000" fill="hold"/>
                                        <p:tgtEl>
                                          <p:spTgt spid="59"/>
                                        </p:tgtEl>
                                        <p:attrNameLst>
                                          <p:attrName>ppt_x</p:attrName>
                                        </p:attrNameLst>
                                      </p:cBhvr>
                                      <p:tavLst>
                                        <p:tav tm="0">
                                          <p:val>
                                            <p:strVal val="#ppt_x"/>
                                          </p:val>
                                        </p:tav>
                                        <p:tav tm="100000">
                                          <p:val>
                                            <p:strVal val="#ppt_x"/>
                                          </p:val>
                                        </p:tav>
                                      </p:tavLst>
                                    </p:anim>
                                    <p:anim calcmode="lin" valueType="num">
                                      <p:cBhvr>
                                        <p:cTn id="14"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FD181-B2D6-4D64-8317-7E237153D200}"/>
              </a:ext>
              <a:ext uri="{C183D7F6-B498-43B3-948B-1728B52AA6E4}">
                <adec:decorative xmlns:adec="http://schemas.microsoft.com/office/drawing/2017/decorative" val="0"/>
              </a:ext>
            </a:extLst>
          </p:cNvPr>
          <p:cNvSpPr>
            <a:spLocks noGrp="1"/>
          </p:cNvSpPr>
          <p:nvPr>
            <p:ph type="title" sz="quarter"/>
          </p:nvPr>
        </p:nvSpPr>
        <p:spPr>
          <a:xfrm>
            <a:off x="685800" y="-1143000"/>
            <a:ext cx="7772400" cy="1143000"/>
          </a:xfrm>
        </p:spPr>
        <p:txBody>
          <a:bodyPr vert="horz" wrap="square" lIns="91440" tIns="45720" rIns="91440" bIns="45720" numCol="1" anchor="b" anchorCtr="0" compatLnSpc="1">
            <a:prstTxWarp prst="textNoShape">
              <a:avLst/>
            </a:prstTxWarp>
          </a:bodyPr>
          <a:lstStyle/>
          <a:p>
            <a:r>
              <a:rPr lang="en-US" dirty="0"/>
              <a:t>Plan and Execute Diagram</a:t>
            </a:r>
          </a:p>
        </p:txBody>
      </p:sp>
      <p:sp>
        <p:nvSpPr>
          <p:cNvPr id="59" name="TextBox 58">
            <a:extLst>
              <a:ext uri="{FF2B5EF4-FFF2-40B4-BE49-F238E27FC236}">
                <a16:creationId xmlns:a16="http://schemas.microsoft.com/office/drawing/2014/main" id="{4862A5E9-3FEC-483E-BAC1-8B3142ACDACD}"/>
              </a:ext>
            </a:extLst>
          </p:cNvPr>
          <p:cNvSpPr txBox="1"/>
          <p:nvPr/>
        </p:nvSpPr>
        <p:spPr>
          <a:xfrm>
            <a:off x="228600" y="5423436"/>
            <a:ext cx="5511800" cy="1323439"/>
          </a:xfrm>
          <a:prstGeom prst="rect">
            <a:avLst/>
          </a:prstGeom>
          <a:noFill/>
        </p:spPr>
        <p:txBody>
          <a:bodyPr wrap="square">
            <a:spAutoFit/>
          </a:bodyPr>
          <a:lstStyle/>
          <a:p>
            <a:pPr marL="114300" marR="0" lvl="0" indent="0"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Inputs to the manufacturing process are part of the </a:t>
            </a:r>
            <a:r>
              <a:rPr kumimoji="0" lang="en-US" sz="1600" b="1" i="0" u="none" strike="noStrike" kern="1200" cap="none" spc="0" normalizeH="0" baseline="0" noProof="0" dirty="0">
                <a:ln>
                  <a:noFill/>
                </a:ln>
                <a:solidFill>
                  <a:srgbClr val="000000"/>
                </a:solidFill>
                <a:effectLst/>
                <a:uLnTx/>
                <a:uFillTx/>
                <a:latin typeface="Arial" charset="0"/>
                <a:ea typeface="+mn-ea"/>
                <a:cs typeface="+mn-cs"/>
              </a:rPr>
              <a:t>Execute</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and </a:t>
            </a:r>
            <a:r>
              <a:rPr kumimoji="0" lang="en-US" sz="1600" b="1" i="0" u="none" strike="noStrike" kern="1200" cap="none" spc="0" normalizeH="0" baseline="0" noProof="0" dirty="0">
                <a:ln>
                  <a:noFill/>
                </a:ln>
                <a:solidFill>
                  <a:srgbClr val="000000"/>
                </a:solidFill>
                <a:effectLst/>
                <a:uLnTx/>
                <a:uFillTx/>
                <a:latin typeface="Arial" charset="0"/>
                <a:ea typeface="+mn-ea"/>
                <a:cs typeface="+mn-cs"/>
              </a:rPr>
              <a:t>Document</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phase of the manufacturing operation and are captured in the documentation of Batch Production Records (BPRs) and QC testing documentation</a:t>
            </a:r>
          </a:p>
        </p:txBody>
      </p:sp>
      <p:sp>
        <p:nvSpPr>
          <p:cNvPr id="17410" name="Slide Number Placeholder 8">
            <a:extLst>
              <a:ext uri="{C183D7F6-B498-43B3-948B-1728B52AA6E4}">
                <adec:decorative xmlns:adec="http://schemas.microsoft.com/office/drawing/2017/decorative" val="1"/>
              </a:ext>
            </a:extLst>
          </p:cNvPr>
          <p:cNvSpPr>
            <a:spLocks noGrp="1"/>
          </p:cNvSpPr>
          <p:nvPr>
            <p:ph type="sldNum" sz="quarter" idx="12"/>
          </p:nvPr>
        </p:nvSpPr>
        <p:spPr>
          <a:xfrm>
            <a:off x="8610745" y="6465610"/>
            <a:ext cx="390524" cy="327580"/>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FB4EC359-7C1C-4B6B-BDA2-6145B5A638EE}" type="slidenum">
              <a:rPr lang="en-US" sz="1400" smtClean="0">
                <a:solidFill>
                  <a:srgbClr val="000000"/>
                </a:solidFill>
              </a:rPr>
              <a:pPr eaLnBrk="1" hangingPunct="1"/>
              <a:t>15</a:t>
            </a:fld>
            <a:endParaRPr lang="en-US" sz="1400" dirty="0">
              <a:solidFill>
                <a:srgbClr val="000000"/>
              </a:solidFill>
            </a:endParaRPr>
          </a:p>
        </p:txBody>
      </p:sp>
      <p:sp>
        <p:nvSpPr>
          <p:cNvPr id="17411" name="Rectangle 70">
            <a:extLst>
              <a:ext uri="{C183D7F6-B498-43B3-948B-1728B52AA6E4}">
                <adec:decorative xmlns:adec="http://schemas.microsoft.com/office/drawing/2017/decorative" val="1"/>
              </a:ext>
            </a:extLst>
          </p:cNvPr>
          <p:cNvSpPr>
            <a:spLocks noChangeArrowheads="1"/>
          </p:cNvSpPr>
          <p:nvPr/>
        </p:nvSpPr>
        <p:spPr bwMode="auto">
          <a:xfrm>
            <a:off x="4565650" y="228600"/>
            <a:ext cx="4273550" cy="5070475"/>
          </a:xfrm>
          <a:prstGeom prst="rect">
            <a:avLst/>
          </a:prstGeom>
          <a:solidFill>
            <a:srgbClr val="FFCC66"/>
          </a:solidFill>
          <a:ln w="38100">
            <a:solidFill>
              <a:srgbClr val="FF505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endParaRPr>
          </a:p>
        </p:txBody>
      </p:sp>
      <p:sp>
        <p:nvSpPr>
          <p:cNvPr id="17412" name="Rectangle 68">
            <a:extLst>
              <a:ext uri="{C183D7F6-B498-43B3-948B-1728B52AA6E4}">
                <adec:decorative xmlns:adec="http://schemas.microsoft.com/office/drawing/2017/decorative" val="1"/>
              </a:ext>
            </a:extLst>
          </p:cNvPr>
          <p:cNvSpPr>
            <a:spLocks noChangeArrowheads="1"/>
          </p:cNvSpPr>
          <p:nvPr/>
        </p:nvSpPr>
        <p:spPr bwMode="auto">
          <a:xfrm>
            <a:off x="130175" y="266700"/>
            <a:ext cx="4273550" cy="5072062"/>
          </a:xfrm>
          <a:prstGeom prst="rect">
            <a:avLst/>
          </a:prstGeom>
          <a:solidFill>
            <a:srgbClr val="FFFFCC"/>
          </a:solidFill>
          <a:ln w="38100">
            <a:solidFill>
              <a:srgbClr val="FF505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dirty="0">
              <a:solidFill>
                <a:srgbClr val="000000"/>
              </a:solidFill>
            </a:endParaRPr>
          </a:p>
        </p:txBody>
      </p:sp>
      <p:sp>
        <p:nvSpPr>
          <p:cNvPr id="17413" name="Line 9">
            <a:extLst>
              <a:ext uri="{C183D7F6-B498-43B3-948B-1728B52AA6E4}">
                <adec:decorative xmlns:adec="http://schemas.microsoft.com/office/drawing/2017/decorative" val="1"/>
              </a:ext>
            </a:extLst>
          </p:cNvPr>
          <p:cNvSpPr>
            <a:spLocks noChangeShapeType="1"/>
          </p:cNvSpPr>
          <p:nvPr/>
        </p:nvSpPr>
        <p:spPr bwMode="auto">
          <a:xfrm>
            <a:off x="6127750" y="44069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7414" name="Line 10">
            <a:extLst>
              <a:ext uri="{C183D7F6-B498-43B3-948B-1728B52AA6E4}">
                <adec:decorative xmlns:adec="http://schemas.microsoft.com/office/drawing/2017/decorative" val="1"/>
              </a:ext>
            </a:extLst>
          </p:cNvPr>
          <p:cNvSpPr>
            <a:spLocks noChangeShapeType="1"/>
          </p:cNvSpPr>
          <p:nvPr/>
        </p:nvSpPr>
        <p:spPr bwMode="auto">
          <a:xfrm>
            <a:off x="6127750" y="37973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7415" name="Line 11">
            <a:extLst>
              <a:ext uri="{C183D7F6-B498-43B3-948B-1728B52AA6E4}">
                <adec:decorative xmlns:adec="http://schemas.microsoft.com/office/drawing/2017/decorative" val="1"/>
              </a:ext>
            </a:extLst>
          </p:cNvPr>
          <p:cNvSpPr>
            <a:spLocks noChangeShapeType="1"/>
          </p:cNvSpPr>
          <p:nvPr/>
        </p:nvSpPr>
        <p:spPr bwMode="auto">
          <a:xfrm>
            <a:off x="6127750" y="31623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7416" name="Line 12">
            <a:extLst>
              <a:ext uri="{C183D7F6-B498-43B3-948B-1728B52AA6E4}">
                <adec:decorative xmlns:adec="http://schemas.microsoft.com/office/drawing/2017/decorative" val="1"/>
              </a:ext>
            </a:extLst>
          </p:cNvPr>
          <p:cNvSpPr>
            <a:spLocks noChangeShapeType="1"/>
          </p:cNvSpPr>
          <p:nvPr/>
        </p:nvSpPr>
        <p:spPr bwMode="auto">
          <a:xfrm>
            <a:off x="6127750" y="25654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7417" name="Line 13">
            <a:extLst>
              <a:ext uri="{C183D7F6-B498-43B3-948B-1728B52AA6E4}">
                <adec:decorative xmlns:adec="http://schemas.microsoft.com/office/drawing/2017/decorative" val="1"/>
              </a:ext>
            </a:extLst>
          </p:cNvPr>
          <p:cNvSpPr>
            <a:spLocks noChangeShapeType="1"/>
          </p:cNvSpPr>
          <p:nvPr/>
        </p:nvSpPr>
        <p:spPr bwMode="auto">
          <a:xfrm>
            <a:off x="6121400" y="19812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7418" name="Text Box 69">
            <a:extLst>
              <a:ext uri="{C183D7F6-B498-43B3-948B-1728B52AA6E4}">
                <adec:decorative xmlns:adec="http://schemas.microsoft.com/office/drawing/2017/decorative" val="0"/>
              </a:ext>
            </a:extLst>
          </p:cNvPr>
          <p:cNvSpPr txBox="1">
            <a:spLocks noChangeArrowheads="1"/>
          </p:cNvSpPr>
          <p:nvPr/>
        </p:nvSpPr>
        <p:spPr bwMode="auto">
          <a:xfrm>
            <a:off x="666750" y="26670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505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US" b="1" dirty="0">
                <a:solidFill>
                  <a:srgbClr val="CC0000"/>
                </a:solidFill>
              </a:rPr>
              <a:t>PLAN / DOCUMENT</a:t>
            </a:r>
          </a:p>
        </p:txBody>
      </p:sp>
      <p:sp>
        <p:nvSpPr>
          <p:cNvPr id="17419" name="Text Box 71"/>
          <p:cNvSpPr txBox="1">
            <a:spLocks noChangeArrowheads="1"/>
          </p:cNvSpPr>
          <p:nvPr/>
        </p:nvSpPr>
        <p:spPr bwMode="auto">
          <a:xfrm>
            <a:off x="4572000" y="266700"/>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505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US" b="1" dirty="0">
                <a:solidFill>
                  <a:srgbClr val="CC0000"/>
                </a:solidFill>
              </a:rPr>
              <a:t>EXECUTE / DOCUMENT</a:t>
            </a:r>
          </a:p>
        </p:txBody>
      </p:sp>
      <p:sp>
        <p:nvSpPr>
          <p:cNvPr id="17420" name="Line 2">
            <a:extLst>
              <a:ext uri="{C183D7F6-B498-43B3-948B-1728B52AA6E4}">
                <adec:decorative xmlns:adec="http://schemas.microsoft.com/office/drawing/2017/decorative" val="1"/>
              </a:ext>
            </a:extLst>
          </p:cNvPr>
          <p:cNvSpPr>
            <a:spLocks noChangeShapeType="1"/>
          </p:cNvSpPr>
          <p:nvPr/>
        </p:nvSpPr>
        <p:spPr bwMode="auto">
          <a:xfrm>
            <a:off x="7570788" y="1712913"/>
            <a:ext cx="508000"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7421" name="Line 3">
            <a:extLst>
              <a:ext uri="{C183D7F6-B498-43B3-948B-1728B52AA6E4}">
                <adec:decorative xmlns:adec="http://schemas.microsoft.com/office/drawing/2017/decorative" val="1"/>
              </a:ext>
            </a:extLst>
          </p:cNvPr>
          <p:cNvSpPr>
            <a:spLocks noChangeShapeType="1"/>
          </p:cNvSpPr>
          <p:nvPr/>
        </p:nvSpPr>
        <p:spPr bwMode="auto">
          <a:xfrm>
            <a:off x="7623175" y="2382838"/>
            <a:ext cx="449263" cy="635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7422" name="Line 4">
            <a:extLst>
              <a:ext uri="{C183D7F6-B498-43B3-948B-1728B52AA6E4}">
                <adec:decorative xmlns:adec="http://schemas.microsoft.com/office/drawing/2017/decorative" val="1"/>
              </a:ext>
            </a:extLst>
          </p:cNvPr>
          <p:cNvSpPr>
            <a:spLocks noChangeShapeType="1"/>
          </p:cNvSpPr>
          <p:nvPr/>
        </p:nvSpPr>
        <p:spPr bwMode="auto">
          <a:xfrm>
            <a:off x="7643813" y="3003550"/>
            <a:ext cx="423862"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7423" name="Line 5">
            <a:extLst>
              <a:ext uri="{C183D7F6-B498-43B3-948B-1728B52AA6E4}">
                <adec:decorative xmlns:adec="http://schemas.microsoft.com/office/drawing/2017/decorative" val="1"/>
              </a:ext>
            </a:extLst>
          </p:cNvPr>
          <p:cNvSpPr>
            <a:spLocks noChangeShapeType="1"/>
          </p:cNvSpPr>
          <p:nvPr/>
        </p:nvSpPr>
        <p:spPr bwMode="auto">
          <a:xfrm>
            <a:off x="7626350" y="3616325"/>
            <a:ext cx="450850"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7424" name="Line 6">
            <a:extLst>
              <a:ext uri="{C183D7F6-B498-43B3-948B-1728B52AA6E4}">
                <adec:decorative xmlns:adec="http://schemas.microsoft.com/office/drawing/2017/decorative" val="1"/>
              </a:ext>
            </a:extLst>
          </p:cNvPr>
          <p:cNvSpPr>
            <a:spLocks noChangeShapeType="1"/>
          </p:cNvSpPr>
          <p:nvPr/>
        </p:nvSpPr>
        <p:spPr bwMode="auto">
          <a:xfrm>
            <a:off x="7648575" y="4826000"/>
            <a:ext cx="422275"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7425" name="Line 7">
            <a:extLst>
              <a:ext uri="{C183D7F6-B498-43B3-948B-1728B52AA6E4}">
                <adec:decorative xmlns:adec="http://schemas.microsoft.com/office/drawing/2017/decorative" val="1"/>
              </a:ext>
            </a:extLst>
          </p:cNvPr>
          <p:cNvSpPr>
            <a:spLocks noChangeShapeType="1"/>
          </p:cNvSpPr>
          <p:nvPr/>
        </p:nvSpPr>
        <p:spPr bwMode="auto">
          <a:xfrm>
            <a:off x="7599363" y="4237038"/>
            <a:ext cx="482600" cy="635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7426" name="Line 8">
            <a:extLst>
              <a:ext uri="{C183D7F6-B498-43B3-948B-1728B52AA6E4}">
                <adec:decorative xmlns:adec="http://schemas.microsoft.com/office/drawing/2017/decorative" val="1"/>
              </a:ext>
            </a:extLst>
          </p:cNvPr>
          <p:cNvSpPr>
            <a:spLocks noChangeShapeType="1"/>
          </p:cNvSpPr>
          <p:nvPr/>
        </p:nvSpPr>
        <p:spPr bwMode="auto">
          <a:xfrm>
            <a:off x="6127750" y="50800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7427" name="Text Box 14">
            <a:extLst>
              <a:ext uri="{C183D7F6-B498-43B3-948B-1728B52AA6E4}">
                <adec:decorative xmlns:adec="http://schemas.microsoft.com/office/drawing/2017/decorative" val="1"/>
              </a:ext>
            </a:extLst>
          </p:cNvPr>
          <p:cNvSpPr txBox="1">
            <a:spLocks noChangeArrowheads="1"/>
          </p:cNvSpPr>
          <p:nvPr/>
        </p:nvSpPr>
        <p:spPr bwMode="auto">
          <a:xfrm>
            <a:off x="4648200" y="1393825"/>
            <a:ext cx="3097213" cy="587375"/>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dirty="0">
                <a:solidFill>
                  <a:srgbClr val="000000"/>
                </a:solidFill>
                <a:latin typeface="Arial Black" pitchFamily="34" charset="0"/>
              </a:rPr>
              <a:t>Cell Bank</a:t>
            </a:r>
          </a:p>
          <a:p>
            <a:pPr algn="ctr" eaLnBrk="1" hangingPunct="1">
              <a:lnSpc>
                <a:spcPct val="80000"/>
              </a:lnSpc>
            </a:pPr>
            <a:r>
              <a:rPr lang="en-US" sz="1800" dirty="0">
                <a:solidFill>
                  <a:srgbClr val="000000"/>
                </a:solidFill>
              </a:rPr>
              <a:t>(</a:t>
            </a:r>
            <a:r>
              <a:rPr lang="en-US" sz="1800" dirty="0" err="1">
                <a:solidFill>
                  <a:srgbClr val="000000"/>
                </a:solidFill>
              </a:rPr>
              <a:t>Mamm</a:t>
            </a:r>
            <a:r>
              <a:rPr lang="en-US" sz="1800" dirty="0">
                <a:solidFill>
                  <a:srgbClr val="000000"/>
                </a:solidFill>
              </a:rPr>
              <a:t>./ Bacterial / Viral)</a:t>
            </a:r>
          </a:p>
        </p:txBody>
      </p:sp>
      <p:sp>
        <p:nvSpPr>
          <p:cNvPr id="17428" name="Text Box 15">
            <a:extLst>
              <a:ext uri="{C183D7F6-B498-43B3-948B-1728B52AA6E4}">
                <adec:decorative xmlns:adec="http://schemas.microsoft.com/office/drawing/2017/decorative" val="1"/>
              </a:ext>
            </a:extLst>
          </p:cNvPr>
          <p:cNvSpPr txBox="1">
            <a:spLocks noChangeArrowheads="1"/>
          </p:cNvSpPr>
          <p:nvPr/>
        </p:nvSpPr>
        <p:spPr bwMode="auto">
          <a:xfrm>
            <a:off x="4648200" y="2808288"/>
            <a:ext cx="3048000"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a:solidFill>
                  <a:srgbClr val="000000"/>
                </a:solidFill>
                <a:latin typeface="Arial Black" pitchFamily="34" charset="0"/>
              </a:rPr>
              <a:t>Harvest</a:t>
            </a:r>
          </a:p>
        </p:txBody>
      </p:sp>
      <p:sp>
        <p:nvSpPr>
          <p:cNvPr id="17429" name="Text Box 16">
            <a:extLst>
              <a:ext uri="{C183D7F6-B498-43B3-948B-1728B52AA6E4}">
                <adec:decorative xmlns:adec="http://schemas.microsoft.com/office/drawing/2017/decorative" val="1"/>
              </a:ext>
            </a:extLst>
          </p:cNvPr>
          <p:cNvSpPr txBox="1">
            <a:spLocks noChangeArrowheads="1"/>
          </p:cNvSpPr>
          <p:nvPr/>
        </p:nvSpPr>
        <p:spPr bwMode="auto">
          <a:xfrm>
            <a:off x="4648200" y="2217738"/>
            <a:ext cx="3059113"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a:solidFill>
                  <a:srgbClr val="000000"/>
                </a:solidFill>
                <a:latin typeface="Arial Black" pitchFamily="34" charset="0"/>
              </a:rPr>
              <a:t>Cell Cult./ Fermentat’n</a:t>
            </a:r>
          </a:p>
        </p:txBody>
      </p:sp>
      <p:sp>
        <p:nvSpPr>
          <p:cNvPr id="17430" name="Text Box 17">
            <a:extLst>
              <a:ext uri="{C183D7F6-B498-43B3-948B-1728B52AA6E4}">
                <adec:decorative xmlns:adec="http://schemas.microsoft.com/office/drawing/2017/decorative" val="1"/>
              </a:ext>
            </a:extLst>
          </p:cNvPr>
          <p:cNvSpPr txBox="1">
            <a:spLocks noChangeArrowheads="1"/>
          </p:cNvSpPr>
          <p:nvPr/>
        </p:nvSpPr>
        <p:spPr bwMode="auto">
          <a:xfrm>
            <a:off x="4648200" y="3417888"/>
            <a:ext cx="3048000"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a:solidFill>
                  <a:srgbClr val="000000"/>
                </a:solidFill>
                <a:latin typeface="Arial Black" pitchFamily="34" charset="0"/>
              </a:rPr>
              <a:t>Purification</a:t>
            </a:r>
          </a:p>
        </p:txBody>
      </p:sp>
      <p:sp>
        <p:nvSpPr>
          <p:cNvPr id="17431" name="Text Box 18">
            <a:extLst>
              <a:ext uri="{C183D7F6-B498-43B3-948B-1728B52AA6E4}">
                <adec:decorative xmlns:adec="http://schemas.microsoft.com/office/drawing/2017/decorative" val="1"/>
              </a:ext>
            </a:extLst>
          </p:cNvPr>
          <p:cNvSpPr txBox="1">
            <a:spLocks noChangeArrowheads="1"/>
          </p:cNvSpPr>
          <p:nvPr/>
        </p:nvSpPr>
        <p:spPr bwMode="auto">
          <a:xfrm>
            <a:off x="4648200" y="4043363"/>
            <a:ext cx="3048000"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a:solidFill>
                  <a:srgbClr val="000000"/>
                </a:solidFill>
                <a:latin typeface="Arial Black" pitchFamily="34" charset="0"/>
              </a:rPr>
              <a:t>Fill Finish</a:t>
            </a:r>
          </a:p>
        </p:txBody>
      </p:sp>
      <p:sp>
        <p:nvSpPr>
          <p:cNvPr id="17432" name="Text Box 19">
            <a:extLst>
              <a:ext uri="{C183D7F6-B498-43B3-948B-1728B52AA6E4}">
                <adec:decorative xmlns:adec="http://schemas.microsoft.com/office/drawing/2017/decorative" val="1"/>
              </a:ext>
            </a:extLst>
          </p:cNvPr>
          <p:cNvSpPr txBox="1">
            <a:spLocks noChangeArrowheads="1"/>
          </p:cNvSpPr>
          <p:nvPr/>
        </p:nvSpPr>
        <p:spPr bwMode="auto">
          <a:xfrm>
            <a:off x="4648200" y="4657725"/>
            <a:ext cx="3048000"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a:solidFill>
                  <a:srgbClr val="000000"/>
                </a:solidFill>
                <a:latin typeface="Arial Black" pitchFamily="34" charset="0"/>
              </a:rPr>
              <a:t>QC Testing</a:t>
            </a:r>
            <a:endParaRPr lang="en-US" sz="1800">
              <a:solidFill>
                <a:srgbClr val="000000"/>
              </a:solidFill>
            </a:endParaRPr>
          </a:p>
        </p:txBody>
      </p:sp>
      <p:sp>
        <p:nvSpPr>
          <p:cNvPr id="17435" name="Text Box 38">
            <a:extLst>
              <a:ext uri="{C183D7F6-B498-43B3-948B-1728B52AA6E4}">
                <adec:decorative xmlns:adec="http://schemas.microsoft.com/office/drawing/2017/decorative" val="1"/>
              </a:ext>
            </a:extLst>
          </p:cNvPr>
          <p:cNvSpPr txBox="1">
            <a:spLocks noChangeArrowheads="1"/>
          </p:cNvSpPr>
          <p:nvPr/>
        </p:nvSpPr>
        <p:spPr bwMode="auto">
          <a:xfrm rot="-5400000">
            <a:off x="-1593056" y="2585244"/>
            <a:ext cx="4281487" cy="638175"/>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1600" b="1">
                <a:solidFill>
                  <a:srgbClr val="000000"/>
                </a:solidFill>
              </a:rPr>
              <a:t>PERSONNEL         </a:t>
            </a:r>
            <a:r>
              <a:rPr lang="en-US" sz="1600" b="1">
                <a:solidFill>
                  <a:srgbClr val="000000"/>
                </a:solidFill>
                <a:cs typeface="Times New Roman" pitchFamily="18" charset="0"/>
              </a:rPr>
              <a:t>●</a:t>
            </a:r>
            <a:r>
              <a:rPr lang="en-US" sz="1600" b="1">
                <a:solidFill>
                  <a:srgbClr val="000000"/>
                </a:solidFill>
                <a:latin typeface="Times New Roman" pitchFamily="18" charset="0"/>
              </a:rPr>
              <a:t>●</a:t>
            </a:r>
            <a:r>
              <a:rPr lang="en-US" sz="1600" b="1">
                <a:solidFill>
                  <a:srgbClr val="000000"/>
                </a:solidFill>
                <a:cs typeface="Times New Roman" pitchFamily="18" charset="0"/>
              </a:rPr>
              <a:t> BUILDINGS ●● EQUIPMENT          ●● RAW MATERIALS</a:t>
            </a:r>
          </a:p>
        </p:txBody>
      </p:sp>
      <p:sp>
        <p:nvSpPr>
          <p:cNvPr id="17436" name="Text Box 40">
            <a:extLst>
              <a:ext uri="{C183D7F6-B498-43B3-948B-1728B52AA6E4}">
                <adec:decorative xmlns:adec="http://schemas.microsoft.com/office/drawing/2017/decorative" val="1"/>
              </a:ext>
            </a:extLst>
          </p:cNvPr>
          <p:cNvSpPr txBox="1">
            <a:spLocks noChangeArrowheads="1"/>
          </p:cNvSpPr>
          <p:nvPr/>
        </p:nvSpPr>
        <p:spPr bwMode="auto">
          <a:xfrm>
            <a:off x="981075" y="2686050"/>
            <a:ext cx="381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baseline="-25000">
                <a:solidFill>
                  <a:srgbClr val="000000"/>
                </a:solidFill>
                <a:latin typeface="Arial Black" pitchFamily="34" charset="0"/>
              </a:rPr>
              <a:t>+</a:t>
            </a:r>
            <a:endParaRPr lang="en-US" sz="2800" b="1" baseline="-25000">
              <a:solidFill>
                <a:srgbClr val="000000"/>
              </a:solidFill>
              <a:latin typeface="Arial Black" pitchFamily="34" charset="0"/>
              <a:cs typeface="Times New Roman" pitchFamily="18" charset="0"/>
            </a:endParaRPr>
          </a:p>
        </p:txBody>
      </p:sp>
      <p:grpSp>
        <p:nvGrpSpPr>
          <p:cNvPr id="17441" name="Group 55">
            <a:extLst>
              <a:ext uri="{C183D7F6-B498-43B3-948B-1728B52AA6E4}">
                <adec:decorative xmlns:adec="http://schemas.microsoft.com/office/drawing/2017/decorative" val="1"/>
              </a:ext>
            </a:extLst>
          </p:cNvPr>
          <p:cNvGrpSpPr>
            <a:grpSpLocks/>
          </p:cNvGrpSpPr>
          <p:nvPr/>
        </p:nvGrpSpPr>
        <p:grpSpPr bwMode="auto">
          <a:xfrm>
            <a:off x="5937250" y="5334000"/>
            <a:ext cx="381000" cy="682625"/>
            <a:chOff x="4224" y="2976"/>
            <a:chExt cx="240" cy="430"/>
          </a:xfrm>
        </p:grpSpPr>
        <p:sp>
          <p:nvSpPr>
            <p:cNvPr id="17463" name="AutoShape 56"/>
            <p:cNvSpPr>
              <a:spLocks noChangeArrowheads="1"/>
            </p:cNvSpPr>
            <p:nvPr/>
          </p:nvSpPr>
          <p:spPr bwMode="auto">
            <a:xfrm flipV="1">
              <a:off x="4290" y="3072"/>
              <a:ext cx="96" cy="287"/>
            </a:xfrm>
            <a:prstGeom prst="roundRect">
              <a:avLst>
                <a:gd name="adj" fmla="val 16667"/>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endParaRPr>
            </a:p>
          </p:txBody>
        </p:sp>
        <p:sp>
          <p:nvSpPr>
            <p:cNvPr id="17464" name="AutoShape 57"/>
            <p:cNvSpPr>
              <a:spLocks noChangeArrowheads="1"/>
            </p:cNvSpPr>
            <p:nvPr/>
          </p:nvSpPr>
          <p:spPr bwMode="auto">
            <a:xfrm>
              <a:off x="4242" y="2976"/>
              <a:ext cx="192" cy="96"/>
            </a:xfrm>
            <a:prstGeom prst="roundRect">
              <a:avLst>
                <a:gd name="adj" fmla="val 16667"/>
              </a:avLst>
            </a:prstGeom>
            <a:solidFill>
              <a:schemeClr val="tx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endParaRPr>
            </a:p>
          </p:txBody>
        </p:sp>
        <p:sp>
          <p:nvSpPr>
            <p:cNvPr id="17465" name="AutoShape 58"/>
            <p:cNvSpPr>
              <a:spLocks noChangeArrowheads="1"/>
            </p:cNvSpPr>
            <p:nvPr/>
          </p:nvSpPr>
          <p:spPr bwMode="auto">
            <a:xfrm>
              <a:off x="4224" y="3119"/>
              <a:ext cx="240" cy="287"/>
            </a:xfrm>
            <a:prstGeom prst="roundRect">
              <a:avLst>
                <a:gd name="adj" fmla="val 16667"/>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endParaRPr>
            </a:p>
          </p:txBody>
        </p:sp>
      </p:grpSp>
      <p:pic>
        <p:nvPicPr>
          <p:cNvPr id="17442" name="Picture 59">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27660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43" name="Picture 60">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60960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44" name="Picture 61">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3820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45" name="Picture 6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004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46" name="Line 30">
            <a:extLst>
              <a:ext uri="{C183D7F6-B498-43B3-948B-1728B52AA6E4}">
                <adec:decorative xmlns:adec="http://schemas.microsoft.com/office/drawing/2017/decorative" val="1"/>
              </a:ext>
            </a:extLst>
          </p:cNvPr>
          <p:cNvSpPr>
            <a:spLocks noChangeShapeType="1"/>
          </p:cNvSpPr>
          <p:nvPr/>
        </p:nvSpPr>
        <p:spPr bwMode="auto">
          <a:xfrm>
            <a:off x="3810000" y="4229100"/>
            <a:ext cx="781050" cy="635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pic>
        <p:nvPicPr>
          <p:cNvPr id="17447" name="Picture 3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9538" y="4086225"/>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48" name="Line 29">
            <a:extLst>
              <a:ext uri="{C183D7F6-B498-43B3-948B-1728B52AA6E4}">
                <adec:decorative xmlns:adec="http://schemas.microsoft.com/office/drawing/2017/decorative" val="1"/>
              </a:ext>
            </a:extLst>
          </p:cNvPr>
          <p:cNvSpPr>
            <a:spLocks noChangeShapeType="1"/>
          </p:cNvSpPr>
          <p:nvPr/>
        </p:nvSpPr>
        <p:spPr bwMode="auto">
          <a:xfrm>
            <a:off x="3810000" y="4848225"/>
            <a:ext cx="773113"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pic>
        <p:nvPicPr>
          <p:cNvPr id="17449" name="Picture 31">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5888" y="4700588"/>
            <a:ext cx="603250" cy="45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50" name="Line 25">
            <a:extLst>
              <a:ext uri="{C183D7F6-B498-43B3-948B-1728B52AA6E4}">
                <adec:decorative xmlns:adec="http://schemas.microsoft.com/office/drawing/2017/decorative" val="1"/>
              </a:ext>
            </a:extLst>
          </p:cNvPr>
          <p:cNvSpPr>
            <a:spLocks noChangeShapeType="1"/>
          </p:cNvSpPr>
          <p:nvPr/>
        </p:nvSpPr>
        <p:spPr bwMode="auto">
          <a:xfrm>
            <a:off x="2725738" y="1676400"/>
            <a:ext cx="1860550"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7451" name="Line 26">
            <a:extLst>
              <a:ext uri="{C183D7F6-B498-43B3-948B-1728B52AA6E4}">
                <adec:decorative xmlns:adec="http://schemas.microsoft.com/office/drawing/2017/decorative" val="1"/>
              </a:ext>
            </a:extLst>
          </p:cNvPr>
          <p:cNvSpPr>
            <a:spLocks noChangeShapeType="1"/>
          </p:cNvSpPr>
          <p:nvPr/>
        </p:nvSpPr>
        <p:spPr bwMode="auto">
          <a:xfrm>
            <a:off x="2855913" y="2374900"/>
            <a:ext cx="1746250"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7452" name="Line 27">
            <a:extLst>
              <a:ext uri="{C183D7F6-B498-43B3-948B-1728B52AA6E4}">
                <adec:decorative xmlns:adec="http://schemas.microsoft.com/office/drawing/2017/decorative" val="1"/>
              </a:ext>
            </a:extLst>
          </p:cNvPr>
          <p:cNvSpPr>
            <a:spLocks noChangeShapeType="1"/>
          </p:cNvSpPr>
          <p:nvPr/>
        </p:nvSpPr>
        <p:spPr bwMode="auto">
          <a:xfrm>
            <a:off x="2827338" y="2967038"/>
            <a:ext cx="1770062"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7453" name="Line 28">
            <a:extLst>
              <a:ext uri="{C183D7F6-B498-43B3-948B-1728B52AA6E4}">
                <adec:decorative xmlns:adec="http://schemas.microsoft.com/office/drawing/2017/decorative" val="1"/>
              </a:ext>
            </a:extLst>
          </p:cNvPr>
          <p:cNvSpPr>
            <a:spLocks noChangeShapeType="1"/>
          </p:cNvSpPr>
          <p:nvPr/>
        </p:nvSpPr>
        <p:spPr bwMode="auto">
          <a:xfrm>
            <a:off x="3105150" y="3594100"/>
            <a:ext cx="1489075"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7454" name="Rectangle 39">
            <a:extLst>
              <a:ext uri="{C183D7F6-B498-43B3-948B-1728B52AA6E4}">
                <adec:decorative xmlns:adec="http://schemas.microsoft.com/office/drawing/2017/decorative" val="1"/>
              </a:ext>
            </a:extLst>
          </p:cNvPr>
          <p:cNvSpPr>
            <a:spLocks noChangeArrowheads="1"/>
          </p:cNvSpPr>
          <p:nvPr/>
        </p:nvSpPr>
        <p:spPr bwMode="auto">
          <a:xfrm>
            <a:off x="1419225" y="838200"/>
            <a:ext cx="2390775" cy="4314825"/>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400" b="1">
                <a:solidFill>
                  <a:srgbClr val="000000"/>
                </a:solidFill>
              </a:rPr>
              <a:t>PROCESS CONTROLS</a:t>
            </a:r>
          </a:p>
        </p:txBody>
      </p:sp>
      <p:pic>
        <p:nvPicPr>
          <p:cNvPr id="17455" name="Picture 33">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9538" y="3432175"/>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56" name="Picture 34">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9538" y="279400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57" name="Picture 35">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2713" y="221615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58" name="Picture 36">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6363" y="1535113"/>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Text Box 14">
            <a:extLst>
              <a:ext uri="{FF2B5EF4-FFF2-40B4-BE49-F238E27FC236}">
                <a16:creationId xmlns:a16="http://schemas.microsoft.com/office/drawing/2014/main" id="{8D56CCDB-6FF8-4510-8062-3A4EA3C39922}"/>
              </a:ext>
              <a:ext uri="{C183D7F6-B498-43B3-948B-1728B52AA6E4}">
                <adec:decorative xmlns:adec="http://schemas.microsoft.com/office/drawing/2017/decorative" val="1"/>
              </a:ext>
            </a:extLst>
          </p:cNvPr>
          <p:cNvSpPr txBox="1">
            <a:spLocks noChangeArrowheads="1"/>
          </p:cNvSpPr>
          <p:nvPr/>
        </p:nvSpPr>
        <p:spPr bwMode="auto">
          <a:xfrm>
            <a:off x="4648199" y="1393825"/>
            <a:ext cx="3716685" cy="646331"/>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dirty="0">
                <a:solidFill>
                  <a:srgbClr val="000000"/>
                </a:solidFill>
                <a:latin typeface="Arial Black" pitchFamily="34" charset="0"/>
              </a:rPr>
              <a:t>Cell Bank</a:t>
            </a:r>
          </a:p>
          <a:p>
            <a:pPr algn="ctr" eaLnBrk="1" hangingPunct="1"/>
            <a:r>
              <a:rPr lang="en-US" sz="1800" dirty="0">
                <a:solidFill>
                  <a:srgbClr val="000000"/>
                </a:solidFill>
              </a:rPr>
              <a:t>(Mammalian/ Bacterial / Viral)</a:t>
            </a:r>
          </a:p>
        </p:txBody>
      </p:sp>
      <p:sp>
        <p:nvSpPr>
          <p:cNvPr id="61" name="Text Box 15">
            <a:extLst>
              <a:ext uri="{FF2B5EF4-FFF2-40B4-BE49-F238E27FC236}">
                <a16:creationId xmlns:a16="http://schemas.microsoft.com/office/drawing/2014/main" id="{94BC90F6-0A28-4C61-9FD5-4DBDD948BCDC}"/>
              </a:ext>
              <a:ext uri="{C183D7F6-B498-43B3-948B-1728B52AA6E4}">
                <adec:decorative xmlns:adec="http://schemas.microsoft.com/office/drawing/2017/decorative" val="1"/>
              </a:ext>
            </a:extLst>
          </p:cNvPr>
          <p:cNvSpPr txBox="1">
            <a:spLocks noChangeArrowheads="1"/>
          </p:cNvSpPr>
          <p:nvPr/>
        </p:nvSpPr>
        <p:spPr bwMode="auto">
          <a:xfrm>
            <a:off x="4648199" y="2808288"/>
            <a:ext cx="3698021" cy="369332"/>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dirty="0">
                <a:solidFill>
                  <a:srgbClr val="000000"/>
                </a:solidFill>
                <a:latin typeface="Arial Black" pitchFamily="34" charset="0"/>
              </a:rPr>
              <a:t>Harvest</a:t>
            </a:r>
          </a:p>
        </p:txBody>
      </p:sp>
      <p:sp>
        <p:nvSpPr>
          <p:cNvPr id="62" name="Text Box 16">
            <a:extLst>
              <a:ext uri="{FF2B5EF4-FFF2-40B4-BE49-F238E27FC236}">
                <a16:creationId xmlns:a16="http://schemas.microsoft.com/office/drawing/2014/main" id="{4A7FAA9F-70BE-432A-9DE9-4DD8A6C2B826}"/>
              </a:ext>
              <a:ext uri="{C183D7F6-B498-43B3-948B-1728B52AA6E4}">
                <adec:decorative xmlns:adec="http://schemas.microsoft.com/office/drawing/2017/decorative" val="1"/>
              </a:ext>
            </a:extLst>
          </p:cNvPr>
          <p:cNvSpPr txBox="1">
            <a:spLocks noChangeArrowheads="1"/>
          </p:cNvSpPr>
          <p:nvPr/>
        </p:nvSpPr>
        <p:spPr bwMode="auto">
          <a:xfrm>
            <a:off x="4648200" y="2217738"/>
            <a:ext cx="3698027" cy="369332"/>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dirty="0">
                <a:solidFill>
                  <a:srgbClr val="000000"/>
                </a:solidFill>
                <a:latin typeface="Arial Black" pitchFamily="34" charset="0"/>
              </a:rPr>
              <a:t>Cell Culture/ Fermentation</a:t>
            </a:r>
          </a:p>
        </p:txBody>
      </p:sp>
      <p:sp>
        <p:nvSpPr>
          <p:cNvPr id="63" name="Text Box 17">
            <a:extLst>
              <a:ext uri="{FF2B5EF4-FFF2-40B4-BE49-F238E27FC236}">
                <a16:creationId xmlns:a16="http://schemas.microsoft.com/office/drawing/2014/main" id="{4ACD33CE-AD0B-4F1F-9E47-3E99D06D07EB}"/>
              </a:ext>
              <a:ext uri="{C183D7F6-B498-43B3-948B-1728B52AA6E4}">
                <adec:decorative xmlns:adec="http://schemas.microsoft.com/office/drawing/2017/decorative" val="1"/>
              </a:ext>
            </a:extLst>
          </p:cNvPr>
          <p:cNvSpPr txBox="1">
            <a:spLocks noChangeArrowheads="1"/>
          </p:cNvSpPr>
          <p:nvPr/>
        </p:nvSpPr>
        <p:spPr bwMode="auto">
          <a:xfrm>
            <a:off x="4648199" y="3417888"/>
            <a:ext cx="3716679"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a:solidFill>
                  <a:srgbClr val="000000"/>
                </a:solidFill>
                <a:latin typeface="Arial Black" pitchFamily="34" charset="0"/>
              </a:rPr>
              <a:t>Purification</a:t>
            </a:r>
          </a:p>
        </p:txBody>
      </p:sp>
      <p:sp>
        <p:nvSpPr>
          <p:cNvPr id="64" name="Text Box 18">
            <a:extLst>
              <a:ext uri="{FF2B5EF4-FFF2-40B4-BE49-F238E27FC236}">
                <a16:creationId xmlns:a16="http://schemas.microsoft.com/office/drawing/2014/main" id="{5312288D-047D-4C41-9DC4-079443177563}"/>
              </a:ext>
              <a:ext uri="{C183D7F6-B498-43B3-948B-1728B52AA6E4}">
                <adec:decorative xmlns:adec="http://schemas.microsoft.com/office/drawing/2017/decorative" val="1"/>
              </a:ext>
            </a:extLst>
          </p:cNvPr>
          <p:cNvSpPr txBox="1">
            <a:spLocks noChangeArrowheads="1"/>
          </p:cNvSpPr>
          <p:nvPr/>
        </p:nvSpPr>
        <p:spPr bwMode="auto">
          <a:xfrm>
            <a:off x="4648199" y="4043363"/>
            <a:ext cx="3716671"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a:solidFill>
                  <a:srgbClr val="000000"/>
                </a:solidFill>
                <a:latin typeface="Arial Black" pitchFamily="34" charset="0"/>
              </a:rPr>
              <a:t>Fill Finish</a:t>
            </a:r>
          </a:p>
        </p:txBody>
      </p:sp>
      <p:sp>
        <p:nvSpPr>
          <p:cNvPr id="65" name="Text Box 19">
            <a:extLst>
              <a:ext uri="{FF2B5EF4-FFF2-40B4-BE49-F238E27FC236}">
                <a16:creationId xmlns:a16="http://schemas.microsoft.com/office/drawing/2014/main" id="{C2B2E6A2-6943-4B98-91AA-208909EB1A33}"/>
              </a:ext>
              <a:ext uri="{C183D7F6-B498-43B3-948B-1728B52AA6E4}">
                <adec:decorative xmlns:adec="http://schemas.microsoft.com/office/drawing/2017/decorative" val="1"/>
              </a:ext>
            </a:extLst>
          </p:cNvPr>
          <p:cNvSpPr txBox="1">
            <a:spLocks noChangeArrowheads="1"/>
          </p:cNvSpPr>
          <p:nvPr/>
        </p:nvSpPr>
        <p:spPr bwMode="auto">
          <a:xfrm>
            <a:off x="4648199" y="4657725"/>
            <a:ext cx="3716669"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a:solidFill>
                  <a:srgbClr val="000000"/>
                </a:solidFill>
                <a:latin typeface="Arial Black" pitchFamily="34" charset="0"/>
              </a:rPr>
              <a:t>QC Testing</a:t>
            </a:r>
            <a:endParaRPr lang="en-US" sz="1800">
              <a:solidFill>
                <a:srgbClr val="000000"/>
              </a:solidFill>
            </a:endParaRPr>
          </a:p>
        </p:txBody>
      </p:sp>
      <p:pic>
        <p:nvPicPr>
          <p:cNvPr id="17433" name="Picture 21">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1175" y="459740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34" name="Picture 37">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1650" y="1504950"/>
            <a:ext cx="533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37" name="Picture 46">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8475" y="2160588"/>
            <a:ext cx="603250" cy="45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38" name="Picture 48">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8000" y="281940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39" name="Picture 50">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342900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40" name="Picture 5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8000" y="401955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ectangle 41">
            <a:extLst>
              <a:ext uri="{FF2B5EF4-FFF2-40B4-BE49-F238E27FC236}">
                <a16:creationId xmlns:a16="http://schemas.microsoft.com/office/drawing/2014/main" id="{3635D273-F044-4790-8E50-BA2F1F42C910}"/>
              </a:ext>
              <a:ext uri="{C183D7F6-B498-43B3-948B-1728B52AA6E4}">
                <adec:decorative xmlns:adec="http://schemas.microsoft.com/office/drawing/2017/decorative" val="1"/>
              </a:ext>
            </a:extLst>
          </p:cNvPr>
          <p:cNvSpPr>
            <a:spLocks noChangeArrowheads="1"/>
          </p:cNvSpPr>
          <p:nvPr/>
        </p:nvSpPr>
        <p:spPr bwMode="auto">
          <a:xfrm>
            <a:off x="1486626" y="4017171"/>
            <a:ext cx="2107715" cy="3810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ts val="1200"/>
              </a:lnSpc>
            </a:pPr>
            <a:r>
              <a:rPr lang="en-US" sz="1200" b="1" dirty="0">
                <a:solidFill>
                  <a:srgbClr val="000000"/>
                </a:solidFill>
              </a:rPr>
              <a:t>PACKAGING, LABELING </a:t>
            </a:r>
          </a:p>
          <a:p>
            <a:pPr algn="ctr">
              <a:lnSpc>
                <a:spcPts val="1200"/>
              </a:lnSpc>
            </a:pPr>
            <a:r>
              <a:rPr lang="en-US" sz="1200" b="1" dirty="0">
                <a:solidFill>
                  <a:srgbClr val="000000"/>
                </a:solidFill>
              </a:rPr>
              <a:t>CONTROLS</a:t>
            </a:r>
          </a:p>
        </p:txBody>
      </p:sp>
      <p:sp>
        <p:nvSpPr>
          <p:cNvPr id="67" name="Rectangle 42">
            <a:extLst>
              <a:ext uri="{FF2B5EF4-FFF2-40B4-BE49-F238E27FC236}">
                <a16:creationId xmlns:a16="http://schemas.microsoft.com/office/drawing/2014/main" id="{052F839C-D369-4C1D-92C3-6F15223E08BB}"/>
              </a:ext>
              <a:ext uri="{C183D7F6-B498-43B3-948B-1728B52AA6E4}">
                <adec:decorative xmlns:adec="http://schemas.microsoft.com/office/drawing/2017/decorative" val="1"/>
              </a:ext>
            </a:extLst>
          </p:cNvPr>
          <p:cNvSpPr>
            <a:spLocks noChangeArrowheads="1"/>
          </p:cNvSpPr>
          <p:nvPr/>
        </p:nvSpPr>
        <p:spPr bwMode="auto">
          <a:xfrm>
            <a:off x="1489318" y="4643439"/>
            <a:ext cx="2107715" cy="3810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ts val="1200"/>
              </a:lnSpc>
            </a:pPr>
            <a:r>
              <a:rPr lang="en-US" sz="1200" b="1" dirty="0">
                <a:solidFill>
                  <a:srgbClr val="000000"/>
                </a:solidFill>
              </a:rPr>
              <a:t>LABORATORY</a:t>
            </a:r>
          </a:p>
          <a:p>
            <a:pPr algn="ctr">
              <a:lnSpc>
                <a:spcPts val="1200"/>
              </a:lnSpc>
            </a:pPr>
            <a:r>
              <a:rPr lang="en-US" sz="1200" b="1" dirty="0">
                <a:solidFill>
                  <a:srgbClr val="000000"/>
                </a:solidFill>
              </a:rPr>
              <a:t>CONTROLS</a:t>
            </a:r>
          </a:p>
        </p:txBody>
      </p:sp>
      <p:pic>
        <p:nvPicPr>
          <p:cNvPr id="17461" name="Picture 3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0413" y="424815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62" name="Picture 3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2963" y="4957763"/>
            <a:ext cx="603250" cy="45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133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434"/>
                                        </p:tgtEl>
                                        <p:attrNameLst>
                                          <p:attrName>style.visibility</p:attrName>
                                        </p:attrNameLst>
                                      </p:cBhvr>
                                      <p:to>
                                        <p:strVal val="visible"/>
                                      </p:to>
                                    </p:set>
                                    <p:animEffect transition="in" filter="fade">
                                      <p:cBhvr>
                                        <p:cTn id="12" dur="1000"/>
                                        <p:tgtEl>
                                          <p:spTgt spid="17434"/>
                                        </p:tgtEl>
                                      </p:cBhvr>
                                    </p:animEffect>
                                    <p:anim calcmode="lin" valueType="num">
                                      <p:cBhvr>
                                        <p:cTn id="13" dur="1000" fill="hold"/>
                                        <p:tgtEl>
                                          <p:spTgt spid="17434"/>
                                        </p:tgtEl>
                                        <p:attrNameLst>
                                          <p:attrName>ppt_x</p:attrName>
                                        </p:attrNameLst>
                                      </p:cBhvr>
                                      <p:tavLst>
                                        <p:tav tm="0">
                                          <p:val>
                                            <p:strVal val="#ppt_x"/>
                                          </p:val>
                                        </p:tav>
                                        <p:tav tm="100000">
                                          <p:val>
                                            <p:strVal val="#ppt_x"/>
                                          </p:val>
                                        </p:tav>
                                      </p:tavLst>
                                    </p:anim>
                                    <p:anim calcmode="lin" valueType="num">
                                      <p:cBhvr>
                                        <p:cTn id="14" dur="1000" fill="hold"/>
                                        <p:tgtEl>
                                          <p:spTgt spid="1743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437"/>
                                        </p:tgtEl>
                                        <p:attrNameLst>
                                          <p:attrName>style.visibility</p:attrName>
                                        </p:attrNameLst>
                                      </p:cBhvr>
                                      <p:to>
                                        <p:strVal val="visible"/>
                                      </p:to>
                                    </p:set>
                                    <p:animEffect transition="in" filter="fade">
                                      <p:cBhvr>
                                        <p:cTn id="17" dur="1000"/>
                                        <p:tgtEl>
                                          <p:spTgt spid="17437"/>
                                        </p:tgtEl>
                                      </p:cBhvr>
                                    </p:animEffect>
                                    <p:anim calcmode="lin" valueType="num">
                                      <p:cBhvr>
                                        <p:cTn id="18" dur="1000" fill="hold"/>
                                        <p:tgtEl>
                                          <p:spTgt spid="17437"/>
                                        </p:tgtEl>
                                        <p:attrNameLst>
                                          <p:attrName>ppt_x</p:attrName>
                                        </p:attrNameLst>
                                      </p:cBhvr>
                                      <p:tavLst>
                                        <p:tav tm="0">
                                          <p:val>
                                            <p:strVal val="#ppt_x"/>
                                          </p:val>
                                        </p:tav>
                                        <p:tav tm="100000">
                                          <p:val>
                                            <p:strVal val="#ppt_x"/>
                                          </p:val>
                                        </p:tav>
                                      </p:tavLst>
                                    </p:anim>
                                    <p:anim calcmode="lin" valueType="num">
                                      <p:cBhvr>
                                        <p:cTn id="19" dur="1000" fill="hold"/>
                                        <p:tgtEl>
                                          <p:spTgt spid="1743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438"/>
                                        </p:tgtEl>
                                        <p:attrNameLst>
                                          <p:attrName>style.visibility</p:attrName>
                                        </p:attrNameLst>
                                      </p:cBhvr>
                                      <p:to>
                                        <p:strVal val="visible"/>
                                      </p:to>
                                    </p:set>
                                    <p:animEffect transition="in" filter="fade">
                                      <p:cBhvr>
                                        <p:cTn id="22" dur="1000"/>
                                        <p:tgtEl>
                                          <p:spTgt spid="17438"/>
                                        </p:tgtEl>
                                      </p:cBhvr>
                                    </p:animEffect>
                                    <p:anim calcmode="lin" valueType="num">
                                      <p:cBhvr>
                                        <p:cTn id="23" dur="1000" fill="hold"/>
                                        <p:tgtEl>
                                          <p:spTgt spid="17438"/>
                                        </p:tgtEl>
                                        <p:attrNameLst>
                                          <p:attrName>ppt_x</p:attrName>
                                        </p:attrNameLst>
                                      </p:cBhvr>
                                      <p:tavLst>
                                        <p:tav tm="0">
                                          <p:val>
                                            <p:strVal val="#ppt_x"/>
                                          </p:val>
                                        </p:tav>
                                        <p:tav tm="100000">
                                          <p:val>
                                            <p:strVal val="#ppt_x"/>
                                          </p:val>
                                        </p:tav>
                                      </p:tavLst>
                                    </p:anim>
                                    <p:anim calcmode="lin" valueType="num">
                                      <p:cBhvr>
                                        <p:cTn id="24" dur="1000" fill="hold"/>
                                        <p:tgtEl>
                                          <p:spTgt spid="1743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440"/>
                                        </p:tgtEl>
                                        <p:attrNameLst>
                                          <p:attrName>style.visibility</p:attrName>
                                        </p:attrNameLst>
                                      </p:cBhvr>
                                      <p:to>
                                        <p:strVal val="visible"/>
                                      </p:to>
                                    </p:set>
                                    <p:animEffect transition="in" filter="fade">
                                      <p:cBhvr>
                                        <p:cTn id="27" dur="1000"/>
                                        <p:tgtEl>
                                          <p:spTgt spid="17440"/>
                                        </p:tgtEl>
                                      </p:cBhvr>
                                    </p:animEffect>
                                    <p:anim calcmode="lin" valueType="num">
                                      <p:cBhvr>
                                        <p:cTn id="28" dur="1000" fill="hold"/>
                                        <p:tgtEl>
                                          <p:spTgt spid="17440"/>
                                        </p:tgtEl>
                                        <p:attrNameLst>
                                          <p:attrName>ppt_x</p:attrName>
                                        </p:attrNameLst>
                                      </p:cBhvr>
                                      <p:tavLst>
                                        <p:tav tm="0">
                                          <p:val>
                                            <p:strVal val="#ppt_x"/>
                                          </p:val>
                                        </p:tav>
                                        <p:tav tm="100000">
                                          <p:val>
                                            <p:strVal val="#ppt_x"/>
                                          </p:val>
                                        </p:tav>
                                      </p:tavLst>
                                    </p:anim>
                                    <p:anim calcmode="lin" valueType="num">
                                      <p:cBhvr>
                                        <p:cTn id="29" dur="1000" fill="hold"/>
                                        <p:tgtEl>
                                          <p:spTgt spid="1744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433"/>
                                        </p:tgtEl>
                                        <p:attrNameLst>
                                          <p:attrName>style.visibility</p:attrName>
                                        </p:attrNameLst>
                                      </p:cBhvr>
                                      <p:to>
                                        <p:strVal val="visible"/>
                                      </p:to>
                                    </p:set>
                                    <p:animEffect transition="in" filter="fade">
                                      <p:cBhvr>
                                        <p:cTn id="32" dur="1000"/>
                                        <p:tgtEl>
                                          <p:spTgt spid="17433"/>
                                        </p:tgtEl>
                                      </p:cBhvr>
                                    </p:animEffect>
                                    <p:anim calcmode="lin" valueType="num">
                                      <p:cBhvr>
                                        <p:cTn id="33" dur="1000" fill="hold"/>
                                        <p:tgtEl>
                                          <p:spTgt spid="17433"/>
                                        </p:tgtEl>
                                        <p:attrNameLst>
                                          <p:attrName>ppt_x</p:attrName>
                                        </p:attrNameLst>
                                      </p:cBhvr>
                                      <p:tavLst>
                                        <p:tav tm="0">
                                          <p:val>
                                            <p:strVal val="#ppt_x"/>
                                          </p:val>
                                        </p:tav>
                                        <p:tav tm="100000">
                                          <p:val>
                                            <p:strVal val="#ppt_x"/>
                                          </p:val>
                                        </p:tav>
                                      </p:tavLst>
                                    </p:anim>
                                    <p:anim calcmode="lin" valueType="num">
                                      <p:cBhvr>
                                        <p:cTn id="34" dur="1000" fill="hold"/>
                                        <p:tgtEl>
                                          <p:spTgt spid="1743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439"/>
                                        </p:tgtEl>
                                        <p:attrNameLst>
                                          <p:attrName>style.visibility</p:attrName>
                                        </p:attrNameLst>
                                      </p:cBhvr>
                                      <p:to>
                                        <p:strVal val="visible"/>
                                      </p:to>
                                    </p:set>
                                    <p:animEffect transition="in" filter="fade">
                                      <p:cBhvr>
                                        <p:cTn id="37" dur="1000"/>
                                        <p:tgtEl>
                                          <p:spTgt spid="17439"/>
                                        </p:tgtEl>
                                      </p:cBhvr>
                                    </p:animEffect>
                                    <p:anim calcmode="lin" valueType="num">
                                      <p:cBhvr>
                                        <p:cTn id="38" dur="1000" fill="hold"/>
                                        <p:tgtEl>
                                          <p:spTgt spid="17439"/>
                                        </p:tgtEl>
                                        <p:attrNameLst>
                                          <p:attrName>ppt_x</p:attrName>
                                        </p:attrNameLst>
                                      </p:cBhvr>
                                      <p:tavLst>
                                        <p:tav tm="0">
                                          <p:val>
                                            <p:strVal val="#ppt_x"/>
                                          </p:val>
                                        </p:tav>
                                        <p:tav tm="100000">
                                          <p:val>
                                            <p:strVal val="#ppt_x"/>
                                          </p:val>
                                        </p:tav>
                                      </p:tavLst>
                                    </p:anim>
                                    <p:anim calcmode="lin" valueType="num">
                                      <p:cBhvr>
                                        <p:cTn id="39" dur="1000" fill="hold"/>
                                        <p:tgtEl>
                                          <p:spTgt spid="1743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1000"/>
                                        <p:tgtEl>
                                          <p:spTgt spid="66"/>
                                        </p:tgtEl>
                                      </p:cBhvr>
                                    </p:animEffect>
                                    <p:anim calcmode="lin" valueType="num">
                                      <p:cBhvr>
                                        <p:cTn id="43" dur="1000" fill="hold"/>
                                        <p:tgtEl>
                                          <p:spTgt spid="66"/>
                                        </p:tgtEl>
                                        <p:attrNameLst>
                                          <p:attrName>ppt_x</p:attrName>
                                        </p:attrNameLst>
                                      </p:cBhvr>
                                      <p:tavLst>
                                        <p:tav tm="0">
                                          <p:val>
                                            <p:strVal val="#ppt_x"/>
                                          </p:val>
                                        </p:tav>
                                        <p:tav tm="100000">
                                          <p:val>
                                            <p:strVal val="#ppt_x"/>
                                          </p:val>
                                        </p:tav>
                                      </p:tavLst>
                                    </p:anim>
                                    <p:anim calcmode="lin" valueType="num">
                                      <p:cBhvr>
                                        <p:cTn id="44" dur="1000" fill="hold"/>
                                        <p:tgtEl>
                                          <p:spTgt spid="66"/>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1000"/>
                                        <p:tgtEl>
                                          <p:spTgt spid="67"/>
                                        </p:tgtEl>
                                      </p:cBhvr>
                                    </p:animEffect>
                                    <p:anim calcmode="lin" valueType="num">
                                      <p:cBhvr>
                                        <p:cTn id="48" dur="1000" fill="hold"/>
                                        <p:tgtEl>
                                          <p:spTgt spid="67"/>
                                        </p:tgtEl>
                                        <p:attrNameLst>
                                          <p:attrName>ppt_x</p:attrName>
                                        </p:attrNameLst>
                                      </p:cBhvr>
                                      <p:tavLst>
                                        <p:tav tm="0">
                                          <p:val>
                                            <p:strVal val="#ppt_x"/>
                                          </p:val>
                                        </p:tav>
                                        <p:tav tm="100000">
                                          <p:val>
                                            <p:strVal val="#ppt_x"/>
                                          </p:val>
                                        </p:tav>
                                      </p:tavLst>
                                    </p:anim>
                                    <p:anim calcmode="lin" valueType="num">
                                      <p:cBhvr>
                                        <p:cTn id="4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6" grpId="0" animBg="1"/>
      <p:bldP spid="6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67546-F184-46BA-AC1F-7A6A0B3743BE}"/>
              </a:ext>
            </a:extLst>
          </p:cNvPr>
          <p:cNvSpPr>
            <a:spLocks noGrp="1"/>
          </p:cNvSpPr>
          <p:nvPr>
            <p:ph type="title" sz="quarter"/>
          </p:nvPr>
        </p:nvSpPr>
        <p:spPr>
          <a:xfrm>
            <a:off x="685800" y="-1143000"/>
            <a:ext cx="7772400" cy="1143000"/>
          </a:xfrm>
        </p:spPr>
        <p:txBody>
          <a:bodyPr vert="horz" wrap="square" lIns="91440" tIns="45720" rIns="91440" bIns="45720" numCol="1" anchor="b" anchorCtr="0" compatLnSpc="1">
            <a:prstTxWarp prst="textNoShape">
              <a:avLst/>
            </a:prstTxWarp>
          </a:bodyPr>
          <a:lstStyle/>
          <a:p>
            <a:r>
              <a:rPr lang="en-US" dirty="0"/>
              <a:t>Plan and Execute Diagram Slide 2</a:t>
            </a:r>
          </a:p>
        </p:txBody>
      </p:sp>
      <p:sp>
        <p:nvSpPr>
          <p:cNvPr id="71" name="TextBox 70">
            <a:extLst>
              <a:ext uri="{FF2B5EF4-FFF2-40B4-BE49-F238E27FC236}">
                <a16:creationId xmlns:a16="http://schemas.microsoft.com/office/drawing/2014/main" id="{33E2D16D-D490-4394-914A-9A423272FEF2}"/>
              </a:ext>
            </a:extLst>
          </p:cNvPr>
          <p:cNvSpPr txBox="1"/>
          <p:nvPr/>
        </p:nvSpPr>
        <p:spPr>
          <a:xfrm>
            <a:off x="-121024" y="5382905"/>
            <a:ext cx="5556624" cy="1246495"/>
          </a:xfrm>
          <a:prstGeom prst="rect">
            <a:avLst/>
          </a:prstGeom>
          <a:noFill/>
        </p:spPr>
        <p:txBody>
          <a:bodyPr wrap="square">
            <a:spAutoFit/>
          </a:bodyPr>
          <a:lstStyle/>
          <a:p>
            <a:pPr marL="114300" marR="0" lvl="0" indent="0" algn="just"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charset="0"/>
                <a:ea typeface="+mn-ea"/>
                <a:cs typeface="+mn-cs"/>
              </a:rPr>
              <a:t>The testing of the product as well as the documentation and records from the manufacturing process create a package that is reviewed by Quality Assurance to determine if the product meets specification and was made under GMPs. If yes, them the product is released.</a:t>
            </a:r>
          </a:p>
        </p:txBody>
      </p:sp>
      <p:sp>
        <p:nvSpPr>
          <p:cNvPr id="19459" name="Rectangle 70">
            <a:extLst>
              <a:ext uri="{C183D7F6-B498-43B3-948B-1728B52AA6E4}">
                <adec:decorative xmlns:adec="http://schemas.microsoft.com/office/drawing/2017/decorative" val="1"/>
              </a:ext>
            </a:extLst>
          </p:cNvPr>
          <p:cNvSpPr>
            <a:spLocks noChangeArrowheads="1"/>
          </p:cNvSpPr>
          <p:nvPr/>
        </p:nvSpPr>
        <p:spPr bwMode="auto">
          <a:xfrm>
            <a:off x="4565650" y="228600"/>
            <a:ext cx="4273550" cy="5070475"/>
          </a:xfrm>
          <a:prstGeom prst="rect">
            <a:avLst/>
          </a:prstGeom>
          <a:solidFill>
            <a:srgbClr val="FFCC66"/>
          </a:solidFill>
          <a:ln w="38100">
            <a:solidFill>
              <a:srgbClr val="FF505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endParaRPr>
          </a:p>
        </p:txBody>
      </p:sp>
      <p:sp>
        <p:nvSpPr>
          <p:cNvPr id="19460" name="Rectangle 68">
            <a:extLst>
              <a:ext uri="{C183D7F6-B498-43B3-948B-1728B52AA6E4}">
                <adec:decorative xmlns:adec="http://schemas.microsoft.com/office/drawing/2017/decorative" val="1"/>
              </a:ext>
            </a:extLst>
          </p:cNvPr>
          <p:cNvSpPr>
            <a:spLocks noChangeArrowheads="1"/>
          </p:cNvSpPr>
          <p:nvPr/>
        </p:nvSpPr>
        <p:spPr bwMode="auto">
          <a:xfrm>
            <a:off x="146050" y="227013"/>
            <a:ext cx="4273550" cy="5072062"/>
          </a:xfrm>
          <a:prstGeom prst="rect">
            <a:avLst/>
          </a:prstGeom>
          <a:solidFill>
            <a:srgbClr val="FFFFCC"/>
          </a:solidFill>
          <a:ln w="38100">
            <a:solidFill>
              <a:srgbClr val="FF505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endParaRPr>
          </a:p>
        </p:txBody>
      </p:sp>
      <p:sp>
        <p:nvSpPr>
          <p:cNvPr id="19461" name="Line 9">
            <a:extLst>
              <a:ext uri="{C183D7F6-B498-43B3-948B-1728B52AA6E4}">
                <adec:decorative xmlns:adec="http://schemas.microsoft.com/office/drawing/2017/decorative" val="1"/>
              </a:ext>
            </a:extLst>
          </p:cNvPr>
          <p:cNvSpPr>
            <a:spLocks noChangeShapeType="1"/>
          </p:cNvSpPr>
          <p:nvPr/>
        </p:nvSpPr>
        <p:spPr bwMode="auto">
          <a:xfrm>
            <a:off x="6127750" y="44069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9462" name="Line 10">
            <a:extLst>
              <a:ext uri="{C183D7F6-B498-43B3-948B-1728B52AA6E4}">
                <adec:decorative xmlns:adec="http://schemas.microsoft.com/office/drawing/2017/decorative" val="1"/>
              </a:ext>
            </a:extLst>
          </p:cNvPr>
          <p:cNvSpPr>
            <a:spLocks noChangeShapeType="1"/>
          </p:cNvSpPr>
          <p:nvPr/>
        </p:nvSpPr>
        <p:spPr bwMode="auto">
          <a:xfrm>
            <a:off x="6127750" y="37973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9463" name="Line 11">
            <a:extLst>
              <a:ext uri="{C183D7F6-B498-43B3-948B-1728B52AA6E4}">
                <adec:decorative xmlns:adec="http://schemas.microsoft.com/office/drawing/2017/decorative" val="1"/>
              </a:ext>
            </a:extLst>
          </p:cNvPr>
          <p:cNvSpPr>
            <a:spLocks noChangeShapeType="1"/>
          </p:cNvSpPr>
          <p:nvPr/>
        </p:nvSpPr>
        <p:spPr bwMode="auto">
          <a:xfrm>
            <a:off x="6127750" y="31623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9464" name="Line 12">
            <a:extLst>
              <a:ext uri="{C183D7F6-B498-43B3-948B-1728B52AA6E4}">
                <adec:decorative xmlns:adec="http://schemas.microsoft.com/office/drawing/2017/decorative" val="1"/>
              </a:ext>
            </a:extLst>
          </p:cNvPr>
          <p:cNvSpPr>
            <a:spLocks noChangeShapeType="1"/>
          </p:cNvSpPr>
          <p:nvPr/>
        </p:nvSpPr>
        <p:spPr bwMode="auto">
          <a:xfrm>
            <a:off x="6127750" y="25654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9465" name="Line 13">
            <a:extLst>
              <a:ext uri="{C183D7F6-B498-43B3-948B-1728B52AA6E4}">
                <adec:decorative xmlns:adec="http://schemas.microsoft.com/office/drawing/2017/decorative" val="1"/>
              </a:ext>
            </a:extLst>
          </p:cNvPr>
          <p:cNvSpPr>
            <a:spLocks noChangeShapeType="1"/>
          </p:cNvSpPr>
          <p:nvPr/>
        </p:nvSpPr>
        <p:spPr bwMode="auto">
          <a:xfrm>
            <a:off x="6121400" y="19812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9466" name="Text Box 69">
            <a:extLst>
              <a:ext uri="{C183D7F6-B498-43B3-948B-1728B52AA6E4}">
                <adec:decorative xmlns:adec="http://schemas.microsoft.com/office/drawing/2017/decorative" val="1"/>
              </a:ext>
            </a:extLst>
          </p:cNvPr>
          <p:cNvSpPr txBox="1">
            <a:spLocks noChangeArrowheads="1"/>
          </p:cNvSpPr>
          <p:nvPr/>
        </p:nvSpPr>
        <p:spPr bwMode="auto">
          <a:xfrm>
            <a:off x="666750" y="26670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505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US" b="1">
                <a:solidFill>
                  <a:srgbClr val="CC0000"/>
                </a:solidFill>
              </a:rPr>
              <a:t>PLAN / DOCUMENT</a:t>
            </a:r>
          </a:p>
        </p:txBody>
      </p:sp>
      <p:sp>
        <p:nvSpPr>
          <p:cNvPr id="19467" name="Text Box 71">
            <a:extLst>
              <a:ext uri="{C183D7F6-B498-43B3-948B-1728B52AA6E4}">
                <adec:decorative xmlns:adec="http://schemas.microsoft.com/office/drawing/2017/decorative" val="1"/>
              </a:ext>
            </a:extLst>
          </p:cNvPr>
          <p:cNvSpPr txBox="1">
            <a:spLocks noChangeArrowheads="1"/>
          </p:cNvSpPr>
          <p:nvPr/>
        </p:nvSpPr>
        <p:spPr bwMode="auto">
          <a:xfrm>
            <a:off x="4572000" y="266700"/>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505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US" b="1">
                <a:solidFill>
                  <a:srgbClr val="CC0000"/>
                </a:solidFill>
              </a:rPr>
              <a:t>EXECUTE / DOCUMENT</a:t>
            </a:r>
          </a:p>
        </p:txBody>
      </p:sp>
      <p:sp>
        <p:nvSpPr>
          <p:cNvPr id="19468" name="Line 2">
            <a:extLst>
              <a:ext uri="{C183D7F6-B498-43B3-948B-1728B52AA6E4}">
                <adec:decorative xmlns:adec="http://schemas.microsoft.com/office/drawing/2017/decorative" val="1"/>
              </a:ext>
            </a:extLst>
          </p:cNvPr>
          <p:cNvSpPr>
            <a:spLocks noChangeShapeType="1"/>
          </p:cNvSpPr>
          <p:nvPr/>
        </p:nvSpPr>
        <p:spPr bwMode="auto">
          <a:xfrm>
            <a:off x="7570788" y="1712913"/>
            <a:ext cx="508000"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9469" name="Line 3">
            <a:extLst>
              <a:ext uri="{C183D7F6-B498-43B3-948B-1728B52AA6E4}">
                <adec:decorative xmlns:adec="http://schemas.microsoft.com/office/drawing/2017/decorative" val="1"/>
              </a:ext>
            </a:extLst>
          </p:cNvPr>
          <p:cNvSpPr>
            <a:spLocks noChangeShapeType="1"/>
          </p:cNvSpPr>
          <p:nvPr/>
        </p:nvSpPr>
        <p:spPr bwMode="auto">
          <a:xfrm>
            <a:off x="7623175" y="2382838"/>
            <a:ext cx="449263" cy="635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9470" name="Line 4">
            <a:extLst>
              <a:ext uri="{C183D7F6-B498-43B3-948B-1728B52AA6E4}">
                <adec:decorative xmlns:adec="http://schemas.microsoft.com/office/drawing/2017/decorative" val="1"/>
              </a:ext>
            </a:extLst>
          </p:cNvPr>
          <p:cNvSpPr>
            <a:spLocks noChangeShapeType="1"/>
          </p:cNvSpPr>
          <p:nvPr/>
        </p:nvSpPr>
        <p:spPr bwMode="auto">
          <a:xfrm>
            <a:off x="7643813" y="3003550"/>
            <a:ext cx="423862"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9471" name="Line 5">
            <a:extLst>
              <a:ext uri="{C183D7F6-B498-43B3-948B-1728B52AA6E4}">
                <adec:decorative xmlns:adec="http://schemas.microsoft.com/office/drawing/2017/decorative" val="1"/>
              </a:ext>
            </a:extLst>
          </p:cNvPr>
          <p:cNvSpPr>
            <a:spLocks noChangeShapeType="1"/>
          </p:cNvSpPr>
          <p:nvPr/>
        </p:nvSpPr>
        <p:spPr bwMode="auto">
          <a:xfrm>
            <a:off x="7626350" y="3616325"/>
            <a:ext cx="450850"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9472" name="Line 6">
            <a:extLst>
              <a:ext uri="{C183D7F6-B498-43B3-948B-1728B52AA6E4}">
                <adec:decorative xmlns:adec="http://schemas.microsoft.com/office/drawing/2017/decorative" val="1"/>
              </a:ext>
            </a:extLst>
          </p:cNvPr>
          <p:cNvSpPr>
            <a:spLocks noChangeShapeType="1"/>
          </p:cNvSpPr>
          <p:nvPr/>
        </p:nvSpPr>
        <p:spPr bwMode="auto">
          <a:xfrm>
            <a:off x="7648575" y="4826000"/>
            <a:ext cx="422275"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9473" name="Line 7">
            <a:extLst>
              <a:ext uri="{C183D7F6-B498-43B3-948B-1728B52AA6E4}">
                <adec:decorative xmlns:adec="http://schemas.microsoft.com/office/drawing/2017/decorative" val="1"/>
              </a:ext>
            </a:extLst>
          </p:cNvPr>
          <p:cNvSpPr>
            <a:spLocks noChangeShapeType="1"/>
          </p:cNvSpPr>
          <p:nvPr/>
        </p:nvSpPr>
        <p:spPr bwMode="auto">
          <a:xfrm>
            <a:off x="7599363" y="4237038"/>
            <a:ext cx="482600" cy="635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9474" name="Line 8">
            <a:extLst>
              <a:ext uri="{C183D7F6-B498-43B3-948B-1728B52AA6E4}">
                <adec:decorative xmlns:adec="http://schemas.microsoft.com/office/drawing/2017/decorative" val="1"/>
              </a:ext>
            </a:extLst>
          </p:cNvPr>
          <p:cNvSpPr>
            <a:spLocks noChangeShapeType="1"/>
          </p:cNvSpPr>
          <p:nvPr/>
        </p:nvSpPr>
        <p:spPr bwMode="auto">
          <a:xfrm>
            <a:off x="6127750" y="50800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9475" name="Text Box 14">
            <a:extLst>
              <a:ext uri="{C183D7F6-B498-43B3-948B-1728B52AA6E4}">
                <adec:decorative xmlns:adec="http://schemas.microsoft.com/office/drawing/2017/decorative" val="1"/>
              </a:ext>
            </a:extLst>
          </p:cNvPr>
          <p:cNvSpPr txBox="1">
            <a:spLocks noChangeArrowheads="1"/>
          </p:cNvSpPr>
          <p:nvPr/>
        </p:nvSpPr>
        <p:spPr bwMode="auto">
          <a:xfrm>
            <a:off x="4648200" y="1393825"/>
            <a:ext cx="3097213" cy="587375"/>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a:solidFill>
                  <a:srgbClr val="000000"/>
                </a:solidFill>
                <a:latin typeface="Arial Black" pitchFamily="34" charset="0"/>
              </a:rPr>
              <a:t>Cell Bank</a:t>
            </a:r>
          </a:p>
          <a:p>
            <a:pPr algn="ctr" eaLnBrk="1" hangingPunct="1">
              <a:lnSpc>
                <a:spcPct val="80000"/>
              </a:lnSpc>
            </a:pPr>
            <a:r>
              <a:rPr lang="en-US" sz="1800">
                <a:solidFill>
                  <a:srgbClr val="000000"/>
                </a:solidFill>
              </a:rPr>
              <a:t>(Mamm./ Bacterial / Viral)</a:t>
            </a:r>
          </a:p>
        </p:txBody>
      </p:sp>
      <p:sp>
        <p:nvSpPr>
          <p:cNvPr id="19476" name="Text Box 15">
            <a:extLst>
              <a:ext uri="{C183D7F6-B498-43B3-948B-1728B52AA6E4}">
                <adec:decorative xmlns:adec="http://schemas.microsoft.com/office/drawing/2017/decorative" val="1"/>
              </a:ext>
            </a:extLst>
          </p:cNvPr>
          <p:cNvSpPr txBox="1">
            <a:spLocks noChangeArrowheads="1"/>
          </p:cNvSpPr>
          <p:nvPr/>
        </p:nvSpPr>
        <p:spPr bwMode="auto">
          <a:xfrm>
            <a:off x="4648200" y="2808288"/>
            <a:ext cx="3048000"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a:solidFill>
                  <a:srgbClr val="000000"/>
                </a:solidFill>
                <a:latin typeface="Arial Black" pitchFamily="34" charset="0"/>
              </a:rPr>
              <a:t>Harvest</a:t>
            </a:r>
          </a:p>
        </p:txBody>
      </p:sp>
      <p:sp>
        <p:nvSpPr>
          <p:cNvPr id="19477" name="Text Box 16">
            <a:extLst>
              <a:ext uri="{C183D7F6-B498-43B3-948B-1728B52AA6E4}">
                <adec:decorative xmlns:adec="http://schemas.microsoft.com/office/drawing/2017/decorative" val="1"/>
              </a:ext>
            </a:extLst>
          </p:cNvPr>
          <p:cNvSpPr txBox="1">
            <a:spLocks noChangeArrowheads="1"/>
          </p:cNvSpPr>
          <p:nvPr/>
        </p:nvSpPr>
        <p:spPr bwMode="auto">
          <a:xfrm>
            <a:off x="4648200" y="2217738"/>
            <a:ext cx="3059113"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dirty="0">
                <a:solidFill>
                  <a:srgbClr val="000000"/>
                </a:solidFill>
                <a:latin typeface="Arial Black" pitchFamily="34" charset="0"/>
              </a:rPr>
              <a:t>Cell Cult./ </a:t>
            </a:r>
            <a:r>
              <a:rPr lang="en-US" sz="1800" dirty="0" err="1">
                <a:solidFill>
                  <a:srgbClr val="000000"/>
                </a:solidFill>
                <a:latin typeface="Arial Black" pitchFamily="34" charset="0"/>
              </a:rPr>
              <a:t>Fermentat’n</a:t>
            </a:r>
            <a:endParaRPr lang="en-US" sz="1800" dirty="0">
              <a:solidFill>
                <a:srgbClr val="000000"/>
              </a:solidFill>
              <a:latin typeface="Arial Black" pitchFamily="34" charset="0"/>
            </a:endParaRPr>
          </a:p>
        </p:txBody>
      </p:sp>
      <p:sp>
        <p:nvSpPr>
          <p:cNvPr id="19478" name="Text Box 17">
            <a:extLst>
              <a:ext uri="{C183D7F6-B498-43B3-948B-1728B52AA6E4}">
                <adec:decorative xmlns:adec="http://schemas.microsoft.com/office/drawing/2017/decorative" val="1"/>
              </a:ext>
            </a:extLst>
          </p:cNvPr>
          <p:cNvSpPr txBox="1">
            <a:spLocks noChangeArrowheads="1"/>
          </p:cNvSpPr>
          <p:nvPr/>
        </p:nvSpPr>
        <p:spPr bwMode="auto">
          <a:xfrm>
            <a:off x="4648200" y="3417888"/>
            <a:ext cx="3048000"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a:solidFill>
                  <a:srgbClr val="000000"/>
                </a:solidFill>
                <a:latin typeface="Arial Black" pitchFamily="34" charset="0"/>
              </a:rPr>
              <a:t>Purification</a:t>
            </a:r>
          </a:p>
        </p:txBody>
      </p:sp>
      <p:sp>
        <p:nvSpPr>
          <p:cNvPr id="19479" name="Text Box 18">
            <a:extLst>
              <a:ext uri="{C183D7F6-B498-43B3-948B-1728B52AA6E4}">
                <adec:decorative xmlns:adec="http://schemas.microsoft.com/office/drawing/2017/decorative" val="1"/>
              </a:ext>
            </a:extLst>
          </p:cNvPr>
          <p:cNvSpPr txBox="1">
            <a:spLocks noChangeArrowheads="1"/>
          </p:cNvSpPr>
          <p:nvPr/>
        </p:nvSpPr>
        <p:spPr bwMode="auto">
          <a:xfrm>
            <a:off x="4648200" y="4043363"/>
            <a:ext cx="3048000"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a:solidFill>
                  <a:srgbClr val="000000"/>
                </a:solidFill>
                <a:latin typeface="Arial Black" pitchFamily="34" charset="0"/>
              </a:rPr>
              <a:t>Fill Finish</a:t>
            </a:r>
          </a:p>
        </p:txBody>
      </p:sp>
      <p:sp>
        <p:nvSpPr>
          <p:cNvPr id="19480" name="Text Box 19">
            <a:extLst>
              <a:ext uri="{C183D7F6-B498-43B3-948B-1728B52AA6E4}">
                <adec:decorative xmlns:adec="http://schemas.microsoft.com/office/drawing/2017/decorative" val="1"/>
              </a:ext>
            </a:extLst>
          </p:cNvPr>
          <p:cNvSpPr txBox="1">
            <a:spLocks noChangeArrowheads="1"/>
          </p:cNvSpPr>
          <p:nvPr/>
        </p:nvSpPr>
        <p:spPr bwMode="auto">
          <a:xfrm>
            <a:off x="4648200" y="4657725"/>
            <a:ext cx="3048000"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800">
                <a:solidFill>
                  <a:srgbClr val="000000"/>
                </a:solidFill>
                <a:latin typeface="Arial Black" pitchFamily="34" charset="0"/>
              </a:rPr>
              <a:t>QC Testing</a:t>
            </a:r>
            <a:endParaRPr lang="en-US" sz="1800">
              <a:solidFill>
                <a:srgbClr val="000000"/>
              </a:solidFill>
            </a:endParaRPr>
          </a:p>
        </p:txBody>
      </p:sp>
      <p:sp>
        <p:nvSpPr>
          <p:cNvPr id="19483" name="Text Box 38">
            <a:extLst>
              <a:ext uri="{C183D7F6-B498-43B3-948B-1728B52AA6E4}">
                <adec:decorative xmlns:adec="http://schemas.microsoft.com/office/drawing/2017/decorative" val="1"/>
              </a:ext>
            </a:extLst>
          </p:cNvPr>
          <p:cNvSpPr txBox="1">
            <a:spLocks noChangeArrowheads="1"/>
          </p:cNvSpPr>
          <p:nvPr/>
        </p:nvSpPr>
        <p:spPr bwMode="auto">
          <a:xfrm rot="-5400000">
            <a:off x="-1593056" y="2585244"/>
            <a:ext cx="4281487" cy="638175"/>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1600" b="1">
                <a:solidFill>
                  <a:srgbClr val="000000"/>
                </a:solidFill>
              </a:rPr>
              <a:t>PERSONNEL         </a:t>
            </a:r>
            <a:r>
              <a:rPr lang="en-US" sz="1600" b="1">
                <a:solidFill>
                  <a:srgbClr val="000000"/>
                </a:solidFill>
                <a:cs typeface="Times New Roman" pitchFamily="18" charset="0"/>
              </a:rPr>
              <a:t>●</a:t>
            </a:r>
            <a:r>
              <a:rPr lang="en-US" sz="1600" b="1">
                <a:solidFill>
                  <a:srgbClr val="000000"/>
                </a:solidFill>
                <a:latin typeface="Times New Roman" pitchFamily="18" charset="0"/>
              </a:rPr>
              <a:t>●</a:t>
            </a:r>
            <a:r>
              <a:rPr lang="en-US" sz="1600" b="1">
                <a:solidFill>
                  <a:srgbClr val="000000"/>
                </a:solidFill>
                <a:cs typeface="Times New Roman" pitchFamily="18" charset="0"/>
              </a:rPr>
              <a:t> BUILDINGS ●● EQUIPMENT          ●● RAW MATERIALS</a:t>
            </a:r>
          </a:p>
        </p:txBody>
      </p:sp>
      <p:sp>
        <p:nvSpPr>
          <p:cNvPr id="19484" name="Text Box 40">
            <a:extLst>
              <a:ext uri="{C183D7F6-B498-43B3-948B-1728B52AA6E4}">
                <adec:decorative xmlns:adec="http://schemas.microsoft.com/office/drawing/2017/decorative" val="1"/>
              </a:ext>
            </a:extLst>
          </p:cNvPr>
          <p:cNvSpPr txBox="1">
            <a:spLocks noChangeArrowheads="1"/>
          </p:cNvSpPr>
          <p:nvPr/>
        </p:nvSpPr>
        <p:spPr bwMode="auto">
          <a:xfrm>
            <a:off x="981075" y="2686050"/>
            <a:ext cx="381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baseline="-25000">
                <a:solidFill>
                  <a:srgbClr val="000000"/>
                </a:solidFill>
                <a:latin typeface="Arial Black" pitchFamily="34" charset="0"/>
              </a:rPr>
              <a:t>+</a:t>
            </a:r>
            <a:endParaRPr lang="en-US" sz="2800" b="1" baseline="-25000">
              <a:solidFill>
                <a:srgbClr val="000000"/>
              </a:solidFill>
              <a:latin typeface="Arial Black" pitchFamily="34" charset="0"/>
              <a:cs typeface="Times New Roman" pitchFamily="18" charset="0"/>
            </a:endParaRPr>
          </a:p>
        </p:txBody>
      </p:sp>
      <p:grpSp>
        <p:nvGrpSpPr>
          <p:cNvPr id="19489" name="Group 55">
            <a:extLst>
              <a:ext uri="{C183D7F6-B498-43B3-948B-1728B52AA6E4}">
                <adec:decorative xmlns:adec="http://schemas.microsoft.com/office/drawing/2017/decorative" val="1"/>
              </a:ext>
            </a:extLst>
          </p:cNvPr>
          <p:cNvGrpSpPr>
            <a:grpSpLocks/>
          </p:cNvGrpSpPr>
          <p:nvPr/>
        </p:nvGrpSpPr>
        <p:grpSpPr bwMode="auto">
          <a:xfrm>
            <a:off x="5937250" y="5334000"/>
            <a:ext cx="381000" cy="682625"/>
            <a:chOff x="4224" y="2976"/>
            <a:chExt cx="240" cy="430"/>
          </a:xfrm>
        </p:grpSpPr>
        <p:sp>
          <p:nvSpPr>
            <p:cNvPr id="19522" name="AutoShape 56"/>
            <p:cNvSpPr>
              <a:spLocks noChangeArrowheads="1"/>
            </p:cNvSpPr>
            <p:nvPr/>
          </p:nvSpPr>
          <p:spPr bwMode="auto">
            <a:xfrm flipV="1">
              <a:off x="4290" y="3072"/>
              <a:ext cx="96" cy="287"/>
            </a:xfrm>
            <a:prstGeom prst="roundRect">
              <a:avLst>
                <a:gd name="adj" fmla="val 16667"/>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endParaRPr>
            </a:p>
          </p:txBody>
        </p:sp>
        <p:sp>
          <p:nvSpPr>
            <p:cNvPr id="19523" name="AutoShape 57"/>
            <p:cNvSpPr>
              <a:spLocks noChangeArrowheads="1"/>
            </p:cNvSpPr>
            <p:nvPr/>
          </p:nvSpPr>
          <p:spPr bwMode="auto">
            <a:xfrm>
              <a:off x="4242" y="2976"/>
              <a:ext cx="192" cy="96"/>
            </a:xfrm>
            <a:prstGeom prst="roundRect">
              <a:avLst>
                <a:gd name="adj" fmla="val 16667"/>
              </a:avLst>
            </a:prstGeom>
            <a:solidFill>
              <a:schemeClr val="tx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endParaRPr>
            </a:p>
          </p:txBody>
        </p:sp>
        <p:sp>
          <p:nvSpPr>
            <p:cNvPr id="19524" name="AutoShape 58"/>
            <p:cNvSpPr>
              <a:spLocks noChangeArrowheads="1"/>
            </p:cNvSpPr>
            <p:nvPr/>
          </p:nvSpPr>
          <p:spPr bwMode="auto">
            <a:xfrm>
              <a:off x="4224" y="3119"/>
              <a:ext cx="240" cy="287"/>
            </a:xfrm>
            <a:prstGeom prst="roundRect">
              <a:avLst>
                <a:gd name="adj" fmla="val 16667"/>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endParaRPr>
            </a:p>
          </p:txBody>
        </p:sp>
      </p:grpSp>
      <p:pic>
        <p:nvPicPr>
          <p:cNvPr id="19490" name="Picture 59">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27660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91" name="Picture 60">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60960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92" name="Picture 61">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3820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93" name="Picture 6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004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94" name="Line 30">
            <a:extLst>
              <a:ext uri="{C183D7F6-B498-43B3-948B-1728B52AA6E4}">
                <adec:decorative xmlns:adec="http://schemas.microsoft.com/office/drawing/2017/decorative" val="1"/>
              </a:ext>
            </a:extLst>
          </p:cNvPr>
          <p:cNvSpPr>
            <a:spLocks noChangeShapeType="1"/>
          </p:cNvSpPr>
          <p:nvPr/>
        </p:nvSpPr>
        <p:spPr bwMode="auto">
          <a:xfrm>
            <a:off x="3810000" y="4229100"/>
            <a:ext cx="781050" cy="635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pic>
        <p:nvPicPr>
          <p:cNvPr id="19495" name="Picture 3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9538" y="4086225"/>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96" name="Line 29">
            <a:extLst>
              <a:ext uri="{C183D7F6-B498-43B3-948B-1728B52AA6E4}">
                <adec:decorative xmlns:adec="http://schemas.microsoft.com/office/drawing/2017/decorative" val="1"/>
              </a:ext>
            </a:extLst>
          </p:cNvPr>
          <p:cNvSpPr>
            <a:spLocks noChangeShapeType="1"/>
          </p:cNvSpPr>
          <p:nvPr/>
        </p:nvSpPr>
        <p:spPr bwMode="auto">
          <a:xfrm>
            <a:off x="3810000" y="4848225"/>
            <a:ext cx="773113"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pic>
        <p:nvPicPr>
          <p:cNvPr id="19497" name="Picture 31">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5888" y="4700588"/>
            <a:ext cx="603250" cy="45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98" name="Line 25">
            <a:extLst>
              <a:ext uri="{C183D7F6-B498-43B3-948B-1728B52AA6E4}">
                <adec:decorative xmlns:adec="http://schemas.microsoft.com/office/drawing/2017/decorative" val="1"/>
              </a:ext>
            </a:extLst>
          </p:cNvPr>
          <p:cNvSpPr>
            <a:spLocks noChangeShapeType="1"/>
          </p:cNvSpPr>
          <p:nvPr/>
        </p:nvSpPr>
        <p:spPr bwMode="auto">
          <a:xfrm>
            <a:off x="2725738" y="1676400"/>
            <a:ext cx="1860550"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9499" name="Line 26">
            <a:extLst>
              <a:ext uri="{C183D7F6-B498-43B3-948B-1728B52AA6E4}">
                <adec:decorative xmlns:adec="http://schemas.microsoft.com/office/drawing/2017/decorative" val="1"/>
              </a:ext>
            </a:extLst>
          </p:cNvPr>
          <p:cNvSpPr>
            <a:spLocks noChangeShapeType="1"/>
          </p:cNvSpPr>
          <p:nvPr/>
        </p:nvSpPr>
        <p:spPr bwMode="auto">
          <a:xfrm>
            <a:off x="2855913" y="2374900"/>
            <a:ext cx="1746250"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9500" name="Line 27">
            <a:extLst>
              <a:ext uri="{C183D7F6-B498-43B3-948B-1728B52AA6E4}">
                <adec:decorative xmlns:adec="http://schemas.microsoft.com/office/drawing/2017/decorative" val="1"/>
              </a:ext>
            </a:extLst>
          </p:cNvPr>
          <p:cNvSpPr>
            <a:spLocks noChangeShapeType="1"/>
          </p:cNvSpPr>
          <p:nvPr/>
        </p:nvSpPr>
        <p:spPr bwMode="auto">
          <a:xfrm>
            <a:off x="2827338" y="2967038"/>
            <a:ext cx="1770062"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9501" name="Line 28">
            <a:extLst>
              <a:ext uri="{C183D7F6-B498-43B3-948B-1728B52AA6E4}">
                <adec:decorative xmlns:adec="http://schemas.microsoft.com/office/drawing/2017/decorative" val="1"/>
              </a:ext>
            </a:extLst>
          </p:cNvPr>
          <p:cNvSpPr>
            <a:spLocks noChangeShapeType="1"/>
          </p:cNvSpPr>
          <p:nvPr/>
        </p:nvSpPr>
        <p:spPr bwMode="auto">
          <a:xfrm>
            <a:off x="3105150" y="3594100"/>
            <a:ext cx="1489075" cy="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9502" name="Rectangle 39">
            <a:extLst>
              <a:ext uri="{C183D7F6-B498-43B3-948B-1728B52AA6E4}">
                <adec:decorative xmlns:adec="http://schemas.microsoft.com/office/drawing/2017/decorative" val="1"/>
              </a:ext>
            </a:extLst>
          </p:cNvPr>
          <p:cNvSpPr>
            <a:spLocks noChangeArrowheads="1"/>
          </p:cNvSpPr>
          <p:nvPr/>
        </p:nvSpPr>
        <p:spPr bwMode="auto">
          <a:xfrm>
            <a:off x="1419225" y="838200"/>
            <a:ext cx="2390775" cy="4314825"/>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400" b="1" dirty="0">
                <a:solidFill>
                  <a:srgbClr val="000000"/>
                </a:solidFill>
              </a:rPr>
              <a:t>PROCESS CONTROLS</a:t>
            </a:r>
          </a:p>
        </p:txBody>
      </p:sp>
      <p:pic>
        <p:nvPicPr>
          <p:cNvPr id="19503" name="Picture 33">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9538" y="3432175"/>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504" name="Picture 34">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9538" y="279400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505" name="Picture 35">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2713" y="221615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506" name="Picture 36">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6363" y="1535113"/>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509" name="Line 13">
            <a:extLst>
              <a:ext uri="{C183D7F6-B498-43B3-948B-1728B52AA6E4}">
                <adec:decorative xmlns:adec="http://schemas.microsoft.com/office/drawing/2017/decorative" val="1"/>
              </a:ext>
            </a:extLst>
          </p:cNvPr>
          <p:cNvSpPr>
            <a:spLocks noChangeShapeType="1"/>
          </p:cNvSpPr>
          <p:nvPr/>
        </p:nvSpPr>
        <p:spPr bwMode="auto">
          <a:xfrm>
            <a:off x="8388350" y="19050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9510" name="Line 13">
            <a:extLst>
              <a:ext uri="{C183D7F6-B498-43B3-948B-1728B52AA6E4}">
                <adec:decorative xmlns:adec="http://schemas.microsoft.com/office/drawing/2017/decorative" val="1"/>
              </a:ext>
            </a:extLst>
          </p:cNvPr>
          <p:cNvSpPr>
            <a:spLocks noChangeShapeType="1"/>
          </p:cNvSpPr>
          <p:nvPr/>
        </p:nvSpPr>
        <p:spPr bwMode="auto">
          <a:xfrm>
            <a:off x="8388350" y="264795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9511" name="Line 13">
            <a:extLst>
              <a:ext uri="{C183D7F6-B498-43B3-948B-1728B52AA6E4}">
                <adec:decorative xmlns:adec="http://schemas.microsoft.com/office/drawing/2017/decorative" val="1"/>
              </a:ext>
            </a:extLst>
          </p:cNvPr>
          <p:cNvSpPr>
            <a:spLocks noChangeShapeType="1"/>
          </p:cNvSpPr>
          <p:nvPr/>
        </p:nvSpPr>
        <p:spPr bwMode="auto">
          <a:xfrm>
            <a:off x="8388350" y="3246438"/>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9512" name="Line 13">
            <a:extLst>
              <a:ext uri="{C183D7F6-B498-43B3-948B-1728B52AA6E4}">
                <adec:decorative xmlns:adec="http://schemas.microsoft.com/office/drawing/2017/decorative" val="1"/>
              </a:ext>
            </a:extLst>
          </p:cNvPr>
          <p:cNvSpPr>
            <a:spLocks noChangeShapeType="1"/>
          </p:cNvSpPr>
          <p:nvPr/>
        </p:nvSpPr>
        <p:spPr bwMode="auto">
          <a:xfrm>
            <a:off x="8388350" y="3814763"/>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9513" name="Line 13">
            <a:extLst>
              <a:ext uri="{C183D7F6-B498-43B3-948B-1728B52AA6E4}">
                <adec:decorative xmlns:adec="http://schemas.microsoft.com/office/drawing/2017/decorative" val="1"/>
              </a:ext>
            </a:extLst>
          </p:cNvPr>
          <p:cNvSpPr>
            <a:spLocks noChangeShapeType="1"/>
          </p:cNvSpPr>
          <p:nvPr/>
        </p:nvSpPr>
        <p:spPr bwMode="auto">
          <a:xfrm>
            <a:off x="8388350" y="4406900"/>
            <a:ext cx="0" cy="2286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9514" name="Line 13">
            <a:extLst>
              <a:ext uri="{C183D7F6-B498-43B3-948B-1728B52AA6E4}">
                <adec:decorative xmlns:adec="http://schemas.microsoft.com/office/drawing/2017/decorative" val="1"/>
              </a:ext>
            </a:extLst>
          </p:cNvPr>
          <p:cNvSpPr>
            <a:spLocks noChangeShapeType="1"/>
          </p:cNvSpPr>
          <p:nvPr/>
        </p:nvSpPr>
        <p:spPr bwMode="auto">
          <a:xfrm>
            <a:off x="8388350" y="5080000"/>
            <a:ext cx="0" cy="254000"/>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endParaRPr>
          </a:p>
        </p:txBody>
      </p:sp>
      <p:sp>
        <p:nvSpPr>
          <p:cNvPr id="19516" name="Text Box 23">
            <a:extLst>
              <a:ext uri="{C183D7F6-B498-43B3-948B-1728B52AA6E4}">
                <adec:decorative xmlns:adec="http://schemas.microsoft.com/office/drawing/2017/decorative" val="1"/>
              </a:ext>
            </a:extLst>
          </p:cNvPr>
          <p:cNvSpPr txBox="1">
            <a:spLocks noChangeArrowheads="1"/>
          </p:cNvSpPr>
          <p:nvPr/>
        </p:nvSpPr>
        <p:spPr bwMode="auto">
          <a:xfrm>
            <a:off x="4981575" y="5973763"/>
            <a:ext cx="2286000" cy="431800"/>
          </a:xfrm>
          <a:prstGeom prst="rect">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400" b="1">
                <a:solidFill>
                  <a:srgbClr val="000000"/>
                </a:solidFill>
              </a:rPr>
              <a:t>Product meets </a:t>
            </a:r>
          </a:p>
          <a:p>
            <a:pPr algn="ctr" eaLnBrk="1" hangingPunct="1">
              <a:lnSpc>
                <a:spcPct val="80000"/>
              </a:lnSpc>
            </a:pPr>
            <a:r>
              <a:rPr lang="en-US" sz="1400" b="1">
                <a:solidFill>
                  <a:srgbClr val="000000"/>
                </a:solidFill>
              </a:rPr>
              <a:t>testing specs ?</a:t>
            </a:r>
          </a:p>
        </p:txBody>
      </p:sp>
      <p:sp>
        <p:nvSpPr>
          <p:cNvPr id="19517" name="Text Box 23">
            <a:extLst>
              <a:ext uri="{C183D7F6-B498-43B3-948B-1728B52AA6E4}">
                <adec:decorative xmlns:adec="http://schemas.microsoft.com/office/drawing/2017/decorative" val="1"/>
              </a:ext>
            </a:extLst>
          </p:cNvPr>
          <p:cNvSpPr txBox="1">
            <a:spLocks noChangeArrowheads="1"/>
          </p:cNvSpPr>
          <p:nvPr/>
        </p:nvSpPr>
        <p:spPr bwMode="auto">
          <a:xfrm>
            <a:off x="7116763" y="5973763"/>
            <a:ext cx="2286000" cy="436562"/>
          </a:xfrm>
          <a:prstGeom prst="rect">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1400" b="1">
                <a:solidFill>
                  <a:srgbClr val="000000"/>
                </a:solidFill>
              </a:rPr>
              <a:t>Product made </a:t>
            </a:r>
          </a:p>
          <a:p>
            <a:pPr algn="ctr" eaLnBrk="1" hangingPunct="1">
              <a:lnSpc>
                <a:spcPct val="80000"/>
              </a:lnSpc>
            </a:pPr>
            <a:r>
              <a:rPr lang="en-US" sz="1400" b="1">
                <a:solidFill>
                  <a:srgbClr val="000000"/>
                </a:solidFill>
              </a:rPr>
              <a:t>by GMPs?</a:t>
            </a:r>
          </a:p>
        </p:txBody>
      </p:sp>
      <p:sp>
        <p:nvSpPr>
          <p:cNvPr id="19518" name="Text Box 23">
            <a:extLst>
              <a:ext uri="{C183D7F6-B498-43B3-948B-1728B52AA6E4}">
                <adec:decorative xmlns:adec="http://schemas.microsoft.com/office/drawing/2017/decorative" val="1"/>
              </a:ext>
            </a:extLst>
          </p:cNvPr>
          <p:cNvSpPr txBox="1">
            <a:spLocks noChangeArrowheads="1"/>
          </p:cNvSpPr>
          <p:nvPr/>
        </p:nvSpPr>
        <p:spPr bwMode="auto">
          <a:xfrm>
            <a:off x="5540001" y="6445532"/>
            <a:ext cx="3276600" cy="3444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lnSpc>
                <a:spcPct val="80000"/>
              </a:lnSpc>
            </a:pPr>
            <a:r>
              <a:rPr lang="en-US" sz="2000" b="1" dirty="0">
                <a:solidFill>
                  <a:srgbClr val="FFFFFF"/>
                </a:solidFill>
                <a:latin typeface="Arial Black" pitchFamily="34" charset="0"/>
              </a:rPr>
              <a:t>RELEASE</a:t>
            </a:r>
          </a:p>
        </p:txBody>
      </p:sp>
      <p:sp>
        <p:nvSpPr>
          <p:cNvPr id="19519" name="TextBox 1">
            <a:extLst>
              <a:ext uri="{C183D7F6-B498-43B3-948B-1728B52AA6E4}">
                <adec:decorative xmlns:adec="http://schemas.microsoft.com/office/drawing/2017/decorative" val="1"/>
              </a:ext>
            </a:extLst>
          </p:cNvPr>
          <p:cNvSpPr txBox="1">
            <a:spLocks noChangeArrowheads="1"/>
          </p:cNvSpPr>
          <p:nvPr/>
        </p:nvSpPr>
        <p:spPr bwMode="auto">
          <a:xfrm>
            <a:off x="6972300" y="5789613"/>
            <a:ext cx="488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3600">
                <a:solidFill>
                  <a:srgbClr val="000000"/>
                </a:solidFill>
                <a:latin typeface="Arial Black" pitchFamily="34" charset="0"/>
              </a:rPr>
              <a:t>+</a:t>
            </a:r>
          </a:p>
        </p:txBody>
      </p:sp>
      <p:sp>
        <p:nvSpPr>
          <p:cNvPr id="70" name="TextBox 69">
            <a:extLst>
              <a:ext uri="{FF2B5EF4-FFF2-40B4-BE49-F238E27FC236}">
                <a16:creationId xmlns:a16="http://schemas.microsoft.com/office/drawing/2014/main" id="{E5630C9F-2DF2-4AD5-8070-76D26545932E}"/>
              </a:ext>
              <a:ext uri="{C183D7F6-B498-43B3-948B-1728B52AA6E4}">
                <adec:decorative xmlns:adec="http://schemas.microsoft.com/office/drawing/2017/decorative" val="1"/>
              </a:ext>
            </a:extLst>
          </p:cNvPr>
          <p:cNvSpPr txBox="1"/>
          <p:nvPr/>
        </p:nvSpPr>
        <p:spPr>
          <a:xfrm>
            <a:off x="8816601" y="6517449"/>
            <a:ext cx="450624" cy="307777"/>
          </a:xfrm>
          <a:prstGeom prst="rect">
            <a:avLst/>
          </a:prstGeom>
          <a:noFill/>
        </p:spPr>
        <p:txBody>
          <a:bodyPr wrap="square">
            <a:spAutoFit/>
          </a:bodyPr>
          <a:lstStyle/>
          <a:p>
            <a:fld id="{FB4EC359-7C1C-4B6B-BDA2-6145B5A638EE}" type="slidenum">
              <a:rPr lang="en-US" sz="1400" smtClean="0">
                <a:solidFill>
                  <a:srgbClr val="000000"/>
                </a:solidFill>
              </a:rPr>
              <a:pPr/>
              <a:t>16</a:t>
            </a:fld>
            <a:endParaRPr lang="en-US" sz="1400" dirty="0"/>
          </a:p>
        </p:txBody>
      </p:sp>
      <p:sp>
        <p:nvSpPr>
          <p:cNvPr id="72" name="Text Box 14">
            <a:extLst>
              <a:ext uri="{FF2B5EF4-FFF2-40B4-BE49-F238E27FC236}">
                <a16:creationId xmlns:a16="http://schemas.microsoft.com/office/drawing/2014/main" id="{21CF4451-AE8B-41A6-B284-CDE28C2E9B28}"/>
              </a:ext>
              <a:ext uri="{C183D7F6-B498-43B3-948B-1728B52AA6E4}">
                <adec:decorative xmlns:adec="http://schemas.microsoft.com/office/drawing/2017/decorative" val="1"/>
              </a:ext>
            </a:extLst>
          </p:cNvPr>
          <p:cNvSpPr txBox="1">
            <a:spLocks noChangeArrowheads="1"/>
          </p:cNvSpPr>
          <p:nvPr/>
        </p:nvSpPr>
        <p:spPr bwMode="auto">
          <a:xfrm>
            <a:off x="4648199" y="1393825"/>
            <a:ext cx="3716685" cy="646331"/>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dirty="0">
                <a:solidFill>
                  <a:srgbClr val="000000"/>
                </a:solidFill>
                <a:latin typeface="Arial Black" pitchFamily="34" charset="0"/>
              </a:rPr>
              <a:t>Cell Bank</a:t>
            </a:r>
          </a:p>
          <a:p>
            <a:pPr algn="ctr" eaLnBrk="1" hangingPunct="1"/>
            <a:r>
              <a:rPr lang="en-US" sz="1800" dirty="0">
                <a:solidFill>
                  <a:srgbClr val="000000"/>
                </a:solidFill>
              </a:rPr>
              <a:t>(Mammalian/ Bacterial / Viral)</a:t>
            </a:r>
          </a:p>
        </p:txBody>
      </p:sp>
      <p:sp>
        <p:nvSpPr>
          <p:cNvPr id="73" name="Text Box 15">
            <a:extLst>
              <a:ext uri="{FF2B5EF4-FFF2-40B4-BE49-F238E27FC236}">
                <a16:creationId xmlns:a16="http://schemas.microsoft.com/office/drawing/2014/main" id="{8BC6CB6A-AF69-4389-9258-B2D7544EA919}"/>
              </a:ext>
              <a:ext uri="{C183D7F6-B498-43B3-948B-1728B52AA6E4}">
                <adec:decorative xmlns:adec="http://schemas.microsoft.com/office/drawing/2017/decorative" val="1"/>
              </a:ext>
            </a:extLst>
          </p:cNvPr>
          <p:cNvSpPr txBox="1">
            <a:spLocks noChangeArrowheads="1"/>
          </p:cNvSpPr>
          <p:nvPr/>
        </p:nvSpPr>
        <p:spPr bwMode="auto">
          <a:xfrm>
            <a:off x="4648199" y="2808288"/>
            <a:ext cx="3698021" cy="369332"/>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dirty="0">
                <a:solidFill>
                  <a:srgbClr val="000000"/>
                </a:solidFill>
                <a:latin typeface="Arial Black" pitchFamily="34" charset="0"/>
              </a:rPr>
              <a:t>Harvest</a:t>
            </a:r>
          </a:p>
        </p:txBody>
      </p:sp>
      <p:sp>
        <p:nvSpPr>
          <p:cNvPr id="74" name="Text Box 16">
            <a:extLst>
              <a:ext uri="{FF2B5EF4-FFF2-40B4-BE49-F238E27FC236}">
                <a16:creationId xmlns:a16="http://schemas.microsoft.com/office/drawing/2014/main" id="{4BFCCC53-6B85-4833-9C00-C3A824C26961}"/>
              </a:ext>
              <a:ext uri="{C183D7F6-B498-43B3-948B-1728B52AA6E4}">
                <adec:decorative xmlns:adec="http://schemas.microsoft.com/office/drawing/2017/decorative" val="1"/>
              </a:ext>
            </a:extLst>
          </p:cNvPr>
          <p:cNvSpPr txBox="1">
            <a:spLocks noChangeArrowheads="1"/>
          </p:cNvSpPr>
          <p:nvPr/>
        </p:nvSpPr>
        <p:spPr bwMode="auto">
          <a:xfrm>
            <a:off x="4648200" y="2217738"/>
            <a:ext cx="3698027" cy="369332"/>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dirty="0">
                <a:solidFill>
                  <a:srgbClr val="000000"/>
                </a:solidFill>
                <a:latin typeface="Arial Black" pitchFamily="34" charset="0"/>
              </a:rPr>
              <a:t>Cell Culture/ Fermentation</a:t>
            </a:r>
          </a:p>
        </p:txBody>
      </p:sp>
      <p:sp>
        <p:nvSpPr>
          <p:cNvPr id="75" name="Text Box 17">
            <a:extLst>
              <a:ext uri="{FF2B5EF4-FFF2-40B4-BE49-F238E27FC236}">
                <a16:creationId xmlns:a16="http://schemas.microsoft.com/office/drawing/2014/main" id="{D03D9FF7-13A1-4647-B72F-0EE5AA3A0857}"/>
              </a:ext>
              <a:ext uri="{C183D7F6-B498-43B3-948B-1728B52AA6E4}">
                <adec:decorative xmlns:adec="http://schemas.microsoft.com/office/drawing/2017/decorative" val="1"/>
              </a:ext>
            </a:extLst>
          </p:cNvPr>
          <p:cNvSpPr txBox="1">
            <a:spLocks noChangeArrowheads="1"/>
          </p:cNvSpPr>
          <p:nvPr/>
        </p:nvSpPr>
        <p:spPr bwMode="auto">
          <a:xfrm>
            <a:off x="4648199" y="3417888"/>
            <a:ext cx="3716679"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a:solidFill>
                  <a:srgbClr val="000000"/>
                </a:solidFill>
                <a:latin typeface="Arial Black" pitchFamily="34" charset="0"/>
              </a:rPr>
              <a:t>Purification</a:t>
            </a:r>
          </a:p>
        </p:txBody>
      </p:sp>
      <p:sp>
        <p:nvSpPr>
          <p:cNvPr id="76" name="Text Box 18">
            <a:extLst>
              <a:ext uri="{FF2B5EF4-FFF2-40B4-BE49-F238E27FC236}">
                <a16:creationId xmlns:a16="http://schemas.microsoft.com/office/drawing/2014/main" id="{B3DDEE7D-D3E1-4E53-B7EB-CE839F266FFD}"/>
              </a:ext>
              <a:ext uri="{C183D7F6-B498-43B3-948B-1728B52AA6E4}">
                <adec:decorative xmlns:adec="http://schemas.microsoft.com/office/drawing/2017/decorative" val="1"/>
              </a:ext>
            </a:extLst>
          </p:cNvPr>
          <p:cNvSpPr txBox="1">
            <a:spLocks noChangeArrowheads="1"/>
          </p:cNvSpPr>
          <p:nvPr/>
        </p:nvSpPr>
        <p:spPr bwMode="auto">
          <a:xfrm>
            <a:off x="4648199" y="4043363"/>
            <a:ext cx="3716671"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a:solidFill>
                  <a:srgbClr val="000000"/>
                </a:solidFill>
                <a:latin typeface="Arial Black" pitchFamily="34" charset="0"/>
              </a:rPr>
              <a:t>Fill Finish</a:t>
            </a:r>
          </a:p>
        </p:txBody>
      </p:sp>
      <p:sp>
        <p:nvSpPr>
          <p:cNvPr id="77" name="Text Box 19">
            <a:extLst>
              <a:ext uri="{FF2B5EF4-FFF2-40B4-BE49-F238E27FC236}">
                <a16:creationId xmlns:a16="http://schemas.microsoft.com/office/drawing/2014/main" id="{8A3786A2-C701-4F66-B425-F18CA0FBAB9B}"/>
              </a:ext>
              <a:ext uri="{C183D7F6-B498-43B3-948B-1728B52AA6E4}">
                <adec:decorative xmlns:adec="http://schemas.microsoft.com/office/drawing/2017/decorative" val="1"/>
              </a:ext>
            </a:extLst>
          </p:cNvPr>
          <p:cNvSpPr txBox="1">
            <a:spLocks noChangeArrowheads="1"/>
          </p:cNvSpPr>
          <p:nvPr/>
        </p:nvSpPr>
        <p:spPr bwMode="auto">
          <a:xfrm>
            <a:off x="4648199" y="4657725"/>
            <a:ext cx="3716669" cy="3683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a:solidFill>
                  <a:srgbClr val="000000"/>
                </a:solidFill>
                <a:latin typeface="Arial Black" pitchFamily="34" charset="0"/>
              </a:rPr>
              <a:t>QC Testing</a:t>
            </a:r>
            <a:endParaRPr lang="en-US" sz="1800">
              <a:solidFill>
                <a:srgbClr val="000000"/>
              </a:solidFill>
            </a:endParaRPr>
          </a:p>
        </p:txBody>
      </p:sp>
      <p:pic>
        <p:nvPicPr>
          <p:cNvPr id="19481" name="Picture 21">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1175" y="459740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82" name="Picture 37">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1650" y="1504950"/>
            <a:ext cx="533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85" name="Picture 46">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8475" y="2160588"/>
            <a:ext cx="603250" cy="45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86" name="Picture 48">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8000" y="281940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87" name="Picture 50">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342900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88" name="Picture 5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8000" y="401955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Rectangle 41">
            <a:extLst>
              <a:ext uri="{FF2B5EF4-FFF2-40B4-BE49-F238E27FC236}">
                <a16:creationId xmlns:a16="http://schemas.microsoft.com/office/drawing/2014/main" id="{5D34DF0C-8778-482D-90C1-1B6624FCB70A}"/>
              </a:ext>
              <a:ext uri="{C183D7F6-B498-43B3-948B-1728B52AA6E4}">
                <adec:decorative xmlns:adec="http://schemas.microsoft.com/office/drawing/2017/decorative" val="1"/>
              </a:ext>
            </a:extLst>
          </p:cNvPr>
          <p:cNvSpPr>
            <a:spLocks noChangeArrowheads="1"/>
          </p:cNvSpPr>
          <p:nvPr/>
        </p:nvSpPr>
        <p:spPr bwMode="auto">
          <a:xfrm>
            <a:off x="1486626" y="4017171"/>
            <a:ext cx="2107715" cy="3810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ts val="1200"/>
              </a:lnSpc>
            </a:pPr>
            <a:r>
              <a:rPr lang="en-US" sz="1200" b="1" dirty="0">
                <a:solidFill>
                  <a:srgbClr val="000000"/>
                </a:solidFill>
              </a:rPr>
              <a:t>PACKAGING, LABELING </a:t>
            </a:r>
          </a:p>
          <a:p>
            <a:pPr algn="ctr">
              <a:lnSpc>
                <a:spcPts val="1200"/>
              </a:lnSpc>
            </a:pPr>
            <a:r>
              <a:rPr lang="en-US" sz="1200" b="1" dirty="0">
                <a:solidFill>
                  <a:srgbClr val="000000"/>
                </a:solidFill>
              </a:rPr>
              <a:t>CONTROLS</a:t>
            </a:r>
          </a:p>
        </p:txBody>
      </p:sp>
      <p:sp>
        <p:nvSpPr>
          <p:cNvPr id="79" name="Rectangle 42">
            <a:extLst>
              <a:ext uri="{FF2B5EF4-FFF2-40B4-BE49-F238E27FC236}">
                <a16:creationId xmlns:a16="http://schemas.microsoft.com/office/drawing/2014/main" id="{99B4BC53-23DC-4117-93F6-202FA156E63A}"/>
              </a:ext>
              <a:ext uri="{C183D7F6-B498-43B3-948B-1728B52AA6E4}">
                <adec:decorative xmlns:adec="http://schemas.microsoft.com/office/drawing/2017/decorative" val="1"/>
              </a:ext>
            </a:extLst>
          </p:cNvPr>
          <p:cNvSpPr>
            <a:spLocks noChangeArrowheads="1"/>
          </p:cNvSpPr>
          <p:nvPr/>
        </p:nvSpPr>
        <p:spPr bwMode="auto">
          <a:xfrm>
            <a:off x="1489318" y="4643439"/>
            <a:ext cx="2107715" cy="381000"/>
          </a:xfrm>
          <a:prstGeom prst="rect">
            <a:avLst/>
          </a:prstGeom>
          <a:solidFill>
            <a:srgbClr val="FFFFFF"/>
          </a:soli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ts val="1200"/>
              </a:lnSpc>
            </a:pPr>
            <a:r>
              <a:rPr lang="en-US" sz="1200" b="1" dirty="0">
                <a:solidFill>
                  <a:srgbClr val="000000"/>
                </a:solidFill>
              </a:rPr>
              <a:t>LABORATORY</a:t>
            </a:r>
          </a:p>
          <a:p>
            <a:pPr algn="ctr">
              <a:lnSpc>
                <a:spcPts val="1200"/>
              </a:lnSpc>
            </a:pPr>
            <a:r>
              <a:rPr lang="en-US" sz="1200" b="1" dirty="0">
                <a:solidFill>
                  <a:srgbClr val="000000"/>
                </a:solidFill>
              </a:rPr>
              <a:t>CONTROLS</a:t>
            </a:r>
          </a:p>
        </p:txBody>
      </p:sp>
      <p:pic>
        <p:nvPicPr>
          <p:cNvPr id="19521" name="Picture 3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2963" y="4957763"/>
            <a:ext cx="603250" cy="45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520" name="Picture 3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0413" y="4248150"/>
            <a:ext cx="6032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917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1000"/>
                                        <p:tgtEl>
                                          <p:spTgt spid="79"/>
                                        </p:tgtEl>
                                      </p:cBhvr>
                                    </p:animEffect>
                                    <p:anim calcmode="lin" valueType="num">
                                      <p:cBhvr>
                                        <p:cTn id="13" dur="1000" fill="hold"/>
                                        <p:tgtEl>
                                          <p:spTgt spid="79"/>
                                        </p:tgtEl>
                                        <p:attrNameLst>
                                          <p:attrName>ppt_x</p:attrName>
                                        </p:attrNameLst>
                                      </p:cBhvr>
                                      <p:tavLst>
                                        <p:tav tm="0">
                                          <p:val>
                                            <p:strVal val="#ppt_x"/>
                                          </p:val>
                                        </p:tav>
                                        <p:tav tm="100000">
                                          <p:val>
                                            <p:strVal val="#ppt_x"/>
                                          </p:val>
                                        </p:tav>
                                      </p:tavLst>
                                    </p:anim>
                                    <p:anim calcmode="lin" valueType="num">
                                      <p:cBhvr>
                                        <p:cTn id="14"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8" name="Text Box 7"/>
          <p:cNvSpPr txBox="1">
            <a:spLocks noGrp="1" noChangeArrowheads="1"/>
          </p:cNvSpPr>
          <p:nvPr>
            <p:ph type="title" idx="4294967295"/>
          </p:nvPr>
        </p:nvSpPr>
        <p:spPr bwMode="auto">
          <a:xfrm>
            <a:off x="139861" y="302869"/>
            <a:ext cx="8153400" cy="907941"/>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505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Black" pitchFamily="34" charset="0"/>
                <a:ea typeface="+mn-ea"/>
                <a:cs typeface="+mn-cs"/>
              </a:rPr>
              <a:t>WHAT HAPPENS TO THESE PRODUCTS OF </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Black" pitchFamily="34" charset="0"/>
                <a:ea typeface="+mn-ea"/>
                <a:cs typeface="+mn-cs"/>
              </a:rPr>
              <a:t>THE PROCESS?</a:t>
            </a:r>
            <a:r>
              <a:rPr kumimoji="0" lang="en-US" sz="2400" b="0" i="0" u="none" strike="noStrike" kern="1200" cap="none" spc="0" normalizeH="0" baseline="0" noProof="0" dirty="0">
                <a:ln>
                  <a:noFill/>
                </a:ln>
                <a:solidFill>
                  <a:schemeClr val="bg1"/>
                </a:solidFill>
                <a:effectLst/>
                <a:uLnTx/>
                <a:uFillTx/>
                <a:latin typeface="Arial" charset="0"/>
                <a:ea typeface="+mn-ea"/>
                <a:cs typeface="+mn-cs"/>
              </a:rPr>
              <a:t>  (according to the GMPs?)</a:t>
            </a:r>
          </a:p>
        </p:txBody>
      </p:sp>
      <p:sp>
        <p:nvSpPr>
          <p:cNvPr id="21" name="TextBox 20">
            <a:extLst>
              <a:ext uri="{FF2B5EF4-FFF2-40B4-BE49-F238E27FC236}">
                <a16:creationId xmlns:a16="http://schemas.microsoft.com/office/drawing/2014/main" id="{424811DF-B18D-41D1-8DD8-D98F962302E9}"/>
              </a:ext>
            </a:extLst>
          </p:cNvPr>
          <p:cNvSpPr txBox="1"/>
          <p:nvPr/>
        </p:nvSpPr>
        <p:spPr>
          <a:xfrm>
            <a:off x="154831" y="5487985"/>
            <a:ext cx="8834338" cy="1440394"/>
          </a:xfrm>
          <a:prstGeom prst="rect">
            <a:avLst/>
          </a:prstGeom>
          <a:noFill/>
        </p:spPr>
        <p:txBody>
          <a:bodyPr wrap="square">
            <a:spAutoFit/>
          </a:bodyPr>
          <a:lstStyle/>
          <a:p>
            <a:pPr marL="0" marR="0" lvl="0" indent="0" algn="just"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You may be aware that the drug manufacturing process produces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TWO</a:t>
            </a: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 products, the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drug in the vial </a:t>
            </a: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and all the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documentation</a:t>
            </a: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 related to the manufacturing of the drug.  BOTH of these products will be evaluated before a product can be released to consumers.  In these reviews, DOCUMENTATION is critical.  Documentation is needed to confirm that the product was tested properly and is within the established specs set for the product.  Documentation is also needed to confirm that the process was executed properly and meets the requirements of the MPR and the GMPs. You can’t get to a defendable product release decision without documentation that you can trust, or that is clear and understandable.    </a:t>
            </a:r>
          </a:p>
          <a:p>
            <a:pPr marL="0" marR="0" lvl="0" indent="0" algn="just"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      </a:t>
            </a:r>
          </a:p>
        </p:txBody>
      </p:sp>
      <p:sp>
        <p:nvSpPr>
          <p:cNvPr id="20482"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538793" y="6494928"/>
            <a:ext cx="450376" cy="303127"/>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7CF554A1-39BB-4388-B0E7-39845EC67731}" type="slidenum">
              <a:rPr lang="en-US" sz="1400" smtClean="0">
                <a:solidFill>
                  <a:srgbClr val="000000"/>
                </a:solidFill>
              </a:rPr>
              <a:pPr eaLnBrk="1" hangingPunct="1"/>
              <a:t>17</a:t>
            </a:fld>
            <a:endParaRPr lang="en-US" sz="1400" dirty="0">
              <a:solidFill>
                <a:srgbClr val="000000"/>
              </a:solidFill>
            </a:endParaRPr>
          </a:p>
        </p:txBody>
      </p:sp>
      <p:pic>
        <p:nvPicPr>
          <p:cNvPr id="20483" name="Picture 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544039"/>
            <a:ext cx="1198977" cy="1047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3">
            <a:extLs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959" y="4080921"/>
            <a:ext cx="841776" cy="941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4">
            <a:extLs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959" y="3854298"/>
            <a:ext cx="841776" cy="940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6" name="Picture 5">
            <a:extLs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264" y="3568106"/>
            <a:ext cx="841776" cy="941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7" name="Picture 6">
            <a:extLs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281153">
            <a:off x="612264" y="3372562"/>
            <a:ext cx="841776" cy="942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9" name="AutoShape 8">
            <a:extLst>
              <a:ext uri="{C183D7F6-B498-43B3-948B-1728B52AA6E4}">
                <adec:decorative xmlns:adec="http://schemas.microsoft.com/office/drawing/2017/decorative" val="1"/>
              </a:ext>
            </a:extLst>
          </p:cNvPr>
          <p:cNvSpPr>
            <a:spLocks noChangeArrowheads="1"/>
          </p:cNvSpPr>
          <p:nvPr/>
        </p:nvSpPr>
        <p:spPr bwMode="auto">
          <a:xfrm>
            <a:off x="1579433" y="1792676"/>
            <a:ext cx="665945" cy="371662"/>
          </a:xfrm>
          <a:prstGeom prst="rightArrow">
            <a:avLst>
              <a:gd name="adj1" fmla="val 50000"/>
              <a:gd name="adj2" fmla="val 41899"/>
            </a:avLst>
          </a:pr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endParaRPr>
          </a:p>
        </p:txBody>
      </p:sp>
      <p:sp>
        <p:nvSpPr>
          <p:cNvPr id="20490" name="AutoShape 9">
            <a:extLst>
              <a:ext uri="{C183D7F6-B498-43B3-948B-1728B52AA6E4}">
                <adec:decorative xmlns:adec="http://schemas.microsoft.com/office/drawing/2017/decorative" val="1"/>
              </a:ext>
            </a:extLst>
          </p:cNvPr>
          <p:cNvSpPr>
            <a:spLocks noChangeArrowheads="1"/>
          </p:cNvSpPr>
          <p:nvPr/>
        </p:nvSpPr>
        <p:spPr bwMode="auto">
          <a:xfrm>
            <a:off x="1647870" y="4198765"/>
            <a:ext cx="664560" cy="371662"/>
          </a:xfrm>
          <a:prstGeom prst="rightArrow">
            <a:avLst>
              <a:gd name="adj1" fmla="val 50000"/>
              <a:gd name="adj2" fmla="val 41812"/>
            </a:avLst>
          </a:pr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endParaRPr>
          </a:p>
        </p:txBody>
      </p:sp>
      <p:sp>
        <p:nvSpPr>
          <p:cNvPr id="20491" name="Text Box 10">
            <a:extLst>
              <a:ext uri="{C183D7F6-B498-43B3-948B-1728B52AA6E4}">
                <adec:decorative xmlns:adec="http://schemas.microsoft.com/office/drawing/2017/decorative" val="1"/>
              </a:ext>
            </a:extLst>
          </p:cNvPr>
          <p:cNvSpPr txBox="1">
            <a:spLocks noChangeArrowheads="1"/>
          </p:cNvSpPr>
          <p:nvPr/>
        </p:nvSpPr>
        <p:spPr bwMode="auto">
          <a:xfrm>
            <a:off x="2267209" y="1379508"/>
            <a:ext cx="3572927" cy="1569660"/>
          </a:xfrm>
          <a:prstGeom prst="rect">
            <a:avLst/>
          </a:prstGeom>
          <a:solidFill>
            <a:srgbClr val="FFFF66"/>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dirty="0">
                <a:solidFill>
                  <a:srgbClr val="000000"/>
                </a:solidFill>
              </a:rPr>
              <a:t>confirm </a:t>
            </a:r>
          </a:p>
          <a:p>
            <a:pPr algn="ctr" eaLnBrk="1" hangingPunct="1"/>
            <a:r>
              <a:rPr lang="en-US" b="1" dirty="0">
                <a:solidFill>
                  <a:srgbClr val="000000"/>
                </a:solidFill>
                <a:latin typeface="Arial Black" pitchFamily="34" charset="0"/>
              </a:rPr>
              <a:t>product conformance</a:t>
            </a:r>
            <a:r>
              <a:rPr lang="en-US" dirty="0">
                <a:solidFill>
                  <a:srgbClr val="000000"/>
                </a:solidFill>
              </a:rPr>
              <a:t> </a:t>
            </a:r>
          </a:p>
          <a:p>
            <a:pPr algn="ctr" eaLnBrk="1" hangingPunct="1"/>
            <a:r>
              <a:rPr lang="en-US" dirty="0">
                <a:solidFill>
                  <a:srgbClr val="000000"/>
                </a:solidFill>
              </a:rPr>
              <a:t>to specifications</a:t>
            </a:r>
          </a:p>
        </p:txBody>
      </p:sp>
      <p:sp>
        <p:nvSpPr>
          <p:cNvPr id="20492" name="Text Box 11">
            <a:extLst>
              <a:ext uri="{C183D7F6-B498-43B3-948B-1728B52AA6E4}">
                <adec:decorative xmlns:adec="http://schemas.microsoft.com/office/drawing/2017/decorative" val="1"/>
              </a:ext>
            </a:extLst>
          </p:cNvPr>
          <p:cNvSpPr txBox="1">
            <a:spLocks noChangeArrowheads="1"/>
          </p:cNvSpPr>
          <p:nvPr/>
        </p:nvSpPr>
        <p:spPr bwMode="auto">
          <a:xfrm>
            <a:off x="2384424" y="3587250"/>
            <a:ext cx="3455712" cy="1569660"/>
          </a:xfrm>
          <a:prstGeom prst="rect">
            <a:avLst/>
          </a:prstGeom>
          <a:solidFill>
            <a:srgbClr val="FFFF66"/>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dirty="0">
                <a:solidFill>
                  <a:srgbClr val="000000"/>
                </a:solidFill>
              </a:rPr>
              <a:t>confirm</a:t>
            </a:r>
          </a:p>
          <a:p>
            <a:pPr algn="ctr" eaLnBrk="1" hangingPunct="1"/>
            <a:r>
              <a:rPr lang="en-US" b="1" dirty="0">
                <a:solidFill>
                  <a:srgbClr val="000000"/>
                </a:solidFill>
                <a:latin typeface="Arial Black" pitchFamily="34" charset="0"/>
              </a:rPr>
              <a:t>process conformance</a:t>
            </a:r>
            <a:r>
              <a:rPr lang="en-US" dirty="0">
                <a:solidFill>
                  <a:srgbClr val="000000"/>
                </a:solidFill>
              </a:rPr>
              <a:t> to GMPs</a:t>
            </a:r>
          </a:p>
        </p:txBody>
      </p:sp>
      <p:sp>
        <p:nvSpPr>
          <p:cNvPr id="20493" name="Text Box 12">
            <a:extLst>
              <a:ext uri="{C183D7F6-B498-43B3-948B-1728B52AA6E4}">
                <adec:decorative xmlns:adec="http://schemas.microsoft.com/office/drawing/2017/decorative" val="1"/>
              </a:ext>
            </a:extLst>
          </p:cNvPr>
          <p:cNvSpPr txBox="1">
            <a:spLocks noChangeArrowheads="1"/>
          </p:cNvSpPr>
          <p:nvPr/>
        </p:nvSpPr>
        <p:spPr bwMode="auto">
          <a:xfrm>
            <a:off x="6058453" y="2640608"/>
            <a:ext cx="2493299" cy="954107"/>
          </a:xfrm>
          <a:prstGeom prst="rect">
            <a:avLst/>
          </a:prstGeom>
          <a:solidFill>
            <a:srgbClr val="FFFF66"/>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US" sz="2800" dirty="0">
                <a:solidFill>
                  <a:srgbClr val="000000"/>
                </a:solidFill>
                <a:latin typeface="Arial Black" pitchFamily="34" charset="0"/>
              </a:rPr>
              <a:t>PRODUCT RELEASE</a:t>
            </a:r>
          </a:p>
        </p:txBody>
      </p:sp>
      <p:sp>
        <p:nvSpPr>
          <p:cNvPr id="20494" name="AutoShape 13">
            <a:extLst>
              <a:ext uri="{C183D7F6-B498-43B3-948B-1728B52AA6E4}">
                <adec:decorative xmlns:adec="http://schemas.microsoft.com/office/drawing/2017/decorative" val="1"/>
              </a:ext>
            </a:extLst>
          </p:cNvPr>
          <p:cNvSpPr>
            <a:spLocks noChangeArrowheads="1"/>
          </p:cNvSpPr>
          <p:nvPr/>
        </p:nvSpPr>
        <p:spPr bwMode="auto">
          <a:xfrm rot="5400000">
            <a:off x="6135149" y="1741692"/>
            <a:ext cx="664329" cy="75593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endParaRPr>
          </a:p>
        </p:txBody>
      </p:sp>
      <p:sp>
        <p:nvSpPr>
          <p:cNvPr id="20495" name="AutoShape 14">
            <a:extLst>
              <a:ext uri="{C183D7F6-B498-43B3-948B-1728B52AA6E4}">
                <adec:decorative xmlns:adec="http://schemas.microsoft.com/office/drawing/2017/decorative" val="1"/>
              </a:ext>
            </a:extLst>
          </p:cNvPr>
          <p:cNvSpPr>
            <a:spLocks noChangeArrowheads="1"/>
          </p:cNvSpPr>
          <p:nvPr/>
        </p:nvSpPr>
        <p:spPr bwMode="auto">
          <a:xfrm rot="16200000" flipV="1">
            <a:off x="6118535" y="3694535"/>
            <a:ext cx="664329" cy="75593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endParaRPr>
          </a:p>
        </p:txBody>
      </p:sp>
      <p:pic>
        <p:nvPicPr>
          <p:cNvPr id="20498" name="Picture 18">
            <a:extLs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281153">
            <a:off x="7425361" y="3485625"/>
            <a:ext cx="841776" cy="942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7" name="Picture 17">
            <a:extLs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18847">
            <a:off x="5535538" y="4379525"/>
            <a:ext cx="965200"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6" name="Picture 16">
            <a:extLs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281153">
            <a:off x="5339351" y="1891186"/>
            <a:ext cx="841776" cy="942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9828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666A689-BDD3-49A9-A2BA-3B05BA91D0AF}"/>
              </a:ext>
            </a:extLst>
          </p:cNvPr>
          <p:cNvSpPr txBox="1">
            <a:spLocks noGrp="1"/>
          </p:cNvSpPr>
          <p:nvPr>
            <p:ph type="title" idx="4294967295"/>
          </p:nvPr>
        </p:nvSpPr>
        <p:spPr>
          <a:xfrm>
            <a:off x="416858" y="449124"/>
            <a:ext cx="5782236"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charset="0"/>
                <a:ea typeface="+mn-ea"/>
                <a:cs typeface="+mn-cs"/>
              </a:rPr>
              <a:t>Here is an FDA Warning letter example </a:t>
            </a:r>
          </a:p>
        </p:txBody>
      </p:sp>
      <p:sp>
        <p:nvSpPr>
          <p:cNvPr id="6" name="TextBox 5">
            <a:extLst>
              <a:ext uri="{FF2B5EF4-FFF2-40B4-BE49-F238E27FC236}">
                <a16:creationId xmlns:a16="http://schemas.microsoft.com/office/drawing/2014/main" id="{4EB19AD3-1C4E-41ED-8D25-0B929A3B8885}"/>
              </a:ext>
            </a:extLst>
          </p:cNvPr>
          <p:cNvSpPr txBox="1"/>
          <p:nvPr/>
        </p:nvSpPr>
        <p:spPr>
          <a:xfrm>
            <a:off x="268941" y="1566627"/>
            <a:ext cx="4572000" cy="646331"/>
          </a:xfrm>
          <a:prstGeom prst="rect">
            <a:avLst/>
          </a:prstGeom>
          <a:noFill/>
        </p:spPr>
        <p:txBody>
          <a:bodyPr wrap="square">
            <a:spAutoFit/>
          </a:bodyPr>
          <a:lstStyle/>
          <a:p>
            <a:r>
              <a:rPr lang="en-US" dirty="0"/>
              <a:t>The GMPs also identify specific requirements for certain records</a:t>
            </a:r>
          </a:p>
        </p:txBody>
      </p:sp>
      <p:sp>
        <p:nvSpPr>
          <p:cNvPr id="21507" name="AutoShape 2"/>
          <p:cNvSpPr>
            <a:spLocks noChangeArrowheads="1"/>
          </p:cNvSpPr>
          <p:nvPr/>
        </p:nvSpPr>
        <p:spPr bwMode="auto">
          <a:xfrm>
            <a:off x="3442447" y="1492624"/>
            <a:ext cx="5015753" cy="4558552"/>
          </a:xfrm>
          <a:prstGeom prst="octagon">
            <a:avLst>
              <a:gd name="adj" fmla="val 29287"/>
            </a:avLst>
          </a:prstGeom>
          <a:solidFill>
            <a:srgbClr val="FF0000"/>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dirty="0">
              <a:solidFill>
                <a:schemeClr val="bg1"/>
              </a:solidFill>
            </a:endParaRPr>
          </a:p>
          <a:p>
            <a:endParaRPr lang="en-US" b="1" dirty="0">
              <a:solidFill>
                <a:schemeClr val="bg1"/>
              </a:solidFill>
            </a:endParaRPr>
          </a:p>
          <a:p>
            <a:endParaRPr lang="en-US" sz="2800" b="1" dirty="0">
              <a:solidFill>
                <a:schemeClr val="bg1"/>
              </a:solidFill>
            </a:endParaRPr>
          </a:p>
          <a:p>
            <a:endParaRPr lang="en-US" sz="2800" b="1" dirty="0">
              <a:solidFill>
                <a:schemeClr val="bg1"/>
              </a:solidFill>
            </a:endParaRPr>
          </a:p>
          <a:p>
            <a:endParaRPr lang="en-US" sz="2800" b="1" dirty="0">
              <a:solidFill>
                <a:schemeClr val="bg1"/>
              </a:solidFill>
            </a:endParaRPr>
          </a:p>
          <a:p>
            <a:r>
              <a:rPr lang="en-US" sz="1000" b="1" dirty="0">
                <a:solidFill>
                  <a:srgbClr val="FFFFFF"/>
                </a:solidFill>
              </a:rPr>
              <a:t>  </a:t>
            </a:r>
          </a:p>
          <a:p>
            <a:pPr algn="just"/>
            <a:r>
              <a:rPr lang="en-US" sz="2000" dirty="0"/>
              <a:t>Your facility’s quality control unit</a:t>
            </a:r>
          </a:p>
          <a:p>
            <a:pPr algn="just"/>
            <a:r>
              <a:rPr lang="en-US" sz="2000" dirty="0"/>
              <a:t>failed to review production records</a:t>
            </a:r>
          </a:p>
          <a:p>
            <a:pPr algn="just"/>
            <a:r>
              <a:rPr lang="en-US" sz="2000" dirty="0"/>
              <a:t>to assure that no errors have</a:t>
            </a:r>
          </a:p>
          <a:p>
            <a:pPr algn="just"/>
            <a:r>
              <a:rPr lang="en-US" sz="2000" dirty="0"/>
              <a:t>occurred or, if errors have occurred,</a:t>
            </a:r>
          </a:p>
          <a:p>
            <a:pPr algn="just"/>
            <a:r>
              <a:rPr lang="en-US" sz="2000" dirty="0"/>
              <a:t>that they have been fully</a:t>
            </a:r>
          </a:p>
          <a:p>
            <a:pPr algn="just"/>
            <a:r>
              <a:rPr lang="en-US" sz="2000" dirty="0"/>
              <a:t>investigated.</a:t>
            </a:r>
          </a:p>
          <a:p>
            <a:pPr>
              <a:lnSpc>
                <a:spcPct val="80000"/>
              </a:lnSpc>
              <a:spcBef>
                <a:spcPct val="50000"/>
              </a:spcBef>
            </a:pPr>
            <a:endParaRPr lang="en-US" i="1" dirty="0">
              <a:solidFill>
                <a:srgbClr val="FFFFFF"/>
              </a:solidFill>
            </a:endParaRPr>
          </a:p>
          <a:p>
            <a:pPr>
              <a:lnSpc>
                <a:spcPct val="80000"/>
              </a:lnSpc>
            </a:pPr>
            <a:r>
              <a:rPr lang="en-US" i="1" dirty="0"/>
              <a:t>           (Chiron Corporation)</a:t>
            </a:r>
            <a:endParaRPr lang="en-US" sz="2800" b="1" dirty="0"/>
          </a:p>
          <a:p>
            <a:endParaRPr lang="en-US" sz="2800" b="1" dirty="0"/>
          </a:p>
          <a:p>
            <a:endParaRPr lang="en-US" b="1" dirty="0">
              <a:solidFill>
                <a:srgbClr val="FFFFFF"/>
              </a:solidFill>
            </a:endParaRPr>
          </a:p>
        </p:txBody>
      </p:sp>
      <p:sp>
        <p:nvSpPr>
          <p:cNvPr id="21508" name="Text Box 3"/>
          <p:cNvSpPr txBox="1">
            <a:spLocks noChangeArrowheads="1"/>
          </p:cNvSpPr>
          <p:nvPr/>
        </p:nvSpPr>
        <p:spPr bwMode="auto">
          <a:xfrm>
            <a:off x="4437528" y="2286961"/>
            <a:ext cx="283732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505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ctr" eaLnBrk="1" hangingPunct="1"/>
            <a:r>
              <a:rPr lang="en-US" sz="1800" b="1" dirty="0"/>
              <a:t>FDA  WARNING </a:t>
            </a:r>
            <a:r>
              <a:rPr lang="en-US" sz="1600" b="1" dirty="0"/>
              <a:t>LETTER</a:t>
            </a:r>
          </a:p>
        </p:txBody>
      </p:sp>
    </p:spTree>
    <p:extLst>
      <p:ext uri="{BB962C8B-B14F-4D97-AF65-F5344CB8AC3E}">
        <p14:creationId xmlns:p14="http://schemas.microsoft.com/office/powerpoint/2010/main" val="3003294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F2F1D-968C-42ED-AB9E-D1578E10C15F}"/>
              </a:ext>
            </a:extLst>
          </p:cNvPr>
          <p:cNvSpPr>
            <a:spLocks noGrp="1"/>
          </p:cNvSpPr>
          <p:nvPr>
            <p:ph type="title" idx="4294967295"/>
          </p:nvPr>
        </p:nvSpPr>
        <p:spPr/>
        <p:txBody>
          <a:bodyPr/>
          <a:lstStyle/>
          <a:p>
            <a:r>
              <a:rPr lang="en-US" dirty="0"/>
              <a:t>QUALITY OF DOCUMENTATION</a:t>
            </a:r>
          </a:p>
        </p:txBody>
      </p:sp>
      <p:sp>
        <p:nvSpPr>
          <p:cNvPr id="22530" name="Slide Number Placeholder 3">
            <a:extLst>
              <a:ext uri="{C183D7F6-B498-43B3-948B-1728B52AA6E4}">
                <adec:decorative xmlns:adec="http://schemas.microsoft.com/office/drawing/2017/decorative" val="1"/>
              </a:ext>
            </a:extLst>
          </p:cNvPr>
          <p:cNvSpPr>
            <a:spLocks noGrp="1"/>
          </p:cNvSpPr>
          <p:nvPr>
            <p:ph type="sldNum" sz="quarter" idx="12"/>
          </p:nvPr>
        </p:nvSpPr>
        <p:spPr>
          <a:xfrm>
            <a:off x="8739974" y="6496976"/>
            <a:ext cx="484094" cy="398929"/>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663DBC19-F5F2-4710-9436-176275DB5E05}" type="slidenum">
              <a:rPr lang="en-US" sz="1400" smtClean="0"/>
              <a:pPr eaLnBrk="1" hangingPunct="1"/>
              <a:t>19</a:t>
            </a:fld>
            <a:endParaRPr lang="en-US" sz="1400" dirty="0"/>
          </a:p>
        </p:txBody>
      </p:sp>
      <p:sp>
        <p:nvSpPr>
          <p:cNvPr id="22531" name="Rectangle 4"/>
          <p:cNvSpPr>
            <a:spLocks noChangeArrowheads="1"/>
          </p:cNvSpPr>
          <p:nvPr/>
        </p:nvSpPr>
        <p:spPr bwMode="auto">
          <a:xfrm>
            <a:off x="762000" y="1828800"/>
            <a:ext cx="7772400" cy="3429000"/>
          </a:xfrm>
          <a:prstGeom prst="rect">
            <a:avLst/>
          </a:prstGeom>
          <a:solidFill>
            <a:srgbClr val="F3EBFF"/>
          </a:solidFill>
          <a:ln w="76200">
            <a:solidFill>
              <a:schemeClr val="tx1"/>
            </a:solidFill>
            <a:miter lim="800000"/>
            <a:headEnd/>
            <a:tailEnd/>
          </a:ln>
          <a:effectLst/>
        </p:spPr>
        <p:txBody>
          <a:bodyPr wrap="none" anchor="ctr"/>
          <a:lstStyle/>
          <a:p>
            <a:pPr marL="274320">
              <a:lnSpc>
                <a:spcPct val="120000"/>
              </a:lnSpc>
            </a:pPr>
            <a:r>
              <a:rPr lang="en-US" sz="2800" b="1" dirty="0">
                <a:solidFill>
                  <a:srgbClr val="1D22FF"/>
                </a:solidFill>
              </a:rPr>
              <a:t>The </a:t>
            </a:r>
            <a:r>
              <a:rPr lang="en-US" sz="2800" b="1" u="sng" dirty="0">
                <a:solidFill>
                  <a:srgbClr val="1D22FF"/>
                </a:solidFill>
              </a:rPr>
              <a:t>QUALITY OF OUR DOCUMENTATION</a:t>
            </a:r>
          </a:p>
          <a:p>
            <a:pPr marL="274320">
              <a:lnSpc>
                <a:spcPct val="120000"/>
              </a:lnSpc>
            </a:pPr>
            <a:r>
              <a:rPr lang="en-US" sz="2800" b="1" dirty="0">
                <a:solidFill>
                  <a:srgbClr val="1D22FF"/>
                </a:solidFill>
              </a:rPr>
              <a:t>becomes critical to assuring the </a:t>
            </a:r>
          </a:p>
          <a:p>
            <a:pPr marL="274320">
              <a:lnSpc>
                <a:spcPct val="120000"/>
              </a:lnSpc>
            </a:pPr>
            <a:r>
              <a:rPr lang="en-US" sz="2800" b="1" u="sng" dirty="0">
                <a:solidFill>
                  <a:srgbClr val="1D22FF"/>
                </a:solidFill>
              </a:rPr>
              <a:t>QUALITY OF THE DECISIONS</a:t>
            </a:r>
          </a:p>
          <a:p>
            <a:pPr marL="274320">
              <a:lnSpc>
                <a:spcPct val="120000"/>
              </a:lnSpc>
            </a:pPr>
            <a:r>
              <a:rPr lang="en-US" sz="2800" b="1" dirty="0">
                <a:solidFill>
                  <a:srgbClr val="1D22FF"/>
                </a:solidFill>
              </a:rPr>
              <a:t>made about our product</a:t>
            </a:r>
          </a:p>
        </p:txBody>
      </p:sp>
    </p:spTree>
    <p:extLst>
      <p:ext uri="{BB962C8B-B14F-4D97-AF65-F5344CB8AC3E}">
        <p14:creationId xmlns:p14="http://schemas.microsoft.com/office/powerpoint/2010/main" val="2637821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59504" y="6400800"/>
            <a:ext cx="283191"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E22357AC-BC57-4845-BD97-7405814DA941}" type="slidenum">
              <a:rPr lang="en-US" sz="1400" smtClean="0"/>
              <a:pPr eaLnBrk="1" hangingPunct="1"/>
              <a:t>2</a:t>
            </a:fld>
            <a:endParaRPr lang="en-US" sz="1400" dirty="0"/>
          </a:p>
        </p:txBody>
      </p:sp>
      <p:sp>
        <p:nvSpPr>
          <p:cNvPr id="6147" name="Rectangle 2"/>
          <p:cNvSpPr>
            <a:spLocks noGrp="1" noChangeArrowheads="1"/>
          </p:cNvSpPr>
          <p:nvPr>
            <p:ph type="title"/>
          </p:nvPr>
        </p:nvSpPr>
        <p:spPr>
          <a:xfrm>
            <a:off x="443345" y="0"/>
            <a:ext cx="7938655" cy="1143000"/>
          </a:xfrm>
        </p:spPr>
        <p:txBody>
          <a:bodyPr/>
          <a:lstStyle/>
          <a:p>
            <a:pPr eaLnBrk="1" hangingPunct="1"/>
            <a:r>
              <a:rPr lang="en-US" sz="3600" b="1" dirty="0"/>
              <a:t>WHAT WE KNOW SO FAR….</a:t>
            </a:r>
          </a:p>
        </p:txBody>
      </p:sp>
      <p:sp>
        <p:nvSpPr>
          <p:cNvPr id="6148" name="Rectangle 3"/>
          <p:cNvSpPr>
            <a:spLocks noGrp="1" noChangeArrowheads="1"/>
          </p:cNvSpPr>
          <p:nvPr>
            <p:ph type="body" idx="1"/>
          </p:nvPr>
        </p:nvSpPr>
        <p:spPr>
          <a:xfrm>
            <a:off x="342900" y="1605256"/>
            <a:ext cx="8458200" cy="4643143"/>
          </a:xfrm>
        </p:spPr>
        <p:txBody>
          <a:bodyPr/>
          <a:lstStyle/>
          <a:p>
            <a:pPr marL="0" indent="0" eaLnBrk="1" hangingPunct="1">
              <a:lnSpc>
                <a:spcPct val="100000"/>
              </a:lnSpc>
              <a:spcBef>
                <a:spcPct val="30000"/>
              </a:spcBef>
              <a:buClrTx/>
              <a:buNone/>
              <a:defRPr/>
            </a:pPr>
            <a:r>
              <a:rPr lang="en-US" sz="2200" b="0" kern="1200" dirty="0">
                <a:solidFill>
                  <a:srgbClr val="000000"/>
                </a:solidFill>
                <a:latin typeface="Arial" pitchFamily="34" charset="0"/>
              </a:rPr>
              <a:t>Key points from the general GMP orientation session. In that session, we learned that: </a:t>
            </a:r>
            <a:endParaRPr lang="en-US" sz="2200" b="1" dirty="0"/>
          </a:p>
          <a:p>
            <a:pPr marL="287338" marR="0" lvl="0" indent="-287338" defTabSz="914400" rtl="0" eaLnBrk="1" fontAlgn="base" latinLnBrk="0" hangingPunct="1">
              <a:lnSpc>
                <a:spcPct val="110000"/>
              </a:lnSpc>
              <a:spcBef>
                <a:spcPts val="1000"/>
              </a:spcBef>
              <a:spcAft>
                <a:spcPct val="0"/>
              </a:spcAft>
              <a:buClr>
                <a:srgbClr val="0070C0"/>
              </a:buClr>
              <a:buSzTx/>
              <a:buFontTx/>
              <a:buChar char="•"/>
              <a:tabLst/>
              <a:defRPr/>
            </a:pPr>
            <a:r>
              <a:rPr kumimoji="0" lang="en-US" sz="2200" i="0" u="none" strike="noStrike" kern="0" cap="none" spc="0" normalizeH="0" baseline="0" noProof="0" dirty="0">
                <a:ln>
                  <a:noFill/>
                </a:ln>
                <a:solidFill>
                  <a:srgbClr val="000000"/>
                </a:solidFill>
                <a:effectLst/>
                <a:uLnTx/>
                <a:uFillTx/>
                <a:latin typeface="Arial"/>
                <a:ea typeface="+mn-ea"/>
                <a:cs typeface="+mn-cs"/>
              </a:rPr>
              <a:t>Regulations for drug products are a result of tragedies that resulted from a lack of control by drug manufacturers</a:t>
            </a:r>
            <a:endParaRPr lang="en-US" sz="2200" dirty="0"/>
          </a:p>
          <a:p>
            <a:pPr eaLnBrk="1" hangingPunct="1">
              <a:lnSpc>
                <a:spcPct val="110000"/>
              </a:lnSpc>
              <a:buClr>
                <a:srgbClr val="0070C0"/>
              </a:buClr>
            </a:pPr>
            <a:r>
              <a:rPr lang="en-US" sz="2200" dirty="0"/>
              <a:t>The </a:t>
            </a:r>
            <a:r>
              <a:rPr lang="en-US" sz="2200" u="sng" dirty="0"/>
              <a:t>G</a:t>
            </a:r>
            <a:r>
              <a:rPr lang="en-US" sz="2200" dirty="0"/>
              <a:t>ood </a:t>
            </a:r>
            <a:r>
              <a:rPr lang="en-US" sz="2200" u="sng" dirty="0"/>
              <a:t>M</a:t>
            </a:r>
            <a:r>
              <a:rPr lang="en-US" sz="2200" dirty="0"/>
              <a:t>anufacturing </a:t>
            </a:r>
            <a:r>
              <a:rPr lang="en-US" sz="2200" u="sng" dirty="0"/>
              <a:t>P</a:t>
            </a:r>
            <a:r>
              <a:rPr lang="en-US" sz="2200" dirty="0"/>
              <a:t>ractice (GMPs) are one of the regulations applied to drugs</a:t>
            </a:r>
          </a:p>
          <a:p>
            <a:pPr eaLnBrk="1" hangingPunct="1">
              <a:lnSpc>
                <a:spcPct val="110000"/>
              </a:lnSpc>
              <a:buClr>
                <a:srgbClr val="0070C0"/>
              </a:buClr>
            </a:pPr>
            <a:r>
              <a:rPr lang="en-US" sz="2200" dirty="0"/>
              <a:t>GMPs are found in the </a:t>
            </a:r>
            <a:r>
              <a:rPr lang="en-US" sz="2200" u="sng" dirty="0"/>
              <a:t>C</a:t>
            </a:r>
            <a:r>
              <a:rPr lang="en-US" sz="2200" dirty="0"/>
              <a:t>ode of </a:t>
            </a:r>
            <a:r>
              <a:rPr lang="en-US" sz="2200" u="sng" dirty="0"/>
              <a:t>F</a:t>
            </a:r>
            <a:r>
              <a:rPr lang="en-US" sz="2200" dirty="0"/>
              <a:t>ederal </a:t>
            </a:r>
            <a:r>
              <a:rPr lang="en-US" sz="2200" u="sng" dirty="0"/>
              <a:t>R</a:t>
            </a:r>
            <a:r>
              <a:rPr lang="en-US" sz="2200" dirty="0"/>
              <a:t>egulations (CFR)</a:t>
            </a:r>
          </a:p>
          <a:p>
            <a:pPr eaLnBrk="1" hangingPunct="1">
              <a:lnSpc>
                <a:spcPct val="110000"/>
              </a:lnSpc>
              <a:buClr>
                <a:srgbClr val="0070C0"/>
              </a:buClr>
            </a:pPr>
            <a:r>
              <a:rPr lang="en-US" sz="2200" dirty="0"/>
              <a:t>GMPs define the minimum requirements for control in the manufacture, holding and distribution of drugs to </a:t>
            </a:r>
            <a:r>
              <a:rPr lang="en-US" sz="2200" u="sng" dirty="0"/>
              <a:t>assure the quality of drugs. </a:t>
            </a:r>
          </a:p>
        </p:txBody>
      </p:sp>
    </p:spTree>
    <p:extLst>
      <p:ext uri="{BB962C8B-B14F-4D97-AF65-F5344CB8AC3E}">
        <p14:creationId xmlns:p14="http://schemas.microsoft.com/office/powerpoint/2010/main" val="3204954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9F480-D8B4-4C70-B51F-D8C00EBE1C72}"/>
              </a:ext>
            </a:extLst>
          </p:cNvPr>
          <p:cNvSpPr>
            <a:spLocks noGrp="1"/>
          </p:cNvSpPr>
          <p:nvPr>
            <p:ph type="title" idx="4294967295"/>
          </p:nvPr>
        </p:nvSpPr>
        <p:spPr>
          <a:xfrm>
            <a:off x="373063" y="-1143000"/>
            <a:ext cx="6589712" cy="1143000"/>
          </a:xfrm>
        </p:spPr>
        <p:txBody>
          <a:bodyPr vert="horz" wrap="square" lIns="91440" tIns="45720" rIns="91440" bIns="45720" numCol="1" anchor="b" anchorCtr="0" compatLnSpc="1">
            <a:prstTxWarp prst="textNoShape">
              <a:avLst/>
            </a:prstTxWarp>
          </a:bodyPr>
          <a:lstStyle/>
          <a:p>
            <a:r>
              <a:rPr lang="en-US" dirty="0"/>
              <a:t>FROM THE DOCUMENTATION</a:t>
            </a:r>
          </a:p>
        </p:txBody>
      </p:sp>
      <p:sp>
        <p:nvSpPr>
          <p:cNvPr id="23554" name="Slide Number Placeholder 3">
            <a:extLst>
              <a:ext uri="{C183D7F6-B498-43B3-948B-1728B52AA6E4}">
                <adec:decorative xmlns:adec="http://schemas.microsoft.com/office/drawing/2017/decorative" val="1"/>
              </a:ext>
            </a:extLst>
          </p:cNvPr>
          <p:cNvSpPr>
            <a:spLocks noGrp="1"/>
          </p:cNvSpPr>
          <p:nvPr>
            <p:ph type="sldNum" sz="quarter" idx="12"/>
          </p:nvPr>
        </p:nvSpPr>
        <p:spPr>
          <a:xfrm>
            <a:off x="8610600" y="6493632"/>
            <a:ext cx="404982" cy="286234"/>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A553090F-48F9-4C2C-B0ED-66FF5F3999A6}" type="slidenum">
              <a:rPr lang="en-US" sz="1400" smtClean="0"/>
              <a:pPr eaLnBrk="1" hangingPunct="1"/>
              <a:t>20</a:t>
            </a:fld>
            <a:endParaRPr lang="en-US" sz="1400" dirty="0"/>
          </a:p>
        </p:txBody>
      </p:sp>
      <p:sp>
        <p:nvSpPr>
          <p:cNvPr id="23555" name="Rectangle 4"/>
          <p:cNvSpPr>
            <a:spLocks noChangeArrowheads="1"/>
          </p:cNvSpPr>
          <p:nvPr/>
        </p:nvSpPr>
        <p:spPr bwMode="auto">
          <a:xfrm>
            <a:off x="533400" y="1524000"/>
            <a:ext cx="8077200" cy="4114800"/>
          </a:xfrm>
          <a:prstGeom prst="rect">
            <a:avLst/>
          </a:prstGeom>
          <a:solidFill>
            <a:srgbClr val="F3EBFF"/>
          </a:solidFill>
          <a:ln w="57150">
            <a:solidFill>
              <a:schemeClr val="tx1"/>
            </a:solidFill>
            <a:miter lim="800000"/>
            <a:headEnd/>
            <a:tailEnd/>
          </a:ln>
          <a:effectLst/>
        </p:spPr>
        <p:txBody>
          <a:bodyPr wrap="none" anchor="ctr"/>
          <a:lstStyle/>
          <a:p>
            <a:pPr marL="182880" algn="l">
              <a:tabLst>
                <a:tab pos="2114550" algn="l"/>
              </a:tabLst>
            </a:pPr>
            <a:endParaRPr lang="en-US" sz="1000" b="1" dirty="0">
              <a:solidFill>
                <a:srgbClr val="FF5050"/>
              </a:solidFill>
            </a:endParaRPr>
          </a:p>
          <a:p>
            <a:pPr marL="182880" algn="l">
              <a:tabLst>
                <a:tab pos="2114550" algn="l"/>
              </a:tabLst>
            </a:pPr>
            <a:r>
              <a:rPr lang="en-US" sz="3200" b="1" dirty="0">
                <a:solidFill>
                  <a:srgbClr val="1D22FF"/>
                </a:solidFill>
              </a:rPr>
              <a:t>FROM THE DOCUMENTATION . . .</a:t>
            </a:r>
          </a:p>
          <a:p>
            <a:pPr marL="182880" algn="l">
              <a:tabLst>
                <a:tab pos="2114550" algn="l"/>
              </a:tabLst>
            </a:pPr>
            <a:endParaRPr lang="en-US" sz="2000" b="1" dirty="0">
              <a:solidFill>
                <a:srgbClr val="CC0000"/>
              </a:solidFill>
            </a:endParaRPr>
          </a:p>
          <a:p>
            <a:pPr marL="182880" algn="l">
              <a:lnSpc>
                <a:spcPct val="114000"/>
              </a:lnSpc>
              <a:buFontTx/>
              <a:buChar char="-"/>
              <a:tabLst>
                <a:tab pos="2114550" algn="l"/>
              </a:tabLst>
            </a:pPr>
            <a:r>
              <a:rPr lang="en-US" sz="2800" b="1" dirty="0">
                <a:solidFill>
                  <a:schemeClr val="tx2"/>
                </a:solidFill>
              </a:rPr>
              <a:t> </a:t>
            </a:r>
            <a:r>
              <a:rPr lang="en-US" sz="2800" dirty="0">
                <a:solidFill>
                  <a:schemeClr val="tx2"/>
                </a:solidFill>
              </a:rPr>
              <a:t>Can you explain it today?</a:t>
            </a:r>
          </a:p>
          <a:p>
            <a:pPr marL="182880" algn="l">
              <a:lnSpc>
                <a:spcPct val="114000"/>
              </a:lnSpc>
              <a:buFontTx/>
              <a:buChar char="-"/>
              <a:tabLst>
                <a:tab pos="2114550" algn="l"/>
              </a:tabLst>
            </a:pPr>
            <a:r>
              <a:rPr lang="en-US" sz="2800" dirty="0">
                <a:solidFill>
                  <a:schemeClr val="tx2"/>
                </a:solidFill>
              </a:rPr>
              <a:t> Will you be able to explain it tomorrow?</a:t>
            </a:r>
          </a:p>
          <a:p>
            <a:pPr marL="182880" lvl="4" indent="514350" algn="l">
              <a:lnSpc>
                <a:spcPct val="114000"/>
              </a:lnSpc>
              <a:buFontTx/>
              <a:buChar char="-"/>
              <a:tabLst>
                <a:tab pos="2114550" algn="l"/>
              </a:tabLst>
            </a:pPr>
            <a:r>
              <a:rPr lang="en-US" sz="2800" dirty="0">
                <a:solidFill>
                  <a:schemeClr val="tx2"/>
                </a:solidFill>
              </a:rPr>
              <a:t> Next year?</a:t>
            </a:r>
          </a:p>
          <a:p>
            <a:pPr marL="182880" lvl="4" indent="514350" algn="l">
              <a:lnSpc>
                <a:spcPct val="114000"/>
              </a:lnSpc>
              <a:buFontTx/>
              <a:buChar char="-"/>
              <a:tabLst>
                <a:tab pos="2114550" algn="l"/>
              </a:tabLst>
            </a:pPr>
            <a:r>
              <a:rPr lang="en-US" sz="2800" dirty="0">
                <a:solidFill>
                  <a:schemeClr val="tx2"/>
                </a:solidFill>
              </a:rPr>
              <a:t> In five years?</a:t>
            </a:r>
          </a:p>
          <a:p>
            <a:pPr marL="182880" algn="l">
              <a:lnSpc>
                <a:spcPct val="114000"/>
              </a:lnSpc>
              <a:buFontTx/>
              <a:buChar char="-"/>
              <a:tabLst>
                <a:tab pos="2114550" algn="l"/>
              </a:tabLst>
            </a:pPr>
            <a:r>
              <a:rPr lang="en-US" sz="2800" dirty="0">
                <a:solidFill>
                  <a:schemeClr val="tx2"/>
                </a:solidFill>
              </a:rPr>
              <a:t> Will someone ELSE be able to explain it?</a:t>
            </a:r>
          </a:p>
        </p:txBody>
      </p:sp>
    </p:spTree>
    <p:extLst>
      <p:ext uri="{BB962C8B-B14F-4D97-AF65-F5344CB8AC3E}">
        <p14:creationId xmlns:p14="http://schemas.microsoft.com/office/powerpoint/2010/main" val="1268978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590" y="73891"/>
            <a:ext cx="8224837" cy="1143000"/>
          </a:xfrm>
        </p:spPr>
        <p:txBody>
          <a:bodyPr/>
          <a:lstStyle/>
          <a:p>
            <a:pPr>
              <a:lnSpc>
                <a:spcPct val="114000"/>
              </a:lnSpc>
            </a:pPr>
            <a:r>
              <a:rPr lang="en-US" sz="2800" dirty="0"/>
              <a:t>Rationale for Good Documentation</a:t>
            </a:r>
            <a:br>
              <a:rPr lang="en-US" sz="2800" dirty="0"/>
            </a:br>
            <a:r>
              <a:rPr lang="en-US" sz="2800" dirty="0"/>
              <a:t>Practices – Canadian GMPs</a:t>
            </a:r>
            <a:endParaRPr lang="en-US" dirty="0"/>
          </a:p>
        </p:txBody>
      </p:sp>
      <p:sp>
        <p:nvSpPr>
          <p:cNvPr id="24578"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73353" y="6364941"/>
            <a:ext cx="470647" cy="493059"/>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63BDACDA-34A4-4134-8B39-D5042DD858DE}" type="slidenum">
              <a:rPr lang="en-US" sz="1400" smtClean="0"/>
              <a:pPr eaLnBrk="1" hangingPunct="1"/>
              <a:t>21</a:t>
            </a:fld>
            <a:endParaRPr lang="en-US" sz="1400" dirty="0"/>
          </a:p>
        </p:txBody>
      </p:sp>
      <p:sp>
        <p:nvSpPr>
          <p:cNvPr id="24580" name="Rectangle 3"/>
          <p:cNvSpPr>
            <a:spLocks noGrp="1" noChangeArrowheads="1"/>
          </p:cNvSpPr>
          <p:nvPr>
            <p:ph type="body" idx="1"/>
          </p:nvPr>
        </p:nvSpPr>
        <p:spPr>
          <a:xfrm>
            <a:off x="508000" y="1931859"/>
            <a:ext cx="7516327" cy="3507887"/>
          </a:xfrm>
          <a:solidFill>
            <a:srgbClr val="FFFFFF"/>
          </a:solidFill>
        </p:spPr>
        <p:txBody>
          <a:bodyPr/>
          <a:lstStyle/>
          <a:p>
            <a:pPr eaLnBrk="1" hangingPunct="1">
              <a:lnSpc>
                <a:spcPct val="110000"/>
              </a:lnSpc>
              <a:buFontTx/>
              <a:buNone/>
            </a:pPr>
            <a:r>
              <a:rPr lang="en-US" sz="2400" b="0" dirty="0"/>
              <a:t>	“</a:t>
            </a:r>
            <a:r>
              <a:rPr lang="en-US" b="0" dirty="0"/>
              <a:t>Good documentation is an essential part of the quality assurance system and should therefore be related to all aspects of GMP.  Its aims are to define the specifications for all materials and methods of fabrication, packaging/labeling, and control; to ensure that the quality control department has all the information necessary to decide whether or not to release a batch of a drug for sale; and to provide an audit trail that will permit investigation of the history of any batch that is suspected to be defective.”</a:t>
            </a:r>
          </a:p>
        </p:txBody>
      </p:sp>
      <p:sp>
        <p:nvSpPr>
          <p:cNvPr id="6" name="TextBox 5">
            <a:extLst>
              <a:ext uri="{FF2B5EF4-FFF2-40B4-BE49-F238E27FC236}">
                <a16:creationId xmlns:a16="http://schemas.microsoft.com/office/drawing/2014/main" id="{B831E927-C18E-4927-BA87-F4FE28DF0BCA}"/>
              </a:ext>
            </a:extLst>
          </p:cNvPr>
          <p:cNvSpPr txBox="1"/>
          <p:nvPr/>
        </p:nvSpPr>
        <p:spPr>
          <a:xfrm>
            <a:off x="508000" y="5617234"/>
            <a:ext cx="8376693" cy="292388"/>
          </a:xfrm>
          <a:prstGeom prst="rect">
            <a:avLst/>
          </a:prstGeom>
          <a:noFill/>
        </p:spPr>
        <p:txBody>
          <a:bodyPr wrap="square">
            <a:spAutoFit/>
          </a:bodyPr>
          <a:lstStyle/>
          <a:p>
            <a:r>
              <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hlinkClick r:id="rId3" tooltip="http://www.hc-sc.gc.ca/dhp-mps/alt_formats/hpfb-dgpsa/pdf/compli-conform/gmp-bfp/docs/gui-0001-eng.pdf"/>
              </a:rPr>
              <a:t>http://www.hc-sc.gc.ca/dhp-mps/alt_formats/hpfb-dgpsa/pdf/compli-conform/gmp-bfp/docs/gui-0001-eng.pdf</a:t>
            </a:r>
            <a:r>
              <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rPr>
              <a:t> </a:t>
            </a:r>
            <a:endParaRPr lang="en-US" sz="1300" dirty="0"/>
          </a:p>
        </p:txBody>
      </p:sp>
    </p:spTree>
    <p:extLst>
      <p:ext uri="{BB962C8B-B14F-4D97-AF65-F5344CB8AC3E}">
        <p14:creationId xmlns:p14="http://schemas.microsoft.com/office/powerpoint/2010/main" val="2192279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4">
            <a:extLst>
              <a:ext uri="{C183D7F6-B498-43B3-948B-1728B52AA6E4}">
                <adec:decorative xmlns:adec="http://schemas.microsoft.com/office/drawing/2017/decorative" val="1"/>
              </a:ext>
            </a:extLst>
          </p:cNvPr>
          <p:cNvSpPr>
            <a:spLocks noGrp="1"/>
          </p:cNvSpPr>
          <p:nvPr>
            <p:ph type="sldNum" sz="quarter" idx="12"/>
          </p:nvPr>
        </p:nvSpPr>
        <p:spPr>
          <a:xfrm>
            <a:off x="8684783" y="6408761"/>
            <a:ext cx="419669" cy="457200"/>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53D8C744-7390-475F-84C9-01F50D697F04}" type="slidenum">
              <a:rPr lang="en-US" sz="1400" smtClean="0"/>
              <a:pPr eaLnBrk="1" hangingPunct="1"/>
              <a:t>22</a:t>
            </a:fld>
            <a:endParaRPr lang="en-US" sz="1400" dirty="0"/>
          </a:p>
        </p:txBody>
      </p:sp>
      <p:sp>
        <p:nvSpPr>
          <p:cNvPr id="25603" name="Rectangle 3074">
            <a:extLst>
              <a:ext uri="{C183D7F6-B498-43B3-948B-1728B52AA6E4}">
                <adec:decorative xmlns:adec="http://schemas.microsoft.com/office/drawing/2017/decorative" val="0"/>
              </a:ext>
            </a:extLst>
          </p:cNvPr>
          <p:cNvSpPr>
            <a:spLocks noGrp="1" noChangeArrowheads="1"/>
          </p:cNvSpPr>
          <p:nvPr>
            <p:ph type="title"/>
          </p:nvPr>
        </p:nvSpPr>
        <p:spPr>
          <a:xfrm>
            <a:off x="360218" y="0"/>
            <a:ext cx="8097982" cy="1143000"/>
          </a:xfrm>
        </p:spPr>
        <p:txBody>
          <a:bodyPr/>
          <a:lstStyle/>
          <a:p>
            <a:pPr eaLnBrk="1" hangingPunct="1"/>
            <a:r>
              <a:rPr lang="en-US" sz="2800" dirty="0"/>
              <a:t>“Procedures must be in writing for…”</a:t>
            </a:r>
          </a:p>
        </p:txBody>
      </p:sp>
      <p:sp>
        <p:nvSpPr>
          <p:cNvPr id="7" name="TextBox 6">
            <a:extLst>
              <a:ext uri="{FF2B5EF4-FFF2-40B4-BE49-F238E27FC236}">
                <a16:creationId xmlns:a16="http://schemas.microsoft.com/office/drawing/2014/main" id="{8E7AF6BC-9311-4B7B-8E0B-BB8FB297F83F}"/>
              </a:ext>
            </a:extLst>
          </p:cNvPr>
          <p:cNvSpPr txBox="1"/>
          <p:nvPr/>
        </p:nvSpPr>
        <p:spPr>
          <a:xfrm>
            <a:off x="294564" y="1293662"/>
            <a:ext cx="8468436" cy="707886"/>
          </a:xfrm>
          <a:prstGeom prst="rect">
            <a:avLst/>
          </a:prstGeom>
          <a:noFill/>
        </p:spPr>
        <p:txBody>
          <a:bodyPr wrap="square">
            <a:spAutoFit/>
          </a:bodyPr>
          <a:lstStyle/>
          <a:p>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There are requirements for written procedures </a:t>
            </a:r>
            <a:r>
              <a:rPr kumimoji="0" lang="en-US" sz="2000" b="0" i="0" u="sng" strike="noStrike" kern="1200" cap="none" spc="0" normalizeH="0" baseline="0" noProof="0" dirty="0">
                <a:ln>
                  <a:noFill/>
                </a:ln>
                <a:solidFill>
                  <a:srgbClr val="000000"/>
                </a:solidFill>
                <a:effectLst/>
                <a:uLnTx/>
                <a:uFillTx/>
                <a:latin typeface="Arial" pitchFamily="34" charset="0"/>
                <a:ea typeface="+mn-ea"/>
                <a:cs typeface="+mn-cs"/>
              </a:rPr>
              <a:t>throughout</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 the GMP sections.  The GMPs have requirements for written procedures for:</a:t>
            </a:r>
            <a:endParaRPr lang="en-US" sz="2000" dirty="0"/>
          </a:p>
        </p:txBody>
      </p:sp>
      <p:sp>
        <p:nvSpPr>
          <p:cNvPr id="25604" name="Text Box 3075"/>
          <p:cNvSpPr txBox="1">
            <a:spLocks noChangeArrowheads="1"/>
          </p:cNvSpPr>
          <p:nvPr/>
        </p:nvSpPr>
        <p:spPr bwMode="auto">
          <a:xfrm>
            <a:off x="245660" y="2279030"/>
            <a:ext cx="4097740" cy="4358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342900" indent="-342900" algn="l" eaLnBrk="1" hangingPunct="1">
              <a:lnSpc>
                <a:spcPct val="80000"/>
              </a:lnSpc>
              <a:spcBef>
                <a:spcPct val="50000"/>
              </a:spcBef>
              <a:buClr>
                <a:srgbClr val="0070C0"/>
              </a:buClr>
              <a:buFont typeface="Arial" panose="020B0604020202020204" pitchFamily="34" charset="0"/>
              <a:buChar char="•"/>
            </a:pPr>
            <a:r>
              <a:rPr lang="en-US" sz="2200" dirty="0"/>
              <a:t>QA </a:t>
            </a:r>
          </a:p>
          <a:p>
            <a:pPr marL="342900" indent="-342900" algn="l" eaLnBrk="1" hangingPunct="1">
              <a:lnSpc>
                <a:spcPct val="80000"/>
              </a:lnSpc>
              <a:spcBef>
                <a:spcPct val="50000"/>
              </a:spcBef>
              <a:buClr>
                <a:srgbClr val="0070C0"/>
              </a:buClr>
              <a:buFont typeface="Arial" panose="020B0604020202020204" pitchFamily="34" charset="0"/>
              <a:buChar char="•"/>
            </a:pPr>
            <a:r>
              <a:rPr lang="en-US" sz="2200" dirty="0"/>
              <a:t>Sanitation </a:t>
            </a:r>
          </a:p>
          <a:p>
            <a:pPr marL="342900" indent="-342900" algn="l" eaLnBrk="1" hangingPunct="1">
              <a:lnSpc>
                <a:spcPct val="80000"/>
              </a:lnSpc>
              <a:spcBef>
                <a:spcPct val="50000"/>
              </a:spcBef>
              <a:buClr>
                <a:srgbClr val="0070C0"/>
              </a:buClr>
              <a:buFont typeface="Arial" panose="020B0604020202020204" pitchFamily="34" charset="0"/>
              <a:buChar char="•"/>
            </a:pPr>
            <a:r>
              <a:rPr lang="en-US" sz="2200" dirty="0"/>
              <a:t>Pesticides</a:t>
            </a:r>
          </a:p>
          <a:p>
            <a:pPr marL="342900" indent="-342900" algn="l" eaLnBrk="1" hangingPunct="1">
              <a:lnSpc>
                <a:spcPct val="80000"/>
              </a:lnSpc>
              <a:spcBef>
                <a:spcPct val="50000"/>
              </a:spcBef>
              <a:buClr>
                <a:srgbClr val="0070C0"/>
              </a:buClr>
              <a:buFont typeface="Arial" panose="020B0604020202020204" pitchFamily="34" charset="0"/>
              <a:buChar char="•"/>
            </a:pPr>
            <a:r>
              <a:rPr lang="en-US" sz="2200" dirty="0"/>
              <a:t>Cleaning and maintenance of equipment </a:t>
            </a:r>
          </a:p>
          <a:p>
            <a:pPr marL="342900" indent="-342900" eaLnBrk="1" hangingPunct="1">
              <a:lnSpc>
                <a:spcPct val="80000"/>
              </a:lnSpc>
              <a:spcBef>
                <a:spcPct val="50000"/>
              </a:spcBef>
              <a:buClr>
                <a:srgbClr val="0070C0"/>
              </a:buClr>
              <a:buFont typeface="Arial" panose="020B0604020202020204" pitchFamily="34" charset="0"/>
              <a:buChar char="•"/>
            </a:pPr>
            <a:r>
              <a:rPr lang="en-US" sz="2200" dirty="0"/>
              <a:t>Equipment calibration program</a:t>
            </a:r>
          </a:p>
          <a:p>
            <a:pPr marL="342900" indent="-342900" algn="l" eaLnBrk="1" hangingPunct="1">
              <a:lnSpc>
                <a:spcPct val="80000"/>
              </a:lnSpc>
              <a:spcBef>
                <a:spcPct val="50000"/>
              </a:spcBef>
              <a:buClr>
                <a:srgbClr val="0070C0"/>
              </a:buClr>
              <a:buFont typeface="Arial" panose="020B0604020202020204" pitchFamily="34" charset="0"/>
              <a:buChar char="•"/>
            </a:pPr>
            <a:r>
              <a:rPr lang="en-US" sz="2200" dirty="0"/>
              <a:t>Receipt, identification, storage, handling, sampling, testing and approval or rejection of components</a:t>
            </a:r>
          </a:p>
          <a:p>
            <a:pPr marL="342900" indent="-342900" algn="l" eaLnBrk="1" hangingPunct="1">
              <a:lnSpc>
                <a:spcPct val="80000"/>
              </a:lnSpc>
              <a:spcBef>
                <a:spcPct val="50000"/>
              </a:spcBef>
              <a:buClr>
                <a:srgbClr val="0070C0"/>
              </a:buClr>
              <a:buFont typeface="Arial" panose="020B0604020202020204" pitchFamily="34" charset="0"/>
              <a:buChar char="•"/>
            </a:pPr>
            <a:r>
              <a:rPr lang="en-US" sz="2200" dirty="0"/>
              <a:t>Production processes</a:t>
            </a:r>
          </a:p>
        </p:txBody>
      </p:sp>
      <p:sp>
        <p:nvSpPr>
          <p:cNvPr id="25605" name="Text Box 3076"/>
          <p:cNvSpPr txBox="1">
            <a:spLocks noChangeArrowheads="1"/>
          </p:cNvSpPr>
          <p:nvPr/>
        </p:nvSpPr>
        <p:spPr bwMode="auto">
          <a:xfrm>
            <a:off x="4409209" y="2152211"/>
            <a:ext cx="4419600" cy="425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342900" indent="-342900" algn="l" eaLnBrk="1" hangingPunct="1">
              <a:lnSpc>
                <a:spcPct val="80000"/>
              </a:lnSpc>
              <a:spcBef>
                <a:spcPct val="50000"/>
              </a:spcBef>
              <a:buClr>
                <a:srgbClr val="0070C0"/>
              </a:buClr>
              <a:buFont typeface="Arial" panose="020B0604020202020204" pitchFamily="34" charset="0"/>
              <a:buChar char="•"/>
            </a:pPr>
            <a:r>
              <a:rPr lang="en-US" sz="2200" dirty="0"/>
              <a:t>In-process controls and tests</a:t>
            </a:r>
          </a:p>
          <a:p>
            <a:pPr marL="342900" indent="-342900" algn="l" eaLnBrk="1" hangingPunct="1">
              <a:lnSpc>
                <a:spcPct val="80000"/>
              </a:lnSpc>
              <a:spcBef>
                <a:spcPct val="50000"/>
              </a:spcBef>
              <a:buClr>
                <a:srgbClr val="0070C0"/>
              </a:buClr>
              <a:buFont typeface="Arial" panose="020B0604020202020204" pitchFamily="34" charset="0"/>
              <a:buChar char="•"/>
            </a:pPr>
            <a:r>
              <a:rPr lang="en-US" sz="2200" dirty="0"/>
              <a:t>Containers &amp; closures – methods of cleaning, sterilization, processing</a:t>
            </a:r>
          </a:p>
          <a:p>
            <a:pPr marL="342900" indent="-342900" algn="l" eaLnBrk="1" hangingPunct="1">
              <a:lnSpc>
                <a:spcPct val="80000"/>
              </a:lnSpc>
              <a:spcBef>
                <a:spcPct val="50000"/>
              </a:spcBef>
              <a:buClr>
                <a:srgbClr val="0070C0"/>
              </a:buClr>
              <a:buFont typeface="Arial" panose="020B0604020202020204" pitchFamily="34" charset="0"/>
              <a:buChar char="•"/>
            </a:pPr>
            <a:r>
              <a:rPr lang="en-US" sz="2200" dirty="0"/>
              <a:t>Prevention of objectionable microorganisms</a:t>
            </a:r>
          </a:p>
          <a:p>
            <a:pPr marL="342900" lvl="0" indent="-342900" eaLnBrk="1" hangingPunct="1">
              <a:lnSpc>
                <a:spcPct val="80000"/>
              </a:lnSpc>
              <a:spcBef>
                <a:spcPct val="50000"/>
              </a:spcBef>
              <a:buClr>
                <a:srgbClr val="0070C0"/>
              </a:buClr>
              <a:buFont typeface="Arial" panose="020B0604020202020204" pitchFamily="34" charset="0"/>
              <a:buChar char="•"/>
            </a:pPr>
            <a:r>
              <a:rPr lang="en-US" sz="2200" dirty="0"/>
              <a:t>Control of labeling</a:t>
            </a:r>
          </a:p>
          <a:p>
            <a:pPr marL="342900" lvl="0" indent="-342900" eaLnBrk="1" hangingPunct="1">
              <a:lnSpc>
                <a:spcPct val="80000"/>
              </a:lnSpc>
              <a:spcBef>
                <a:spcPct val="50000"/>
              </a:spcBef>
              <a:buClr>
                <a:srgbClr val="0070C0"/>
              </a:buClr>
              <a:buFont typeface="Arial" panose="020B0604020202020204" pitchFamily="34" charset="0"/>
              <a:buChar char="•"/>
            </a:pPr>
            <a:r>
              <a:rPr lang="en-US" sz="2200" dirty="0">
                <a:solidFill>
                  <a:srgbClr val="000000"/>
                </a:solidFill>
              </a:rPr>
              <a:t>Testing of final drug product</a:t>
            </a:r>
            <a:endParaRPr lang="en-US" sz="2200" dirty="0"/>
          </a:p>
          <a:p>
            <a:pPr marL="342900" indent="-342900" algn="l" eaLnBrk="1" hangingPunct="1">
              <a:lnSpc>
                <a:spcPct val="80000"/>
              </a:lnSpc>
              <a:spcBef>
                <a:spcPct val="50000"/>
              </a:spcBef>
              <a:buClr>
                <a:srgbClr val="0070C0"/>
              </a:buClr>
              <a:buFont typeface="Arial" panose="020B0604020202020204" pitchFamily="34" charset="0"/>
              <a:buChar char="•"/>
            </a:pPr>
            <a:r>
              <a:rPr lang="en-US" sz="2200" dirty="0"/>
              <a:t>Warehousing of drug products</a:t>
            </a:r>
          </a:p>
          <a:p>
            <a:pPr marL="342900" indent="-342900" algn="l" eaLnBrk="1" hangingPunct="1">
              <a:lnSpc>
                <a:spcPct val="80000"/>
              </a:lnSpc>
              <a:spcBef>
                <a:spcPct val="50000"/>
              </a:spcBef>
              <a:buClr>
                <a:srgbClr val="0070C0"/>
              </a:buClr>
              <a:buFont typeface="Arial" panose="020B0604020202020204" pitchFamily="34" charset="0"/>
              <a:buChar char="•"/>
            </a:pPr>
            <a:r>
              <a:rPr lang="en-US" sz="2200" dirty="0"/>
              <a:t>Distribution of drug products</a:t>
            </a:r>
          </a:p>
          <a:p>
            <a:pPr marL="342900" indent="-342900" algn="l" eaLnBrk="1" hangingPunct="1">
              <a:lnSpc>
                <a:spcPct val="80000"/>
              </a:lnSpc>
              <a:spcBef>
                <a:spcPct val="50000"/>
              </a:spcBef>
              <a:buClr>
                <a:srgbClr val="0070C0"/>
              </a:buClr>
              <a:buFont typeface="Arial" panose="020B0604020202020204" pitchFamily="34" charset="0"/>
              <a:buChar char="•"/>
            </a:pPr>
            <a:r>
              <a:rPr lang="en-US" sz="2200" dirty="0"/>
              <a:t>Stability testing program</a:t>
            </a:r>
          </a:p>
        </p:txBody>
      </p:sp>
    </p:spTree>
    <p:extLst>
      <p:ext uri="{BB962C8B-B14F-4D97-AF65-F5344CB8AC3E}">
        <p14:creationId xmlns:p14="http://schemas.microsoft.com/office/powerpoint/2010/main" val="3995779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4">
            <a:extLst>
              <a:ext uri="{C183D7F6-B498-43B3-948B-1728B52AA6E4}">
                <adec:decorative xmlns:adec="http://schemas.microsoft.com/office/drawing/2017/decorative" val="1"/>
              </a:ext>
            </a:extLst>
          </p:cNvPr>
          <p:cNvSpPr>
            <a:spLocks noGrp="1"/>
          </p:cNvSpPr>
          <p:nvPr>
            <p:ph type="sldNum" sz="quarter" idx="12"/>
          </p:nvPr>
        </p:nvSpPr>
        <p:spPr>
          <a:xfrm>
            <a:off x="8641394" y="6470424"/>
            <a:ext cx="395609" cy="286671"/>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0DF918ED-11FD-4484-B8FD-45B6B7829E5C}" type="slidenum">
              <a:rPr lang="en-US" sz="1400" smtClean="0"/>
              <a:pPr eaLnBrk="1" hangingPunct="1"/>
              <a:t>23</a:t>
            </a:fld>
            <a:endParaRPr lang="en-US" sz="1400" dirty="0"/>
          </a:p>
        </p:txBody>
      </p:sp>
      <p:sp>
        <p:nvSpPr>
          <p:cNvPr id="26627" name="Rectangle 2"/>
          <p:cNvSpPr>
            <a:spLocks noGrp="1" noChangeArrowheads="1"/>
          </p:cNvSpPr>
          <p:nvPr>
            <p:ph type="title"/>
          </p:nvPr>
        </p:nvSpPr>
        <p:spPr>
          <a:xfrm>
            <a:off x="457200" y="1309254"/>
            <a:ext cx="7772400" cy="771236"/>
          </a:xfrm>
        </p:spPr>
        <p:txBody>
          <a:bodyPr/>
          <a:lstStyle/>
          <a:p>
            <a:pPr algn="l" eaLnBrk="1" hangingPunct="1"/>
            <a:r>
              <a:rPr lang="en-US" sz="3200" dirty="0">
                <a:solidFill>
                  <a:schemeClr val="tx1"/>
                </a:solidFill>
              </a:rPr>
              <a:t>  Procedures must be in WRITING . . . </a:t>
            </a:r>
            <a:endParaRPr lang="en-US" sz="3600" dirty="0">
              <a:solidFill>
                <a:schemeClr val="tx1"/>
              </a:solidFill>
            </a:endParaRPr>
          </a:p>
        </p:txBody>
      </p:sp>
      <p:sp>
        <p:nvSpPr>
          <p:cNvPr id="26631" name="Text Box 7"/>
          <p:cNvSpPr txBox="1">
            <a:spLocks noChangeArrowheads="1"/>
          </p:cNvSpPr>
          <p:nvPr/>
        </p:nvSpPr>
        <p:spPr bwMode="auto">
          <a:xfrm>
            <a:off x="742373" y="2598593"/>
            <a:ext cx="78486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l" eaLnBrk="1" hangingPunct="1">
              <a:spcBef>
                <a:spcPct val="50000"/>
              </a:spcBef>
            </a:pPr>
            <a:r>
              <a:rPr lang="en-US" sz="3600" dirty="0"/>
              <a:t>…  such written procedures 	</a:t>
            </a:r>
          </a:p>
          <a:p>
            <a:pPr algn="l" eaLnBrk="1" hangingPunct="1">
              <a:spcBef>
                <a:spcPct val="50000"/>
              </a:spcBef>
            </a:pPr>
            <a:r>
              <a:rPr lang="en-US" sz="3600" dirty="0"/>
              <a:t>      shall be FOLLOWED”</a:t>
            </a:r>
          </a:p>
        </p:txBody>
      </p:sp>
      <p:sp>
        <p:nvSpPr>
          <p:cNvPr id="26629" name="Text Box 4"/>
          <p:cNvSpPr txBox="1">
            <a:spLocks noChangeArrowheads="1"/>
          </p:cNvSpPr>
          <p:nvPr/>
        </p:nvSpPr>
        <p:spPr bwMode="auto">
          <a:xfrm>
            <a:off x="833870" y="4377863"/>
            <a:ext cx="6172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3200" b="1" dirty="0"/>
              <a:t>24 times throughout the GMPs</a:t>
            </a:r>
          </a:p>
        </p:txBody>
      </p:sp>
      <p:pic>
        <p:nvPicPr>
          <p:cNvPr id="26630" name="Picture 6">
            <a:extLst>
              <a:ext uri="{C183D7F6-B498-43B3-948B-1728B52AA6E4}">
                <adec:decorative xmlns:adec="http://schemas.microsoft.com/office/drawing/2017/decorative" val="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6455" y="3495055"/>
            <a:ext cx="14636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0DCC6B6B-6203-46B6-8B4B-8EEC1F6988B7}"/>
              </a:ext>
            </a:extLst>
          </p:cNvPr>
          <p:cNvSpPr txBox="1"/>
          <p:nvPr/>
        </p:nvSpPr>
        <p:spPr>
          <a:xfrm>
            <a:off x="304801" y="5456612"/>
            <a:ext cx="7610900" cy="1200329"/>
          </a:xfrm>
          <a:prstGeom prst="rect">
            <a:avLst/>
          </a:prstGeom>
          <a:noFill/>
        </p:spPr>
        <p:txBody>
          <a:bodyPr wrap="square">
            <a:spAutoFit/>
          </a:bodyPr>
          <a:lstStyle/>
          <a:p>
            <a:pPr marL="0" marR="0" lvl="0" indent="0" defTabSz="914400" rtl="0" eaLnBrk="1" fontAlgn="base" latinLnBrk="0" hangingPunct="1">
              <a:lnSpc>
                <a:spcPct val="100000"/>
              </a:lnSpc>
              <a:spcBef>
                <a:spcPct val="30000"/>
              </a:spcBef>
              <a:spcAft>
                <a:spcPct val="0"/>
              </a:spcAft>
              <a:buClrTx/>
              <a:buSzTx/>
              <a:buFontTx/>
              <a:buNone/>
              <a:tabLst/>
              <a:defRPr/>
            </a:pPr>
            <a:r>
              <a:rPr kumimoji="0" lang="en-US" i="0" u="none" strike="noStrike" kern="1200" cap="none" spc="0" normalizeH="0" baseline="0" noProof="0" dirty="0">
                <a:ln>
                  <a:noFill/>
                </a:ln>
                <a:solidFill>
                  <a:srgbClr val="000000"/>
                </a:solidFill>
                <a:effectLst/>
                <a:uLnTx/>
                <a:uFillTx/>
                <a:latin typeface="Arial" pitchFamily="34" charset="0"/>
                <a:ea typeface="+mn-ea"/>
                <a:cs typeface="+mn-cs"/>
              </a:rPr>
              <a:t>It is very clear that </a:t>
            </a:r>
            <a:r>
              <a:rPr kumimoji="0" lang="en-US" i="0" u="sng" strike="noStrike" kern="1200" cap="none" spc="0" normalizeH="0" baseline="0" noProof="0" dirty="0">
                <a:ln>
                  <a:noFill/>
                </a:ln>
                <a:solidFill>
                  <a:srgbClr val="000000"/>
                </a:solidFill>
                <a:effectLst/>
                <a:uLnTx/>
                <a:uFillTx/>
                <a:latin typeface="Arial" pitchFamily="34" charset="0"/>
                <a:ea typeface="+mn-ea"/>
                <a:cs typeface="+mn-cs"/>
              </a:rPr>
              <a:t>following</a:t>
            </a:r>
            <a:r>
              <a:rPr kumimoji="0" lang="en-US" i="0" u="none" strike="noStrike" kern="1200" cap="none" spc="0" normalizeH="0" baseline="0" noProof="0" dirty="0">
                <a:ln>
                  <a:noFill/>
                </a:ln>
                <a:solidFill>
                  <a:srgbClr val="000000"/>
                </a:solidFill>
                <a:effectLst/>
                <a:uLnTx/>
                <a:uFillTx/>
                <a:latin typeface="Arial" pitchFamily="34" charset="0"/>
                <a:ea typeface="+mn-ea"/>
                <a:cs typeface="+mn-cs"/>
              </a:rPr>
              <a:t> written procedures is critical to complying with GMPs. At times, this is a challenge, and it is important to explore ways to optimize our systems so that we ALWAYS follow written procedures.  </a:t>
            </a:r>
          </a:p>
        </p:txBody>
      </p:sp>
    </p:spTree>
    <p:extLst>
      <p:ext uri="{BB962C8B-B14F-4D97-AF65-F5344CB8AC3E}">
        <p14:creationId xmlns:p14="http://schemas.microsoft.com/office/powerpoint/2010/main" val="2315145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6">
            <a:extLst>
              <a:ext uri="{C183D7F6-B498-43B3-948B-1728B52AA6E4}">
                <adec:decorative xmlns:adec="http://schemas.microsoft.com/office/drawing/2017/decorative" val="1"/>
              </a:ext>
            </a:extLst>
          </p:cNvPr>
          <p:cNvSpPr>
            <a:spLocks noGrp="1"/>
          </p:cNvSpPr>
          <p:nvPr>
            <p:ph type="sldNum" sz="quarter" idx="12"/>
          </p:nvPr>
        </p:nvSpPr>
        <p:spPr>
          <a:xfrm>
            <a:off x="8514986" y="6380317"/>
            <a:ext cx="422851" cy="319013"/>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B11BBB22-48B7-4CA7-9564-472BD911DB52}" type="slidenum">
              <a:rPr lang="en-US" sz="1400" smtClean="0"/>
              <a:pPr eaLnBrk="1" hangingPunct="1"/>
              <a:t>24</a:t>
            </a:fld>
            <a:endParaRPr lang="en-US" sz="1400" dirty="0"/>
          </a:p>
        </p:txBody>
      </p:sp>
      <p:sp>
        <p:nvSpPr>
          <p:cNvPr id="27651" name="Rectangle 2"/>
          <p:cNvSpPr>
            <a:spLocks noGrp="1" noChangeArrowheads="1"/>
          </p:cNvSpPr>
          <p:nvPr>
            <p:ph type="title"/>
          </p:nvPr>
        </p:nvSpPr>
        <p:spPr>
          <a:xfrm>
            <a:off x="491836" y="381000"/>
            <a:ext cx="7772400" cy="810491"/>
          </a:xfrm>
        </p:spPr>
        <p:txBody>
          <a:bodyPr/>
          <a:lstStyle/>
          <a:p>
            <a:pPr eaLnBrk="1" hangingPunct="1"/>
            <a:r>
              <a:rPr lang="en-US" sz="3200" b="1" dirty="0"/>
              <a:t>GMP RECORDS – Examples</a:t>
            </a:r>
            <a:endParaRPr lang="en-US" sz="3200" b="1" dirty="0">
              <a:solidFill>
                <a:schemeClr val="tx1"/>
              </a:solidFill>
            </a:endParaRPr>
          </a:p>
        </p:txBody>
      </p:sp>
      <p:sp>
        <p:nvSpPr>
          <p:cNvPr id="2" name="Rectangle 1"/>
          <p:cNvSpPr/>
          <p:nvPr/>
        </p:nvSpPr>
        <p:spPr>
          <a:xfrm>
            <a:off x="480289" y="1387918"/>
            <a:ext cx="8109527" cy="1344984"/>
          </a:xfrm>
          <a:prstGeom prst="rect">
            <a:avLst/>
          </a:prstGeom>
        </p:spPr>
        <p:txBody>
          <a:bodyPr wrap="square">
            <a:spAutoFit/>
          </a:bodyPr>
          <a:lstStyle/>
          <a:p>
            <a:pPr>
              <a:lnSpc>
                <a:spcPct val="80000"/>
              </a:lnSpc>
              <a:spcBef>
                <a:spcPts val="600"/>
              </a:spcBef>
            </a:pPr>
            <a:r>
              <a:rPr lang="en-US" dirty="0">
                <a:solidFill>
                  <a:srgbClr val="000000"/>
                </a:solidFill>
                <a:latin typeface="Arial" pitchFamily="34" charset="0"/>
              </a:rPr>
              <a:t>GMP records do not exist isolated by themselves but are interrelated.  </a:t>
            </a:r>
          </a:p>
          <a:p>
            <a:pPr>
              <a:lnSpc>
                <a:spcPct val="80000"/>
              </a:lnSpc>
              <a:spcBef>
                <a:spcPts val="600"/>
              </a:spcBef>
            </a:pPr>
            <a:r>
              <a:rPr lang="en-US" dirty="0">
                <a:solidFill>
                  <a:srgbClr val="000000"/>
                </a:solidFill>
                <a:latin typeface="Arial" pitchFamily="34" charset="0"/>
              </a:rPr>
              <a:t>Take for example the GMP requirement for calibration: </a:t>
            </a:r>
            <a:r>
              <a:rPr lang="en-US" b="1" dirty="0">
                <a:solidFill>
                  <a:srgbClr val="0005DA"/>
                </a:solidFill>
              </a:rPr>
              <a:t>Equipment shall be routinely calibrated according to a </a:t>
            </a:r>
            <a:r>
              <a:rPr lang="en-US" b="1" u="sng" dirty="0">
                <a:solidFill>
                  <a:srgbClr val="0005DA"/>
                </a:solidFill>
              </a:rPr>
              <a:t>written program</a:t>
            </a:r>
            <a:r>
              <a:rPr lang="en-US" b="1" dirty="0">
                <a:solidFill>
                  <a:srgbClr val="0005DA"/>
                </a:solidFill>
              </a:rPr>
              <a:t>” (21 CFR 211.68(a))</a:t>
            </a:r>
            <a:endParaRPr lang="en-US" sz="1100" b="1" dirty="0">
              <a:solidFill>
                <a:srgbClr val="0005DA"/>
              </a:solidFill>
            </a:endParaRPr>
          </a:p>
          <a:p>
            <a:pPr>
              <a:lnSpc>
                <a:spcPct val="80000"/>
              </a:lnSpc>
              <a:spcBef>
                <a:spcPts val="600"/>
              </a:spcBef>
            </a:pPr>
            <a:endParaRPr lang="en-US" sz="900" b="1" dirty="0">
              <a:solidFill>
                <a:srgbClr val="0005DA"/>
              </a:solidFill>
            </a:endParaRPr>
          </a:p>
          <a:p>
            <a:pPr>
              <a:lnSpc>
                <a:spcPct val="80000"/>
              </a:lnSpc>
              <a:spcBef>
                <a:spcPts val="600"/>
              </a:spcBef>
            </a:pPr>
            <a:r>
              <a:rPr lang="en-US" dirty="0">
                <a:solidFill>
                  <a:srgbClr val="000000"/>
                </a:solidFill>
                <a:latin typeface="Arial" pitchFamily="34" charset="0"/>
              </a:rPr>
              <a:t>The calibration program would include ( see records highlighted in blue)</a:t>
            </a:r>
            <a:endParaRPr lang="en-US" b="1" dirty="0">
              <a:solidFill>
                <a:srgbClr val="0005DA"/>
              </a:solidFill>
            </a:endParaRPr>
          </a:p>
        </p:txBody>
      </p:sp>
      <p:sp>
        <p:nvSpPr>
          <p:cNvPr id="27652" name="Rectangle 3"/>
          <p:cNvSpPr>
            <a:spLocks noGrp="1" noChangeArrowheads="1"/>
          </p:cNvSpPr>
          <p:nvPr>
            <p:ph type="body" sz="half" idx="1"/>
          </p:nvPr>
        </p:nvSpPr>
        <p:spPr>
          <a:xfrm>
            <a:off x="554184" y="2716963"/>
            <a:ext cx="3738850" cy="3655901"/>
          </a:xfrm>
        </p:spPr>
        <p:txBody>
          <a:bodyPr/>
          <a:lstStyle/>
          <a:p>
            <a:pPr eaLnBrk="1" hangingPunct="1">
              <a:lnSpc>
                <a:spcPct val="100000"/>
              </a:lnSpc>
              <a:spcBef>
                <a:spcPts val="1200"/>
              </a:spcBef>
              <a:buClr>
                <a:srgbClr val="0070C0"/>
              </a:buClr>
            </a:pPr>
            <a:r>
              <a:rPr lang="en-US" sz="1600" kern="1200" dirty="0">
                <a:solidFill>
                  <a:srgbClr val="0005DA"/>
                </a:solidFill>
                <a:latin typeface="Arial" charset="0"/>
              </a:rPr>
              <a:t>Equipment Cleaning and Use Logs</a:t>
            </a:r>
            <a:r>
              <a:rPr lang="en-US" sz="1600" b="1" dirty="0">
                <a:solidFill>
                  <a:srgbClr val="25529B"/>
                </a:solidFill>
              </a:rPr>
              <a:t>	</a:t>
            </a:r>
          </a:p>
          <a:p>
            <a:pPr eaLnBrk="1" hangingPunct="1">
              <a:lnSpc>
                <a:spcPct val="100000"/>
              </a:lnSpc>
              <a:spcBef>
                <a:spcPts val="1200"/>
              </a:spcBef>
              <a:buClr>
                <a:srgbClr val="0070C0"/>
              </a:buClr>
            </a:pPr>
            <a:r>
              <a:rPr lang="en-US" sz="1600" b="1" dirty="0"/>
              <a:t>Component (raw material) records</a:t>
            </a:r>
          </a:p>
          <a:p>
            <a:pPr eaLnBrk="1" hangingPunct="1">
              <a:lnSpc>
                <a:spcPct val="100000"/>
              </a:lnSpc>
              <a:spcBef>
                <a:spcPts val="1200"/>
              </a:spcBef>
              <a:buClr>
                <a:srgbClr val="0070C0"/>
              </a:buClr>
            </a:pPr>
            <a:r>
              <a:rPr lang="en-US" sz="1600" b="1" dirty="0"/>
              <a:t>Master production and control records</a:t>
            </a:r>
          </a:p>
          <a:p>
            <a:pPr eaLnBrk="1" hangingPunct="1">
              <a:lnSpc>
                <a:spcPct val="100000"/>
              </a:lnSpc>
              <a:spcBef>
                <a:spcPts val="1200"/>
              </a:spcBef>
              <a:buClr>
                <a:srgbClr val="0070C0"/>
              </a:buClr>
            </a:pPr>
            <a:r>
              <a:rPr lang="en-US" sz="1600" b="1" dirty="0"/>
              <a:t>Batch production and control records</a:t>
            </a:r>
          </a:p>
          <a:p>
            <a:pPr eaLnBrk="1" hangingPunct="1">
              <a:lnSpc>
                <a:spcPct val="100000"/>
              </a:lnSpc>
              <a:spcBef>
                <a:spcPts val="1200"/>
              </a:spcBef>
              <a:buClr>
                <a:srgbClr val="0070C0"/>
              </a:buClr>
            </a:pPr>
            <a:r>
              <a:rPr lang="en-US" sz="1600" b="1" dirty="0"/>
              <a:t>Production record review records</a:t>
            </a:r>
          </a:p>
          <a:p>
            <a:pPr eaLnBrk="1" hangingPunct="1">
              <a:lnSpc>
                <a:spcPct val="100000"/>
              </a:lnSpc>
              <a:spcBef>
                <a:spcPts val="1200"/>
              </a:spcBef>
              <a:buClr>
                <a:srgbClr val="0070C0"/>
              </a:buClr>
            </a:pPr>
            <a:r>
              <a:rPr lang="en-US" sz="1600" b="1" dirty="0"/>
              <a:t>Laboratory Records </a:t>
            </a:r>
          </a:p>
          <a:p>
            <a:pPr eaLnBrk="1" hangingPunct="1">
              <a:lnSpc>
                <a:spcPct val="100000"/>
              </a:lnSpc>
              <a:spcBef>
                <a:spcPts val="1200"/>
              </a:spcBef>
              <a:buClr>
                <a:srgbClr val="0070C0"/>
              </a:buClr>
            </a:pPr>
            <a:r>
              <a:rPr lang="en-US" sz="1600" b="1" dirty="0"/>
              <a:t>Distribution Records</a:t>
            </a:r>
          </a:p>
        </p:txBody>
      </p:sp>
      <p:sp>
        <p:nvSpPr>
          <p:cNvPr id="27653" name="Rectangle 4"/>
          <p:cNvSpPr>
            <a:spLocks noGrp="1" noChangeArrowheads="1"/>
          </p:cNvSpPr>
          <p:nvPr>
            <p:ph type="body" sz="half" idx="2"/>
          </p:nvPr>
        </p:nvSpPr>
        <p:spPr>
          <a:xfrm>
            <a:off x="4961944" y="2811622"/>
            <a:ext cx="3553042" cy="4491456"/>
          </a:xfrm>
        </p:spPr>
        <p:txBody>
          <a:bodyPr/>
          <a:lstStyle/>
          <a:p>
            <a:pPr eaLnBrk="1" hangingPunct="1">
              <a:lnSpc>
                <a:spcPct val="100000"/>
              </a:lnSpc>
              <a:spcBef>
                <a:spcPts val="1200"/>
              </a:spcBef>
              <a:buClr>
                <a:srgbClr val="0070C0"/>
              </a:buClr>
            </a:pPr>
            <a:r>
              <a:rPr lang="en-US" sz="1600" b="1" dirty="0"/>
              <a:t>Complaint files</a:t>
            </a:r>
          </a:p>
          <a:p>
            <a:pPr eaLnBrk="1" hangingPunct="1">
              <a:lnSpc>
                <a:spcPct val="100000"/>
              </a:lnSpc>
              <a:spcBef>
                <a:spcPts val="1200"/>
              </a:spcBef>
              <a:buClr>
                <a:srgbClr val="0070C0"/>
              </a:buClr>
            </a:pPr>
            <a:r>
              <a:rPr lang="en-US" sz="1600" kern="1200" dirty="0">
                <a:solidFill>
                  <a:srgbClr val="0005DA"/>
                </a:solidFill>
                <a:latin typeface="Arial" charset="0"/>
              </a:rPr>
              <a:t>Standard Operating Procedures</a:t>
            </a:r>
          </a:p>
          <a:p>
            <a:pPr eaLnBrk="1" hangingPunct="1">
              <a:lnSpc>
                <a:spcPct val="100000"/>
              </a:lnSpc>
              <a:spcBef>
                <a:spcPts val="1200"/>
              </a:spcBef>
              <a:buClr>
                <a:srgbClr val="0070C0"/>
              </a:buClr>
            </a:pPr>
            <a:r>
              <a:rPr lang="en-US" sz="1600" dirty="0"/>
              <a:t>Calibration Program</a:t>
            </a:r>
          </a:p>
          <a:p>
            <a:pPr eaLnBrk="1" hangingPunct="1">
              <a:lnSpc>
                <a:spcPct val="100000"/>
              </a:lnSpc>
              <a:spcBef>
                <a:spcPts val="1200"/>
              </a:spcBef>
              <a:buClr>
                <a:srgbClr val="0070C0"/>
              </a:buClr>
            </a:pPr>
            <a:r>
              <a:rPr lang="en-US" sz="1600" dirty="0"/>
              <a:t>Validation Records</a:t>
            </a:r>
          </a:p>
          <a:p>
            <a:pPr eaLnBrk="1" hangingPunct="1">
              <a:lnSpc>
                <a:spcPct val="100000"/>
              </a:lnSpc>
              <a:spcBef>
                <a:spcPts val="1200"/>
              </a:spcBef>
              <a:buClr>
                <a:srgbClr val="0070C0"/>
              </a:buClr>
            </a:pPr>
            <a:r>
              <a:rPr lang="en-US" sz="1600" kern="1200" dirty="0">
                <a:solidFill>
                  <a:srgbClr val="0005DA"/>
                </a:solidFill>
                <a:latin typeface="Arial" charset="0"/>
              </a:rPr>
              <a:t>Training Records</a:t>
            </a:r>
          </a:p>
          <a:p>
            <a:pPr eaLnBrk="1" hangingPunct="1">
              <a:lnSpc>
                <a:spcPct val="100000"/>
              </a:lnSpc>
              <a:spcBef>
                <a:spcPts val="1200"/>
              </a:spcBef>
              <a:buClr>
                <a:srgbClr val="0070C0"/>
              </a:buClr>
            </a:pPr>
            <a:r>
              <a:rPr lang="en-US" sz="1600" kern="1200" dirty="0">
                <a:solidFill>
                  <a:srgbClr val="0005DA"/>
                </a:solidFill>
                <a:latin typeface="Arial" charset="0"/>
              </a:rPr>
              <a:t>Specifications</a:t>
            </a:r>
            <a:r>
              <a:rPr lang="en-US" sz="1600" b="1" dirty="0"/>
              <a:t> </a:t>
            </a:r>
          </a:p>
          <a:p>
            <a:pPr eaLnBrk="1" hangingPunct="1">
              <a:lnSpc>
                <a:spcPct val="100000"/>
              </a:lnSpc>
              <a:spcBef>
                <a:spcPts val="1200"/>
              </a:spcBef>
              <a:buClr>
                <a:srgbClr val="0070C0"/>
              </a:buClr>
            </a:pPr>
            <a:r>
              <a:rPr lang="en-US" sz="1600" b="1" dirty="0"/>
              <a:t>Change Control Records</a:t>
            </a:r>
          </a:p>
          <a:p>
            <a:pPr eaLnBrk="1" hangingPunct="1">
              <a:lnSpc>
                <a:spcPct val="100000"/>
              </a:lnSpc>
              <a:spcBef>
                <a:spcPts val="1200"/>
              </a:spcBef>
              <a:buClr>
                <a:srgbClr val="0070C0"/>
              </a:buClr>
            </a:pPr>
            <a:r>
              <a:rPr lang="en-US" sz="1600" b="1" dirty="0"/>
              <a:t>Facility Diagrams</a:t>
            </a:r>
          </a:p>
          <a:p>
            <a:pPr eaLnBrk="1" hangingPunct="1">
              <a:lnSpc>
                <a:spcPct val="100000"/>
              </a:lnSpc>
              <a:spcBef>
                <a:spcPts val="1200"/>
              </a:spcBef>
              <a:buClr>
                <a:srgbClr val="0070C0"/>
              </a:buClr>
            </a:pPr>
            <a:r>
              <a:rPr lang="en-US" sz="1600" b="1" dirty="0"/>
              <a:t>Investigations (Deviations, OOS etc.)</a:t>
            </a:r>
          </a:p>
        </p:txBody>
      </p:sp>
    </p:spTree>
    <p:extLst>
      <p:ext uri="{BB962C8B-B14F-4D97-AF65-F5344CB8AC3E}">
        <p14:creationId xmlns:p14="http://schemas.microsoft.com/office/powerpoint/2010/main" val="2182103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0"/>
          <p:cNvSpPr txBox="1">
            <a:spLocks noGrp="1" noChangeArrowheads="1"/>
          </p:cNvSpPr>
          <p:nvPr>
            <p:ph type="title" idx="4294967295"/>
          </p:nvPr>
        </p:nvSpPr>
        <p:spPr bwMode="auto">
          <a:xfrm>
            <a:off x="147782" y="309496"/>
            <a:ext cx="8996218" cy="84974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rtl="0" eaLnBrk="0" fontAlgn="base" hangingPunct="0">
              <a:lnSpc>
                <a:spcPct val="90000"/>
              </a:lnSpc>
              <a:spcBef>
                <a:spcPct val="0"/>
              </a:spcBef>
              <a:spcAft>
                <a:spcPct val="0"/>
              </a:spcAft>
              <a:tabLst>
                <a:tab pos="4400550" algn="l"/>
              </a:tabLst>
              <a:defRPr sz="2600" b="1">
                <a:solidFill>
                  <a:schemeClr val="bg1"/>
                </a:solidFill>
                <a:effectLst>
                  <a:outerShdw blurRad="38100" dist="38100" dir="2700000" algn="tl">
                    <a:srgbClr val="000000">
                      <a:alpha val="43137"/>
                    </a:srgbClr>
                  </a:outerShdw>
                </a:effectLst>
                <a:latin typeface="+mj-lt"/>
                <a:ea typeface="+mj-ea"/>
                <a:cs typeface="+mj-cs"/>
              </a:defRPr>
            </a:lvl1pPr>
            <a:lvl2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2pPr>
            <a:lvl3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3pPr>
            <a:lvl4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4pPr>
            <a:lvl5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5pPr>
            <a:lvl6pPr marL="457200" algn="l" rtl="0" fontAlgn="base">
              <a:lnSpc>
                <a:spcPct val="90000"/>
              </a:lnSpc>
              <a:spcBef>
                <a:spcPct val="0"/>
              </a:spcBef>
              <a:spcAft>
                <a:spcPct val="0"/>
              </a:spcAft>
              <a:defRPr sz="3200" b="1" i="1">
                <a:solidFill>
                  <a:srgbClr val="0C479D"/>
                </a:solidFill>
                <a:latin typeface="Arial" pitchFamily="34" charset="0"/>
              </a:defRPr>
            </a:lvl6pPr>
            <a:lvl7pPr marL="914400" algn="l" rtl="0" fontAlgn="base">
              <a:lnSpc>
                <a:spcPct val="90000"/>
              </a:lnSpc>
              <a:spcBef>
                <a:spcPct val="0"/>
              </a:spcBef>
              <a:spcAft>
                <a:spcPct val="0"/>
              </a:spcAft>
              <a:defRPr sz="3200" b="1" i="1">
                <a:solidFill>
                  <a:srgbClr val="0C479D"/>
                </a:solidFill>
                <a:latin typeface="Arial" pitchFamily="34" charset="0"/>
              </a:defRPr>
            </a:lvl7pPr>
            <a:lvl8pPr marL="1371600" algn="l" rtl="0" fontAlgn="base">
              <a:lnSpc>
                <a:spcPct val="90000"/>
              </a:lnSpc>
              <a:spcBef>
                <a:spcPct val="0"/>
              </a:spcBef>
              <a:spcAft>
                <a:spcPct val="0"/>
              </a:spcAft>
              <a:defRPr sz="3200" b="1" i="1">
                <a:solidFill>
                  <a:srgbClr val="0C479D"/>
                </a:solidFill>
                <a:latin typeface="Arial" pitchFamily="34" charset="0"/>
              </a:defRPr>
            </a:lvl8pPr>
            <a:lvl9pPr marL="1828800" algn="l" rtl="0" fontAlgn="base">
              <a:lnSpc>
                <a:spcPct val="90000"/>
              </a:lnSpc>
              <a:spcBef>
                <a:spcPct val="0"/>
              </a:spcBef>
              <a:spcAft>
                <a:spcPct val="0"/>
              </a:spcAft>
              <a:defRPr sz="3200" b="1" i="1">
                <a:solidFill>
                  <a:srgbClr val="0C479D"/>
                </a:solidFill>
                <a:latin typeface="Arial"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tab pos="4400550" algn="l"/>
              </a:tabLst>
              <a:defRPr/>
            </a:pPr>
            <a:r>
              <a:rPr kumimoji="0" lang="en-US" sz="3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mj-lt"/>
                <a:ea typeface="+mj-ea"/>
                <a:cs typeface="+mj-cs"/>
              </a:rPr>
              <a:t>Categories of CGMP Documentation</a:t>
            </a:r>
          </a:p>
        </p:txBody>
      </p:sp>
      <p:sp>
        <p:nvSpPr>
          <p:cNvPr id="8" name="TextBox 7">
            <a:extLst>
              <a:ext uri="{FF2B5EF4-FFF2-40B4-BE49-F238E27FC236}">
                <a16:creationId xmlns:a16="http://schemas.microsoft.com/office/drawing/2014/main" id="{7D9B4F0B-CA56-41BB-9A9E-AA74AEE3E379}"/>
              </a:ext>
            </a:extLst>
          </p:cNvPr>
          <p:cNvSpPr txBox="1"/>
          <p:nvPr/>
        </p:nvSpPr>
        <p:spPr>
          <a:xfrm>
            <a:off x="161637" y="1347317"/>
            <a:ext cx="8820725" cy="2025170"/>
          </a:xfrm>
          <a:prstGeom prst="rect">
            <a:avLst/>
          </a:prstGeom>
          <a:noFill/>
        </p:spPr>
        <p:txBody>
          <a:bodyPr wrap="square">
            <a:spAutoFit/>
          </a:bodyPr>
          <a:lstStyle/>
          <a:p>
            <a:pPr marL="0" marR="0" lvl="0" indent="0" algn="just" defTabSz="914400" rtl="0" eaLnBrk="1" fontAlgn="base" latinLnBrk="0" hangingPunct="1">
              <a:lnSpc>
                <a:spcPct val="100000"/>
              </a:lnSpc>
              <a:spcBef>
                <a:spcPct val="3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Generally, CGMP documents fall into one of these categories.  </a:t>
            </a:r>
          </a:p>
          <a:p>
            <a:pPr marL="0" marR="0" lvl="0" indent="0" algn="just" defTabSz="914400" rtl="0" eaLnBrk="1" fontAlgn="base" latinLnBrk="0" hangingPunct="1">
              <a:lnSpc>
                <a:spcPct val="100000"/>
              </a:lnSpc>
              <a:spcBef>
                <a:spcPct val="3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Commitment Documents </a:t>
            </a: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formalize the promises you make about your processes and procedures.  A document that describes your company’s calibration program would be a commitment document.  It would describe what you are going to do (like calibrate equipment at appropriate intervals) with oversight by Quality Assurance and investigations when equipment fails.</a:t>
            </a:r>
          </a:p>
          <a:p>
            <a:pPr marL="0" marR="0" lvl="0" indent="0" algn="just" defTabSz="914400" rtl="0" eaLnBrk="1" fontAlgn="base" latinLnBrk="0" hangingPunct="1">
              <a:lnSpc>
                <a:spcPct val="100000"/>
              </a:lnSpc>
              <a:spcBef>
                <a:spcPct val="3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Directive Documents</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describe </a:t>
            </a:r>
            <a:r>
              <a:rPr kumimoji="0" lang="en-US" sz="1400" b="0" i="0" u="sng" strike="noStrike" kern="1200" cap="none" spc="0" normalizeH="0" baseline="0" noProof="0" dirty="0">
                <a:ln>
                  <a:noFill/>
                </a:ln>
                <a:solidFill>
                  <a:srgbClr val="000000"/>
                </a:solidFill>
                <a:effectLst/>
                <a:uLnTx/>
                <a:uFillTx/>
                <a:latin typeface="Arial" pitchFamily="34" charset="0"/>
                <a:ea typeface="+mn-ea"/>
                <a:cs typeface="+mn-cs"/>
              </a:rPr>
              <a:t>how</a:t>
            </a: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 you are going to execute your promises.  How </a:t>
            </a:r>
            <a:r>
              <a:rPr kumimoji="0" lang="en-US" sz="1400" b="0" i="0" u="sng" strike="noStrike" kern="1200" cap="none" spc="0" normalizeH="0" baseline="0" noProof="0" dirty="0">
                <a:ln>
                  <a:noFill/>
                </a:ln>
                <a:solidFill>
                  <a:srgbClr val="000000"/>
                </a:solidFill>
                <a:effectLst/>
                <a:uLnTx/>
                <a:uFillTx/>
                <a:latin typeface="Arial" pitchFamily="34" charset="0"/>
                <a:ea typeface="+mn-ea"/>
                <a:cs typeface="+mn-cs"/>
              </a:rPr>
              <a:t>exactly</a:t>
            </a: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 are you going to calibrate equipment XYZ?, How </a:t>
            </a:r>
            <a:r>
              <a:rPr kumimoji="0" lang="en-US" sz="1400" b="0" i="0" u="sng" strike="noStrike" kern="1200" cap="none" spc="0" normalizeH="0" baseline="0" noProof="0" dirty="0">
                <a:ln>
                  <a:noFill/>
                </a:ln>
                <a:solidFill>
                  <a:srgbClr val="000000"/>
                </a:solidFill>
                <a:effectLst/>
                <a:uLnTx/>
                <a:uFillTx/>
                <a:latin typeface="Arial" pitchFamily="34" charset="0"/>
                <a:ea typeface="+mn-ea"/>
                <a:cs typeface="+mn-cs"/>
              </a:rPr>
              <a:t>exactly</a:t>
            </a: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 are you training employees so that an employee knows how to calibrate equipment XYZ? What </a:t>
            </a:r>
            <a:r>
              <a:rPr kumimoji="0" lang="en-US" sz="1400" b="0" i="0" u="sng" strike="noStrike" kern="1200" cap="none" spc="0" normalizeH="0" baseline="0" noProof="0" dirty="0">
                <a:ln>
                  <a:noFill/>
                </a:ln>
                <a:solidFill>
                  <a:srgbClr val="000000"/>
                </a:solidFill>
                <a:effectLst/>
                <a:uLnTx/>
                <a:uFillTx/>
                <a:latin typeface="Arial" pitchFamily="34" charset="0"/>
                <a:ea typeface="+mn-ea"/>
                <a:cs typeface="+mn-cs"/>
              </a:rPr>
              <a:t>exactly</a:t>
            </a: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 are you going to do when a piece of equipment fails its calibration?</a:t>
            </a:r>
          </a:p>
        </p:txBody>
      </p:sp>
      <p:sp>
        <p:nvSpPr>
          <p:cNvPr id="2" name="Content Placeholder 1"/>
          <p:cNvSpPr>
            <a:spLocks noGrp="1"/>
          </p:cNvSpPr>
          <p:nvPr>
            <p:ph sz="half" idx="1"/>
          </p:nvPr>
        </p:nvSpPr>
        <p:spPr>
          <a:xfrm>
            <a:off x="336921" y="3331901"/>
            <a:ext cx="4024745" cy="3189655"/>
          </a:xfrm>
        </p:spPr>
        <p:txBody>
          <a:bodyPr/>
          <a:lstStyle/>
          <a:p>
            <a:pPr marL="0" indent="0">
              <a:buNone/>
            </a:pPr>
            <a:r>
              <a:rPr lang="en-US" sz="2000" b="1" u="sng" dirty="0"/>
              <a:t>Commitment Documents</a:t>
            </a:r>
          </a:p>
          <a:p>
            <a:pPr marL="0" indent="0">
              <a:buNone/>
            </a:pPr>
            <a:r>
              <a:rPr lang="en-US" sz="2000" b="1" kern="1200" dirty="0">
                <a:solidFill>
                  <a:srgbClr val="000000"/>
                </a:solidFill>
                <a:latin typeface="Arial" charset="0"/>
              </a:rPr>
              <a:t>WHAT YOU’RE GOING TO DO</a:t>
            </a:r>
          </a:p>
          <a:p>
            <a:pPr>
              <a:lnSpc>
                <a:spcPct val="100000"/>
              </a:lnSpc>
              <a:buClr>
                <a:srgbClr val="0070C0"/>
              </a:buClr>
            </a:pPr>
            <a:r>
              <a:rPr lang="en-US" sz="1800" b="0" dirty="0"/>
              <a:t>Company policies</a:t>
            </a:r>
          </a:p>
          <a:p>
            <a:pPr>
              <a:lnSpc>
                <a:spcPct val="100000"/>
              </a:lnSpc>
              <a:buClr>
                <a:srgbClr val="0070C0"/>
              </a:buClr>
            </a:pPr>
            <a:r>
              <a:rPr lang="en-US" sz="1800" b="0" dirty="0"/>
              <a:t>Specifications</a:t>
            </a:r>
          </a:p>
          <a:p>
            <a:pPr>
              <a:lnSpc>
                <a:spcPct val="100000"/>
              </a:lnSpc>
              <a:buClr>
                <a:srgbClr val="0070C0"/>
              </a:buClr>
            </a:pPr>
            <a:r>
              <a:rPr lang="en-US" sz="1800" b="0" dirty="0"/>
              <a:t>Validation master plans</a:t>
            </a:r>
          </a:p>
          <a:p>
            <a:pPr>
              <a:lnSpc>
                <a:spcPct val="100000"/>
              </a:lnSpc>
              <a:buClr>
                <a:srgbClr val="0070C0"/>
              </a:buClr>
            </a:pPr>
            <a:r>
              <a:rPr lang="en-US" sz="1800" b="0" dirty="0"/>
              <a:t>Regulatory submissions</a:t>
            </a:r>
          </a:p>
          <a:p>
            <a:pPr>
              <a:lnSpc>
                <a:spcPct val="100000"/>
              </a:lnSpc>
              <a:buClr>
                <a:srgbClr val="0070C0"/>
              </a:buClr>
            </a:pPr>
            <a:r>
              <a:rPr lang="en-US" sz="1800" b="0" dirty="0"/>
              <a:t>Communications with customers and regulatory agencies (FDA)</a:t>
            </a:r>
          </a:p>
          <a:p>
            <a:pPr marL="0" indent="0">
              <a:buNone/>
            </a:pPr>
            <a:endParaRPr lang="en-US" sz="2000" b="1" kern="1200" dirty="0">
              <a:solidFill>
                <a:srgbClr val="000000"/>
              </a:solidFill>
              <a:latin typeface="Arial" charset="0"/>
            </a:endParaRPr>
          </a:p>
          <a:p>
            <a:pPr marL="0" indent="0">
              <a:buNone/>
            </a:pPr>
            <a:endParaRPr lang="en-US" sz="2400" dirty="0"/>
          </a:p>
        </p:txBody>
      </p:sp>
      <p:sp>
        <p:nvSpPr>
          <p:cNvPr id="3" name="Content Placeholder 2"/>
          <p:cNvSpPr>
            <a:spLocks noGrp="1"/>
          </p:cNvSpPr>
          <p:nvPr>
            <p:ph sz="half" idx="2"/>
          </p:nvPr>
        </p:nvSpPr>
        <p:spPr>
          <a:xfrm>
            <a:off x="4645891" y="3331901"/>
            <a:ext cx="3810000" cy="3381585"/>
          </a:xfrm>
        </p:spPr>
        <p:txBody>
          <a:bodyPr/>
          <a:lstStyle/>
          <a:p>
            <a:pPr marL="0" indent="0">
              <a:buNone/>
            </a:pPr>
            <a:r>
              <a:rPr lang="en-US" sz="2000" b="1" u="sng" dirty="0"/>
              <a:t>Directive Documents</a:t>
            </a:r>
          </a:p>
          <a:p>
            <a:pPr marL="0" indent="0">
              <a:buNone/>
            </a:pPr>
            <a:r>
              <a:rPr lang="en-US" sz="2000" b="1" dirty="0"/>
              <a:t>HOW TO DO IT</a:t>
            </a:r>
          </a:p>
          <a:p>
            <a:pPr>
              <a:lnSpc>
                <a:spcPct val="100000"/>
              </a:lnSpc>
              <a:buClr>
                <a:srgbClr val="0070C0"/>
              </a:buClr>
            </a:pPr>
            <a:r>
              <a:rPr lang="en-US" sz="2000" b="0" dirty="0"/>
              <a:t>Standard Operating Procedures (SOPs)</a:t>
            </a:r>
          </a:p>
          <a:p>
            <a:pPr>
              <a:lnSpc>
                <a:spcPct val="100000"/>
              </a:lnSpc>
              <a:buClr>
                <a:srgbClr val="0070C0"/>
              </a:buClr>
            </a:pPr>
            <a:r>
              <a:rPr lang="en-US" sz="2000" b="0" dirty="0"/>
              <a:t>QC methods and procedures</a:t>
            </a:r>
          </a:p>
          <a:p>
            <a:pPr>
              <a:lnSpc>
                <a:spcPct val="100000"/>
              </a:lnSpc>
              <a:buClr>
                <a:srgbClr val="0070C0"/>
              </a:buClr>
            </a:pPr>
            <a:r>
              <a:rPr lang="en-US" sz="2000" b="0" dirty="0"/>
              <a:t>Master Production Records</a:t>
            </a:r>
          </a:p>
          <a:p>
            <a:pPr>
              <a:lnSpc>
                <a:spcPct val="100000"/>
              </a:lnSpc>
              <a:buClr>
                <a:srgbClr val="0070C0"/>
              </a:buClr>
            </a:pPr>
            <a:r>
              <a:rPr lang="en-US" sz="2000" b="0" dirty="0"/>
              <a:t>Training Manuals</a:t>
            </a:r>
          </a:p>
          <a:p>
            <a:pPr>
              <a:lnSpc>
                <a:spcPct val="100000"/>
              </a:lnSpc>
              <a:buClr>
                <a:srgbClr val="0070C0"/>
              </a:buClr>
            </a:pPr>
            <a:r>
              <a:rPr lang="en-US" sz="2000" b="0" dirty="0"/>
              <a:t>Clinical Protocols</a:t>
            </a:r>
          </a:p>
          <a:p>
            <a:pPr marL="0" indent="0">
              <a:buNone/>
            </a:pPr>
            <a:endParaRPr lang="en-US" sz="2000" dirty="0"/>
          </a:p>
        </p:txBody>
      </p:sp>
      <p:sp>
        <p:nvSpPr>
          <p:cNvPr id="30722" name="Slide Number Placeholder 4">
            <a:extLst>
              <a:ext uri="{C183D7F6-B498-43B3-948B-1728B52AA6E4}">
                <adec:decorative xmlns:adec="http://schemas.microsoft.com/office/drawing/2017/decorative" val="1"/>
              </a:ext>
            </a:extLst>
          </p:cNvPr>
          <p:cNvSpPr>
            <a:spLocks noGrp="1"/>
          </p:cNvSpPr>
          <p:nvPr>
            <p:ph type="sldNum" sz="quarter" idx="12"/>
          </p:nvPr>
        </p:nvSpPr>
        <p:spPr>
          <a:xfrm>
            <a:off x="8553165" y="6306127"/>
            <a:ext cx="419669" cy="457200"/>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41FE1B12-AD41-4662-B4EE-23CB1FA40851}" type="slidenum">
              <a:rPr lang="en-US" sz="1400" smtClean="0"/>
              <a:pPr eaLnBrk="1" hangingPunct="1"/>
              <a:t>25</a:t>
            </a:fld>
            <a:endParaRPr lang="en-US" sz="1400" dirty="0"/>
          </a:p>
        </p:txBody>
      </p:sp>
    </p:spTree>
    <p:extLst>
      <p:ext uri="{BB962C8B-B14F-4D97-AF65-F5344CB8AC3E}">
        <p14:creationId xmlns:p14="http://schemas.microsoft.com/office/powerpoint/2010/main" val="258940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4">
            <a:extLst>
              <a:ext uri="{C183D7F6-B498-43B3-948B-1728B52AA6E4}">
                <adec:decorative xmlns:adec="http://schemas.microsoft.com/office/drawing/2017/decorative" val="1"/>
              </a:ext>
            </a:extLst>
          </p:cNvPr>
          <p:cNvSpPr>
            <a:spLocks noGrp="1"/>
          </p:cNvSpPr>
          <p:nvPr>
            <p:ph type="sldNum" sz="quarter" idx="12"/>
          </p:nvPr>
        </p:nvSpPr>
        <p:spPr>
          <a:xfrm>
            <a:off x="8265459" y="6279776"/>
            <a:ext cx="497541" cy="398929"/>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41FE1B12-AD41-4662-B4EE-23CB1FA40851}" type="slidenum">
              <a:rPr lang="en-US" sz="1400" smtClean="0"/>
              <a:pPr eaLnBrk="1" hangingPunct="1"/>
              <a:t>26</a:t>
            </a:fld>
            <a:endParaRPr lang="en-US" sz="1400" dirty="0"/>
          </a:p>
        </p:txBody>
      </p:sp>
      <p:sp>
        <p:nvSpPr>
          <p:cNvPr id="30724" name="Rectangle 2050"/>
          <p:cNvSpPr>
            <a:spLocks noGrp="1" noChangeArrowheads="1"/>
          </p:cNvSpPr>
          <p:nvPr>
            <p:ph type="title"/>
          </p:nvPr>
        </p:nvSpPr>
        <p:spPr>
          <a:xfrm>
            <a:off x="147782" y="0"/>
            <a:ext cx="8996218" cy="1143000"/>
          </a:xfrm>
        </p:spPr>
        <p:txBody>
          <a:bodyPr/>
          <a:lstStyle/>
          <a:p>
            <a:pPr eaLnBrk="1" hangingPunct="1"/>
            <a:r>
              <a:rPr lang="en-US" sz="3200" b="1" dirty="0"/>
              <a:t>Categories of CGMP Documentation Continued</a:t>
            </a:r>
          </a:p>
        </p:txBody>
      </p:sp>
      <p:sp>
        <p:nvSpPr>
          <p:cNvPr id="30726" name="Text Box 2051"/>
          <p:cNvSpPr txBox="1">
            <a:spLocks noChangeArrowheads="1"/>
          </p:cNvSpPr>
          <p:nvPr/>
        </p:nvSpPr>
        <p:spPr bwMode="auto">
          <a:xfrm>
            <a:off x="342900" y="1431101"/>
            <a:ext cx="8458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l" eaLnBrk="1" hangingPunct="1">
              <a:spcBef>
                <a:spcPct val="50000"/>
              </a:spcBef>
            </a:pPr>
            <a:r>
              <a:rPr lang="en-US" sz="2800" b="1" dirty="0">
                <a:solidFill>
                  <a:srgbClr val="0005DA"/>
                </a:solidFill>
              </a:rPr>
              <a:t>EXECUTION DOCUMENTS</a:t>
            </a:r>
          </a:p>
        </p:txBody>
      </p:sp>
      <p:sp>
        <p:nvSpPr>
          <p:cNvPr id="9" name="TextBox 8">
            <a:extLst>
              <a:ext uri="{FF2B5EF4-FFF2-40B4-BE49-F238E27FC236}">
                <a16:creationId xmlns:a16="http://schemas.microsoft.com/office/drawing/2014/main" id="{F29F095F-F561-40CC-8232-4B9F104E3848}"/>
              </a:ext>
            </a:extLst>
          </p:cNvPr>
          <p:cNvSpPr txBox="1"/>
          <p:nvPr/>
        </p:nvSpPr>
        <p:spPr>
          <a:xfrm>
            <a:off x="304800" y="1933476"/>
            <a:ext cx="8132109" cy="2135969"/>
          </a:xfrm>
          <a:prstGeom prst="rect">
            <a:avLst/>
          </a:prstGeom>
          <a:noFill/>
        </p:spPr>
        <p:txBody>
          <a:bodyPr wrap="square">
            <a:spAutoFit/>
          </a:bodyPr>
          <a:lstStyle/>
          <a:p>
            <a:pPr marL="0" marR="0" lvl="0" indent="0" algn="just" defTabSz="914400" rtl="0" eaLnBrk="1" fontAlgn="base" latinLnBrk="0" hangingPunct="1">
              <a:lnSpc>
                <a:spcPct val="100000"/>
              </a:lnSpc>
              <a:spcBef>
                <a:spcPct val="3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Data Collection Documents</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 prove that you did what you promised.  They create a record of your calibration of equipment XYZ on September 15, 2012.  They document that the technician that executed that calibration procedure was trained, and if an investigation was required because the equipment failed, there are documents that describe the investigations, the conclusions drawn from the investigation, and the corrective actions required as a result of the situation.  </a:t>
            </a:r>
          </a:p>
          <a:p>
            <a:pPr marL="0" marR="0" lvl="0" indent="0" algn="just" defTabSz="914400" rtl="0" eaLnBrk="1" fontAlgn="base" latinLnBrk="0" hangingPunct="1">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Yes, it sometimes gets complicated.  But ultimately, the documents work together to show that the Company developed a plan and executed that plan.  </a:t>
            </a:r>
          </a:p>
        </p:txBody>
      </p:sp>
      <p:sp>
        <p:nvSpPr>
          <p:cNvPr id="11" name="TextBox 10">
            <a:extLst>
              <a:ext uri="{FF2B5EF4-FFF2-40B4-BE49-F238E27FC236}">
                <a16:creationId xmlns:a16="http://schemas.microsoft.com/office/drawing/2014/main" id="{48AB8C17-B96C-4E63-835B-730C2B4F8A60}"/>
              </a:ext>
            </a:extLst>
          </p:cNvPr>
          <p:cNvSpPr txBox="1"/>
          <p:nvPr/>
        </p:nvSpPr>
        <p:spPr>
          <a:xfrm>
            <a:off x="342899" y="4123857"/>
            <a:ext cx="5277971"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pitchFamily="34" charset="0"/>
                <a:ea typeface="+mn-ea"/>
                <a:cs typeface="+mn-cs"/>
              </a:rPr>
              <a:t>Examples of data collection documents:  </a:t>
            </a:r>
          </a:p>
        </p:txBody>
      </p:sp>
      <p:sp>
        <p:nvSpPr>
          <p:cNvPr id="2" name="TextBox 1"/>
          <p:cNvSpPr txBox="1"/>
          <p:nvPr/>
        </p:nvSpPr>
        <p:spPr>
          <a:xfrm>
            <a:off x="381000" y="4725151"/>
            <a:ext cx="3943927" cy="1661993"/>
          </a:xfrm>
          <a:prstGeom prst="rect">
            <a:avLst/>
          </a:prstGeom>
          <a:noFill/>
        </p:spPr>
        <p:txBody>
          <a:bodyPr wrap="square" rtlCol="0">
            <a:spAutoFit/>
          </a:bodyPr>
          <a:lstStyle/>
          <a:p>
            <a:pPr marL="342900" indent="-342900">
              <a:lnSpc>
                <a:spcPct val="90000"/>
              </a:lnSpc>
              <a:spcBef>
                <a:spcPct val="50000"/>
              </a:spcBef>
              <a:buClr>
                <a:srgbClr val="0070C0"/>
              </a:buClr>
              <a:buFont typeface="Arial" panose="020B0604020202020204" pitchFamily="34" charset="0"/>
              <a:buChar char="•"/>
            </a:pPr>
            <a:r>
              <a:rPr lang="en-US" sz="2000" dirty="0"/>
              <a:t>Batch Production Records</a:t>
            </a:r>
          </a:p>
          <a:p>
            <a:pPr marL="342900" indent="-342900">
              <a:lnSpc>
                <a:spcPct val="90000"/>
              </a:lnSpc>
              <a:spcBef>
                <a:spcPct val="50000"/>
              </a:spcBef>
              <a:buClr>
                <a:srgbClr val="0070C0"/>
              </a:buClr>
              <a:buFont typeface="Arial" panose="020B0604020202020204" pitchFamily="34" charset="0"/>
              <a:buChar char="•"/>
            </a:pPr>
            <a:r>
              <a:rPr lang="en-US" sz="2000" dirty="0"/>
              <a:t>Equipment Logs</a:t>
            </a:r>
          </a:p>
          <a:p>
            <a:pPr marL="342900" indent="-342900">
              <a:lnSpc>
                <a:spcPct val="90000"/>
              </a:lnSpc>
              <a:spcBef>
                <a:spcPct val="50000"/>
              </a:spcBef>
              <a:buClr>
                <a:srgbClr val="0070C0"/>
              </a:buClr>
              <a:buFont typeface="Arial" panose="020B0604020202020204" pitchFamily="34" charset="0"/>
              <a:buChar char="•"/>
            </a:pPr>
            <a:r>
              <a:rPr lang="en-US" sz="2000" dirty="0"/>
              <a:t>Laboratory Notebooks</a:t>
            </a:r>
          </a:p>
          <a:p>
            <a:pPr marL="342900" indent="-342900">
              <a:lnSpc>
                <a:spcPct val="90000"/>
              </a:lnSpc>
              <a:spcBef>
                <a:spcPct val="50000"/>
              </a:spcBef>
              <a:buClr>
                <a:srgbClr val="0070C0"/>
              </a:buClr>
              <a:buFont typeface="Arial" panose="020B0604020202020204" pitchFamily="34" charset="0"/>
              <a:buChar char="•"/>
            </a:pPr>
            <a:r>
              <a:rPr lang="en-US" sz="2000" dirty="0"/>
              <a:t>Test Result Reports</a:t>
            </a:r>
          </a:p>
        </p:txBody>
      </p:sp>
      <p:sp>
        <p:nvSpPr>
          <p:cNvPr id="4" name="TextBox 3"/>
          <p:cNvSpPr txBox="1"/>
          <p:nvPr/>
        </p:nvSpPr>
        <p:spPr>
          <a:xfrm>
            <a:off x="5426363" y="4617783"/>
            <a:ext cx="3703782" cy="1661993"/>
          </a:xfrm>
          <a:prstGeom prst="rect">
            <a:avLst/>
          </a:prstGeom>
          <a:noFill/>
        </p:spPr>
        <p:txBody>
          <a:bodyPr wrap="square" rtlCol="0">
            <a:spAutoFit/>
          </a:bodyPr>
          <a:lstStyle/>
          <a:p>
            <a:pPr marL="342900" indent="-342900">
              <a:lnSpc>
                <a:spcPct val="90000"/>
              </a:lnSpc>
              <a:spcBef>
                <a:spcPct val="50000"/>
              </a:spcBef>
              <a:buClr>
                <a:srgbClr val="0070C0"/>
              </a:buClr>
              <a:buFont typeface="Arial" panose="020B0604020202020204" pitchFamily="34" charset="0"/>
              <a:buChar char="•"/>
            </a:pPr>
            <a:r>
              <a:rPr lang="en-US" sz="2000" dirty="0"/>
              <a:t>Complaint Files</a:t>
            </a:r>
          </a:p>
          <a:p>
            <a:pPr marL="342900" indent="-342900">
              <a:lnSpc>
                <a:spcPct val="90000"/>
              </a:lnSpc>
              <a:spcBef>
                <a:spcPct val="50000"/>
              </a:spcBef>
              <a:buClr>
                <a:srgbClr val="0070C0"/>
              </a:buClr>
              <a:buFont typeface="Arial" panose="020B0604020202020204" pitchFamily="34" charset="0"/>
              <a:buChar char="•"/>
            </a:pPr>
            <a:r>
              <a:rPr lang="en-US" sz="2000" dirty="0"/>
              <a:t>Training Records</a:t>
            </a:r>
          </a:p>
          <a:p>
            <a:pPr marL="342900" indent="-342900">
              <a:lnSpc>
                <a:spcPct val="90000"/>
              </a:lnSpc>
              <a:spcBef>
                <a:spcPct val="50000"/>
              </a:spcBef>
              <a:buClr>
                <a:srgbClr val="0070C0"/>
              </a:buClr>
              <a:buFont typeface="Arial" panose="020B0604020202020204" pitchFamily="34" charset="0"/>
              <a:buChar char="•"/>
            </a:pPr>
            <a:r>
              <a:rPr lang="en-US" sz="2000" dirty="0"/>
              <a:t>Validation Studies</a:t>
            </a:r>
          </a:p>
          <a:p>
            <a:pPr marL="342900" indent="-342900">
              <a:lnSpc>
                <a:spcPct val="90000"/>
              </a:lnSpc>
              <a:spcBef>
                <a:spcPct val="50000"/>
              </a:spcBef>
              <a:buClr>
                <a:srgbClr val="0070C0"/>
              </a:buClr>
              <a:buFont typeface="Arial" panose="020B0604020202020204" pitchFamily="34" charset="0"/>
              <a:buChar char="•"/>
            </a:pPr>
            <a:r>
              <a:rPr lang="en-US" sz="2000" dirty="0"/>
              <a:t>Deviation Reports</a:t>
            </a:r>
          </a:p>
        </p:txBody>
      </p:sp>
    </p:spTree>
    <p:extLst>
      <p:ext uri="{BB962C8B-B14F-4D97-AF65-F5344CB8AC3E}">
        <p14:creationId xmlns:p14="http://schemas.microsoft.com/office/powerpoint/2010/main" val="1180074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5122"/>
          <p:cNvSpPr>
            <a:spLocks noGrp="1" noChangeArrowheads="1"/>
          </p:cNvSpPr>
          <p:nvPr>
            <p:ph type="title"/>
          </p:nvPr>
        </p:nvSpPr>
        <p:spPr>
          <a:xfrm>
            <a:off x="373062" y="0"/>
            <a:ext cx="6928141" cy="1143000"/>
          </a:xfrm>
        </p:spPr>
        <p:txBody>
          <a:bodyPr/>
          <a:lstStyle/>
          <a:p>
            <a:pPr eaLnBrk="1" hangingPunct="1"/>
            <a:r>
              <a:rPr lang="en-US" sz="3200" dirty="0"/>
              <a:t>Subpart J – Records and Reports</a:t>
            </a:r>
          </a:p>
        </p:txBody>
      </p:sp>
      <p:sp>
        <p:nvSpPr>
          <p:cNvPr id="6" name="TextBox 5">
            <a:extLst>
              <a:ext uri="{FF2B5EF4-FFF2-40B4-BE49-F238E27FC236}">
                <a16:creationId xmlns:a16="http://schemas.microsoft.com/office/drawing/2014/main" id="{15F40B0A-C46B-425D-8782-A7C5003BDBDF}"/>
              </a:ext>
            </a:extLst>
          </p:cNvPr>
          <p:cNvSpPr txBox="1"/>
          <p:nvPr/>
        </p:nvSpPr>
        <p:spPr>
          <a:xfrm>
            <a:off x="225187" y="1427286"/>
            <a:ext cx="8548923" cy="1200329"/>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itchFamily="34" charset="0"/>
                <a:ea typeface="+mn-ea"/>
                <a:cs typeface="+mn-cs"/>
              </a:rPr>
              <a:t>In addition to the requirement for documents that occur throughout the GMPs, the GMPs also present specific requirement for documents and for some documents in particular.  These specific requirements are in Subpart J – Records and Reports. </a:t>
            </a:r>
          </a:p>
        </p:txBody>
      </p:sp>
      <p:sp>
        <p:nvSpPr>
          <p:cNvPr id="4" name="Content Placeholder 3">
            <a:extLst>
              <a:ext uri="{C183D7F6-B498-43B3-948B-1728B52AA6E4}">
                <adec:decorative xmlns:adec="http://schemas.microsoft.com/office/drawing/2017/decorative" val="0"/>
              </a:ext>
            </a:extLst>
          </p:cNvPr>
          <p:cNvSpPr>
            <a:spLocks noGrp="1"/>
          </p:cNvSpPr>
          <p:nvPr>
            <p:ph idx="1"/>
          </p:nvPr>
        </p:nvSpPr>
        <p:spPr>
          <a:xfrm>
            <a:off x="373063" y="2734102"/>
            <a:ext cx="7518517" cy="3971498"/>
          </a:xfrm>
        </p:spPr>
        <p:txBody>
          <a:bodyPr/>
          <a:lstStyle/>
          <a:p>
            <a:pPr marL="0" lvl="0" indent="0">
              <a:buNone/>
            </a:pPr>
            <a:r>
              <a:rPr lang="en-US" sz="2400" b="1" dirty="0">
                <a:latin typeface="Arial" charset="0"/>
              </a:rPr>
              <a:t>Specifically Required Documents</a:t>
            </a:r>
          </a:p>
          <a:p>
            <a:pPr lvl="0">
              <a:buClr>
                <a:srgbClr val="0070C0"/>
              </a:buClr>
            </a:pPr>
            <a:r>
              <a:rPr lang="en-US" sz="1800" b="1" dirty="0">
                <a:latin typeface="Arial" charset="0"/>
              </a:rPr>
              <a:t>General Requirements</a:t>
            </a:r>
          </a:p>
          <a:p>
            <a:pPr lvl="0">
              <a:buClr>
                <a:srgbClr val="0070C0"/>
              </a:buClr>
            </a:pPr>
            <a:r>
              <a:rPr lang="en-US" sz="1800" b="1" dirty="0">
                <a:latin typeface="Arial" charset="0"/>
              </a:rPr>
              <a:t>Equipment Cleaning &amp; Use Log</a:t>
            </a:r>
          </a:p>
          <a:p>
            <a:pPr lvl="0">
              <a:buClr>
                <a:srgbClr val="0070C0"/>
              </a:buClr>
            </a:pPr>
            <a:r>
              <a:rPr lang="en-US" sz="1800" b="1" dirty="0">
                <a:latin typeface="Arial" charset="0"/>
              </a:rPr>
              <a:t>Component, container/closure, labeling records</a:t>
            </a:r>
          </a:p>
          <a:p>
            <a:pPr lvl="0">
              <a:buClr>
                <a:srgbClr val="0070C0"/>
              </a:buClr>
            </a:pPr>
            <a:r>
              <a:rPr lang="en-US" sz="1800" b="1" dirty="0">
                <a:latin typeface="Arial" charset="0"/>
              </a:rPr>
              <a:t>Master Production &amp; Control Records</a:t>
            </a:r>
          </a:p>
          <a:p>
            <a:pPr lvl="0">
              <a:buClr>
                <a:srgbClr val="0070C0"/>
              </a:buClr>
            </a:pPr>
            <a:r>
              <a:rPr lang="en-US" sz="1800" b="1" dirty="0">
                <a:latin typeface="Arial" charset="0"/>
              </a:rPr>
              <a:t>Batch Production &amp; Control Records</a:t>
            </a:r>
          </a:p>
          <a:p>
            <a:pPr lvl="0">
              <a:buClr>
                <a:srgbClr val="0070C0"/>
              </a:buClr>
            </a:pPr>
            <a:r>
              <a:rPr lang="en-US" sz="1800" b="1" dirty="0">
                <a:latin typeface="Arial" charset="0"/>
              </a:rPr>
              <a:t>Production Record Review</a:t>
            </a:r>
          </a:p>
          <a:p>
            <a:pPr lvl="0">
              <a:buClr>
                <a:srgbClr val="0070C0"/>
              </a:buClr>
            </a:pPr>
            <a:r>
              <a:rPr lang="en-US" sz="1800" b="1" dirty="0">
                <a:latin typeface="Arial" charset="0"/>
              </a:rPr>
              <a:t>Laboratory Records</a:t>
            </a:r>
          </a:p>
          <a:p>
            <a:pPr lvl="0">
              <a:buClr>
                <a:srgbClr val="0070C0"/>
              </a:buClr>
            </a:pPr>
            <a:r>
              <a:rPr lang="en-US" sz="1800" b="1" dirty="0">
                <a:latin typeface="Arial" charset="0"/>
              </a:rPr>
              <a:t>Distribution Records</a:t>
            </a:r>
          </a:p>
          <a:p>
            <a:pPr lvl="0">
              <a:buClr>
                <a:srgbClr val="0070C0"/>
              </a:buClr>
            </a:pPr>
            <a:r>
              <a:rPr lang="en-US" sz="1800" b="1" dirty="0">
                <a:latin typeface="Arial" charset="0"/>
              </a:rPr>
              <a:t>Complaint Files</a:t>
            </a:r>
          </a:p>
        </p:txBody>
      </p:sp>
      <p:sp>
        <p:nvSpPr>
          <p:cNvPr id="31746"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02662" y="6248400"/>
            <a:ext cx="541337"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E8C66FC3-CFA6-4985-A3FC-C0A93D5D8D9E}" type="slidenum">
              <a:rPr lang="en-US" sz="1400" smtClean="0"/>
              <a:pPr eaLnBrk="1" hangingPunct="1"/>
              <a:t>27</a:t>
            </a:fld>
            <a:endParaRPr lang="en-US" sz="1400" dirty="0"/>
          </a:p>
        </p:txBody>
      </p:sp>
    </p:spTree>
    <p:extLst>
      <p:ext uri="{BB962C8B-B14F-4D97-AF65-F5344CB8AC3E}">
        <p14:creationId xmlns:p14="http://schemas.microsoft.com/office/powerpoint/2010/main" val="1086727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5122"/>
          <p:cNvSpPr>
            <a:spLocks noGrp="1" noChangeArrowheads="1"/>
          </p:cNvSpPr>
          <p:nvPr>
            <p:ph type="title"/>
          </p:nvPr>
        </p:nvSpPr>
        <p:spPr/>
        <p:txBody>
          <a:bodyPr/>
          <a:lstStyle/>
          <a:p>
            <a:pPr eaLnBrk="1" hangingPunct="1">
              <a:lnSpc>
                <a:spcPct val="110000"/>
              </a:lnSpc>
            </a:pPr>
            <a:r>
              <a:rPr lang="en-US" sz="1600" dirty="0"/>
              <a:t>Subpart J – Records and Reports</a:t>
            </a:r>
            <a:br>
              <a:rPr lang="en-US" sz="3200" dirty="0"/>
            </a:br>
            <a:r>
              <a:rPr lang="en-US" sz="3200" dirty="0"/>
              <a:t>General Requirements</a:t>
            </a:r>
          </a:p>
        </p:txBody>
      </p:sp>
      <p:sp>
        <p:nvSpPr>
          <p:cNvPr id="4" name="Content Placeholder 3"/>
          <p:cNvSpPr>
            <a:spLocks noGrp="1"/>
          </p:cNvSpPr>
          <p:nvPr>
            <p:ph idx="1"/>
          </p:nvPr>
        </p:nvSpPr>
        <p:spPr>
          <a:xfrm>
            <a:off x="369888" y="1507115"/>
            <a:ext cx="8232775" cy="4724400"/>
          </a:xfrm>
        </p:spPr>
        <p:txBody>
          <a:bodyPr/>
          <a:lstStyle/>
          <a:p>
            <a:pPr eaLnBrk="1" hangingPunct="1">
              <a:spcBef>
                <a:spcPct val="50000"/>
              </a:spcBef>
              <a:buClr>
                <a:srgbClr val="0070C0"/>
              </a:buClr>
            </a:pPr>
            <a:r>
              <a:rPr lang="en-US" sz="1800" b="1" dirty="0"/>
              <a:t>Records and reports </a:t>
            </a:r>
            <a:r>
              <a:rPr lang="en-US" sz="1800" b="1" u="sng" dirty="0"/>
              <a:t>associated with a product lot</a:t>
            </a:r>
            <a:r>
              <a:rPr lang="en-US" sz="1800" b="1" dirty="0"/>
              <a:t> must be retained at least 1 year after the product expiration</a:t>
            </a:r>
          </a:p>
          <a:p>
            <a:pPr eaLnBrk="1" hangingPunct="1">
              <a:spcBef>
                <a:spcPct val="50000"/>
              </a:spcBef>
              <a:buClr>
                <a:srgbClr val="0070C0"/>
              </a:buClr>
            </a:pPr>
            <a:r>
              <a:rPr lang="en-US" sz="1800" b="1" dirty="0"/>
              <a:t>Records of </a:t>
            </a:r>
            <a:r>
              <a:rPr lang="en-US" sz="1800" b="1" u="sng" dirty="0"/>
              <a:t>components, containers, closures, labeling</a:t>
            </a:r>
            <a:r>
              <a:rPr lang="en-US" sz="1800" b="1" dirty="0"/>
              <a:t> must be retained at least 1 year after the product expiration</a:t>
            </a:r>
          </a:p>
          <a:p>
            <a:pPr eaLnBrk="1" hangingPunct="1">
              <a:spcBef>
                <a:spcPct val="50000"/>
              </a:spcBef>
            </a:pPr>
            <a:endParaRPr lang="en-US" sz="1400" b="1" dirty="0"/>
          </a:p>
          <a:p>
            <a:pPr lvl="0">
              <a:buClr>
                <a:srgbClr val="0070C0"/>
              </a:buClr>
            </a:pPr>
            <a:r>
              <a:rPr lang="en-US" sz="2200" b="1" dirty="0">
                <a:solidFill>
                  <a:srgbClr val="0005DA"/>
                </a:solidFill>
                <a:latin typeface="Arial" charset="0"/>
              </a:rPr>
              <a:t>The BDP doesn’t have product expiration dates as the products made are for use in clinical trials and therefore</a:t>
            </a:r>
            <a:r>
              <a:rPr lang="en-US" sz="2200" dirty="0">
                <a:solidFill>
                  <a:srgbClr val="0005DA"/>
                </a:solidFill>
                <a:latin typeface="Arial" charset="0"/>
              </a:rPr>
              <a:t> per the GMPs:</a:t>
            </a:r>
            <a:endParaRPr lang="en-US" sz="2200" b="1" dirty="0">
              <a:solidFill>
                <a:srgbClr val="0005DA"/>
              </a:solidFill>
              <a:latin typeface="Arial" charset="0"/>
            </a:endParaRPr>
          </a:p>
          <a:p>
            <a:pPr lvl="1">
              <a:buClr>
                <a:srgbClr val="0070C0"/>
              </a:buClr>
            </a:pPr>
            <a:r>
              <a:rPr lang="en-US" b="1" dirty="0">
                <a:solidFill>
                  <a:srgbClr val="0005DA"/>
                </a:solidFill>
                <a:latin typeface="Arial" charset="0"/>
              </a:rPr>
              <a:t>Documentation associated with particular lots of product must be retained for at least 2 years past the last use of the product in a clinical trial (21 CFR 312.57). </a:t>
            </a:r>
          </a:p>
          <a:p>
            <a:pPr lvl="1">
              <a:buClr>
                <a:srgbClr val="0070C0"/>
              </a:buClr>
            </a:pPr>
            <a:r>
              <a:rPr lang="en-US" b="1" dirty="0">
                <a:solidFill>
                  <a:srgbClr val="0005DA"/>
                </a:solidFill>
                <a:latin typeface="Arial" charset="0"/>
              </a:rPr>
              <a:t>Must ensure that there is no remaining product or the remaining product has been returned, destroyed, etc.</a:t>
            </a:r>
          </a:p>
          <a:p>
            <a:pPr lvl="1">
              <a:buClr>
                <a:srgbClr val="0070C0"/>
              </a:buClr>
            </a:pPr>
            <a:r>
              <a:rPr lang="en-US" b="1" dirty="0">
                <a:solidFill>
                  <a:srgbClr val="0005DA"/>
                </a:solidFill>
                <a:latin typeface="Arial" charset="0"/>
              </a:rPr>
              <a:t>Active stability program and reporting</a:t>
            </a:r>
          </a:p>
        </p:txBody>
      </p:sp>
      <p:sp>
        <p:nvSpPr>
          <p:cNvPr id="31746" name="Slide Number Placeholder 5"/>
          <p:cNvSpPr>
            <a:spLocks noGrp="1"/>
          </p:cNvSpPr>
          <p:nvPr>
            <p:ph type="sldNum" sz="quarter" idx="4294967295"/>
          </p:nvPr>
        </p:nvSpPr>
        <p:spPr>
          <a:xfrm>
            <a:off x="8415264" y="6382234"/>
            <a:ext cx="566279" cy="323366"/>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E8C66FC3-CFA6-4985-A3FC-C0A93D5D8D9E}" type="slidenum">
              <a:rPr lang="en-US" sz="1400" smtClean="0"/>
              <a:pPr eaLnBrk="1" hangingPunct="1"/>
              <a:t>28</a:t>
            </a:fld>
            <a:endParaRPr lang="en-US" sz="1400" dirty="0"/>
          </a:p>
        </p:txBody>
      </p:sp>
    </p:spTree>
    <p:extLst>
      <p:ext uri="{BB962C8B-B14F-4D97-AF65-F5344CB8AC3E}">
        <p14:creationId xmlns:p14="http://schemas.microsoft.com/office/powerpoint/2010/main" val="2466374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5122"/>
          <p:cNvSpPr>
            <a:spLocks noGrp="1" noChangeArrowheads="1"/>
          </p:cNvSpPr>
          <p:nvPr>
            <p:ph type="title"/>
          </p:nvPr>
        </p:nvSpPr>
        <p:spPr>
          <a:xfrm>
            <a:off x="373063" y="0"/>
            <a:ext cx="7162696" cy="1143000"/>
          </a:xfrm>
        </p:spPr>
        <p:txBody>
          <a:bodyPr/>
          <a:lstStyle/>
          <a:p>
            <a:pPr eaLnBrk="1" hangingPunct="1">
              <a:lnSpc>
                <a:spcPct val="110000"/>
              </a:lnSpc>
            </a:pPr>
            <a:r>
              <a:rPr lang="en-US" sz="1600" dirty="0"/>
              <a:t>Subpart J – Records and Reports</a:t>
            </a:r>
            <a:br>
              <a:rPr lang="en-US" sz="3200" dirty="0"/>
            </a:br>
            <a:r>
              <a:rPr lang="en-US" sz="3200" dirty="0"/>
              <a:t>General Requirements - Continued</a:t>
            </a:r>
          </a:p>
        </p:txBody>
      </p:sp>
      <p:sp>
        <p:nvSpPr>
          <p:cNvPr id="4" name="Content Placeholder 3"/>
          <p:cNvSpPr>
            <a:spLocks noGrp="1"/>
          </p:cNvSpPr>
          <p:nvPr>
            <p:ph idx="1"/>
          </p:nvPr>
        </p:nvSpPr>
        <p:spPr>
          <a:xfrm>
            <a:off x="369888" y="1507115"/>
            <a:ext cx="8232775" cy="4724400"/>
          </a:xfrm>
        </p:spPr>
        <p:txBody>
          <a:bodyPr/>
          <a:lstStyle/>
          <a:p>
            <a:pPr eaLnBrk="1" hangingPunct="1">
              <a:spcBef>
                <a:spcPct val="50000"/>
              </a:spcBef>
              <a:buClr>
                <a:srgbClr val="0070C0"/>
              </a:buClr>
            </a:pPr>
            <a:r>
              <a:rPr lang="en-US" sz="2200" b="1" dirty="0"/>
              <a:t>Records must be available during inspections at the establishment where the activity occurred</a:t>
            </a:r>
          </a:p>
          <a:p>
            <a:pPr eaLnBrk="1" hangingPunct="1">
              <a:spcBef>
                <a:spcPct val="50000"/>
              </a:spcBef>
              <a:buClr>
                <a:srgbClr val="0070C0"/>
              </a:buClr>
            </a:pPr>
            <a:r>
              <a:rPr lang="en-US" sz="2200" b="1" dirty="0"/>
              <a:t>May be retained as originals, true &amp; exact copies, microfilm, microfiche, etc. if accurate</a:t>
            </a:r>
          </a:p>
          <a:p>
            <a:pPr eaLnBrk="1" hangingPunct="1">
              <a:spcBef>
                <a:spcPct val="50000"/>
              </a:spcBef>
              <a:buClr>
                <a:srgbClr val="0070C0"/>
              </a:buClr>
            </a:pPr>
            <a:r>
              <a:rPr lang="en-US" sz="2200" b="1" dirty="0"/>
              <a:t>Must be able to be viewed and copied</a:t>
            </a:r>
            <a:endParaRPr lang="en-US" sz="1600" b="1" dirty="0"/>
          </a:p>
          <a:p>
            <a:pPr eaLnBrk="1" hangingPunct="1">
              <a:spcBef>
                <a:spcPct val="50000"/>
              </a:spcBef>
              <a:buClr>
                <a:srgbClr val="0070C0"/>
              </a:buClr>
            </a:pPr>
            <a:r>
              <a:rPr lang="en-US" sz="2200" b="1" dirty="0">
                <a:solidFill>
                  <a:schemeClr val="bg1">
                    <a:lumMod val="50000"/>
                  </a:schemeClr>
                </a:solidFill>
              </a:rPr>
              <a:t>Requirement for annual product review of relevant documentation to detect quality issues (</a:t>
            </a:r>
            <a:r>
              <a:rPr lang="en-US" sz="2200" dirty="0">
                <a:solidFill>
                  <a:schemeClr val="bg1">
                    <a:lumMod val="50000"/>
                  </a:schemeClr>
                </a:solidFill>
              </a:rPr>
              <a:t>L</a:t>
            </a:r>
            <a:r>
              <a:rPr lang="en-US" sz="2200" b="1" dirty="0">
                <a:solidFill>
                  <a:schemeClr val="bg1">
                    <a:lumMod val="50000"/>
                  </a:schemeClr>
                </a:solidFill>
              </a:rPr>
              <a:t>icensed firms)</a:t>
            </a:r>
          </a:p>
          <a:p>
            <a:pPr eaLnBrk="1" hangingPunct="1">
              <a:spcBef>
                <a:spcPct val="50000"/>
              </a:spcBef>
              <a:buClr>
                <a:srgbClr val="0070C0"/>
              </a:buClr>
            </a:pPr>
            <a:r>
              <a:rPr lang="en-US" sz="2200" b="1" dirty="0"/>
              <a:t>Alerting responsible officials of a firm (in writing) of significant quality issues</a:t>
            </a:r>
          </a:p>
          <a:p>
            <a:pPr lvl="1" eaLnBrk="1" hangingPunct="1">
              <a:spcBef>
                <a:spcPct val="50000"/>
              </a:spcBef>
              <a:buClr>
                <a:srgbClr val="0070C0"/>
              </a:buClr>
            </a:pPr>
            <a:r>
              <a:rPr lang="en-US" sz="2000" b="1" dirty="0"/>
              <a:t>Quality Board</a:t>
            </a:r>
          </a:p>
          <a:p>
            <a:pPr lvl="1" eaLnBrk="1" hangingPunct="1">
              <a:spcBef>
                <a:spcPct val="50000"/>
              </a:spcBef>
              <a:buClr>
                <a:srgbClr val="0070C0"/>
              </a:buClr>
            </a:pPr>
            <a:r>
              <a:rPr lang="en-US" sz="2000" b="1" dirty="0"/>
              <a:t>Monthly Reports</a:t>
            </a:r>
          </a:p>
          <a:p>
            <a:pPr eaLnBrk="1" hangingPunct="1">
              <a:spcBef>
                <a:spcPct val="50000"/>
              </a:spcBef>
            </a:pPr>
            <a:endParaRPr lang="en-US" sz="2200" b="1" dirty="0"/>
          </a:p>
        </p:txBody>
      </p:sp>
      <p:sp>
        <p:nvSpPr>
          <p:cNvPr id="31746" name="Slide Number Placeholder 5"/>
          <p:cNvSpPr>
            <a:spLocks noGrp="1"/>
          </p:cNvSpPr>
          <p:nvPr>
            <p:ph type="sldNum" sz="quarter" idx="4294967295"/>
          </p:nvPr>
        </p:nvSpPr>
        <p:spPr>
          <a:xfrm>
            <a:off x="8466322" y="6317250"/>
            <a:ext cx="677677" cy="388349"/>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E8C66FC3-CFA6-4985-A3FC-C0A93D5D8D9E}" type="slidenum">
              <a:rPr lang="en-US" sz="1400" smtClean="0"/>
              <a:pPr eaLnBrk="1" hangingPunct="1"/>
              <a:t>29</a:t>
            </a:fld>
            <a:endParaRPr lang="en-US" sz="1400" dirty="0"/>
          </a:p>
        </p:txBody>
      </p:sp>
    </p:spTree>
    <p:extLst>
      <p:ext uri="{BB962C8B-B14F-4D97-AF65-F5344CB8AC3E}">
        <p14:creationId xmlns:p14="http://schemas.microsoft.com/office/powerpoint/2010/main" val="2683609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443345" y="0"/>
            <a:ext cx="7938655" cy="1143000"/>
          </a:xfrm>
        </p:spPr>
        <p:txBody>
          <a:bodyPr/>
          <a:lstStyle/>
          <a:p>
            <a:pPr eaLnBrk="1" hangingPunct="1"/>
            <a:r>
              <a:rPr lang="en-US" sz="3600" b="1" dirty="0"/>
              <a:t>WHAT WE HAVE LEARNED….</a:t>
            </a:r>
          </a:p>
        </p:txBody>
      </p:sp>
      <p:sp>
        <p:nvSpPr>
          <p:cNvPr id="6148" name="Rectangle 3"/>
          <p:cNvSpPr>
            <a:spLocks noGrp="1" noChangeArrowheads="1"/>
          </p:cNvSpPr>
          <p:nvPr>
            <p:ph type="body" idx="1"/>
          </p:nvPr>
        </p:nvSpPr>
        <p:spPr>
          <a:xfrm>
            <a:off x="371764" y="1560944"/>
            <a:ext cx="8458200" cy="3812309"/>
          </a:xfrm>
        </p:spPr>
        <p:txBody>
          <a:bodyPr/>
          <a:lstStyle/>
          <a:p>
            <a:pPr algn="just" eaLnBrk="1" hangingPunct="1">
              <a:lnSpc>
                <a:spcPct val="110000"/>
              </a:lnSpc>
              <a:buClr>
                <a:srgbClr val="0070C0"/>
              </a:buClr>
            </a:pPr>
            <a:r>
              <a:rPr lang="en-US" sz="2200" b="1" dirty="0"/>
              <a:t>HOW manufacturers design their processes and systems to provide this control is up to them and will be judged by FDA based on the control achieved and current industry practice.</a:t>
            </a:r>
          </a:p>
          <a:p>
            <a:pPr algn="just" eaLnBrk="1" hangingPunct="1">
              <a:lnSpc>
                <a:spcPct val="110000"/>
              </a:lnSpc>
              <a:buClr>
                <a:srgbClr val="0070C0"/>
              </a:buClr>
            </a:pPr>
            <a:r>
              <a:rPr lang="en-US" sz="2200" b="1" dirty="0"/>
              <a:t>Failure to produce drug products within a system that is compliant with GMPs causes the products produced from the system to be </a:t>
            </a:r>
            <a:r>
              <a:rPr lang="en-US" sz="2200" b="1" u="sng" dirty="0"/>
              <a:t>ADULTERATED</a:t>
            </a:r>
            <a:r>
              <a:rPr lang="en-US" sz="2200" b="1" dirty="0"/>
              <a:t> and subject to regulatory action.</a:t>
            </a:r>
          </a:p>
          <a:p>
            <a:pPr eaLnBrk="1" hangingPunct="1">
              <a:lnSpc>
                <a:spcPct val="85000"/>
              </a:lnSpc>
              <a:spcBef>
                <a:spcPct val="10000"/>
              </a:spcBef>
            </a:pPr>
            <a:endParaRPr lang="en-US" sz="2000" b="1" dirty="0"/>
          </a:p>
        </p:txBody>
      </p:sp>
    </p:spTree>
    <p:extLst>
      <p:ext uri="{BB962C8B-B14F-4D97-AF65-F5344CB8AC3E}">
        <p14:creationId xmlns:p14="http://schemas.microsoft.com/office/powerpoint/2010/main" val="24209042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5122"/>
          <p:cNvSpPr>
            <a:spLocks noGrp="1" noChangeArrowheads="1"/>
          </p:cNvSpPr>
          <p:nvPr>
            <p:ph type="title"/>
          </p:nvPr>
        </p:nvSpPr>
        <p:spPr/>
        <p:txBody>
          <a:bodyPr/>
          <a:lstStyle/>
          <a:p>
            <a:pPr eaLnBrk="1" hangingPunct="1">
              <a:lnSpc>
                <a:spcPct val="110000"/>
              </a:lnSpc>
            </a:pPr>
            <a:r>
              <a:rPr lang="en-US" sz="2000" dirty="0"/>
              <a:t>General Requirements</a:t>
            </a:r>
            <a:br>
              <a:rPr lang="en-US" sz="3200" dirty="0"/>
            </a:br>
            <a:r>
              <a:rPr lang="en-US" sz="3200" dirty="0"/>
              <a:t>Comments to the Preamble</a:t>
            </a:r>
          </a:p>
        </p:txBody>
      </p:sp>
      <p:sp>
        <p:nvSpPr>
          <p:cNvPr id="4" name="Content Placeholder 3"/>
          <p:cNvSpPr>
            <a:spLocks noGrp="1"/>
          </p:cNvSpPr>
          <p:nvPr>
            <p:ph idx="1"/>
          </p:nvPr>
        </p:nvSpPr>
        <p:spPr>
          <a:xfrm>
            <a:off x="369888" y="1507115"/>
            <a:ext cx="8232775" cy="4724400"/>
          </a:xfrm>
        </p:spPr>
        <p:txBody>
          <a:bodyPr/>
          <a:lstStyle/>
          <a:p>
            <a:pPr marL="0" indent="0" eaLnBrk="1" hangingPunct="1">
              <a:buNone/>
            </a:pPr>
            <a:r>
              <a:rPr lang="en-US" sz="2400" b="1" dirty="0"/>
              <a:t>1978 PREAMBLE TO THE GMPs</a:t>
            </a:r>
          </a:p>
          <a:p>
            <a:pPr marL="0" indent="0" eaLnBrk="1" hangingPunct="1">
              <a:buNone/>
            </a:pPr>
            <a:endParaRPr lang="en-US" sz="400" b="1" dirty="0"/>
          </a:p>
          <a:p>
            <a:pPr eaLnBrk="1" hangingPunct="1"/>
            <a:r>
              <a:rPr lang="en-US" sz="2400" dirty="0"/>
              <a:t>Comment 432</a:t>
            </a:r>
            <a:r>
              <a:rPr lang="en-US" sz="2400" b="0" dirty="0"/>
              <a:t>:  Several comments objected to the requirement for officials to be informed in writing of significant quality issues …</a:t>
            </a:r>
          </a:p>
          <a:p>
            <a:pPr eaLnBrk="1" hangingPunct="1"/>
            <a:endParaRPr lang="en-US" sz="1000" b="0" dirty="0"/>
          </a:p>
          <a:p>
            <a:pPr eaLnBrk="1" hangingPunct="1"/>
            <a:r>
              <a:rPr lang="en-US" sz="2400" dirty="0"/>
              <a:t>Response:  </a:t>
            </a:r>
            <a:r>
              <a:rPr lang="en-US" sz="2400" b="0" dirty="0"/>
              <a:t>“… From time to time it has been the agency’s experience that corporate officials have not been advised of potential or real adverse conditions brought to light either by the firm’s own quality control system or by FDA.  As a result, corrective actions have not been instituted where they might have been...”</a:t>
            </a:r>
            <a:endParaRPr lang="en-US" sz="2200" b="0" dirty="0"/>
          </a:p>
        </p:txBody>
      </p:sp>
      <p:sp>
        <p:nvSpPr>
          <p:cNvPr id="31746" name="Slide Number Placeholder 5"/>
          <p:cNvSpPr>
            <a:spLocks noGrp="1"/>
          </p:cNvSpPr>
          <p:nvPr>
            <p:ph type="sldNum" sz="quarter" idx="4294967295"/>
          </p:nvPr>
        </p:nvSpPr>
        <p:spPr>
          <a:xfrm>
            <a:off x="8368848" y="6321892"/>
            <a:ext cx="775151" cy="383708"/>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E8C66FC3-CFA6-4985-A3FC-C0A93D5D8D9E}" type="slidenum">
              <a:rPr lang="en-US" sz="1400" smtClean="0"/>
              <a:pPr eaLnBrk="1" hangingPunct="1"/>
              <a:t>30</a:t>
            </a:fld>
            <a:endParaRPr lang="en-US" sz="1400"/>
          </a:p>
        </p:txBody>
      </p:sp>
    </p:spTree>
    <p:extLst>
      <p:ext uri="{BB962C8B-B14F-4D97-AF65-F5344CB8AC3E}">
        <p14:creationId xmlns:p14="http://schemas.microsoft.com/office/powerpoint/2010/main" val="975530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5122"/>
          <p:cNvSpPr>
            <a:spLocks noGrp="1" noChangeArrowheads="1"/>
          </p:cNvSpPr>
          <p:nvPr>
            <p:ph type="title"/>
          </p:nvPr>
        </p:nvSpPr>
        <p:spPr>
          <a:xfrm>
            <a:off x="373062" y="0"/>
            <a:ext cx="7148911" cy="1143000"/>
          </a:xfrm>
        </p:spPr>
        <p:txBody>
          <a:bodyPr/>
          <a:lstStyle/>
          <a:p>
            <a:pPr eaLnBrk="1" hangingPunct="1">
              <a:lnSpc>
                <a:spcPct val="110000"/>
              </a:lnSpc>
            </a:pPr>
            <a:r>
              <a:rPr lang="en-US" sz="1600" dirty="0"/>
              <a:t>Subpart J – Records and Reports</a:t>
            </a:r>
            <a:br>
              <a:rPr lang="en-US" sz="3200" dirty="0"/>
            </a:br>
            <a:r>
              <a:rPr lang="en-US" sz="3200" dirty="0"/>
              <a:t>General Requirements - Example</a:t>
            </a:r>
          </a:p>
        </p:txBody>
      </p:sp>
      <p:sp>
        <p:nvSpPr>
          <p:cNvPr id="4" name="Content Placeholder 3"/>
          <p:cNvSpPr>
            <a:spLocks noGrp="1"/>
          </p:cNvSpPr>
          <p:nvPr>
            <p:ph idx="1"/>
          </p:nvPr>
        </p:nvSpPr>
        <p:spPr>
          <a:xfrm>
            <a:off x="369888" y="1507115"/>
            <a:ext cx="8232775" cy="4724400"/>
          </a:xfrm>
        </p:spPr>
        <p:txBody>
          <a:bodyPr/>
          <a:lstStyle/>
          <a:p>
            <a:pPr eaLnBrk="1" hangingPunct="1"/>
            <a:r>
              <a:rPr lang="en-US" sz="2400" b="1" dirty="0"/>
              <a:t>United States vs. Park (1975)</a:t>
            </a:r>
          </a:p>
          <a:p>
            <a:pPr lvl="1" eaLnBrk="1" hangingPunct="1"/>
            <a:r>
              <a:rPr lang="en-US" sz="2200" dirty="0"/>
              <a:t>Park was a CEO of a food warehouse</a:t>
            </a:r>
          </a:p>
          <a:p>
            <a:pPr lvl="1" eaLnBrk="1" hangingPunct="1"/>
            <a:r>
              <a:rPr lang="en-US" sz="2200" dirty="0"/>
              <a:t>His company's warehouses were rodent-infested and had contaminated the food being stored in the warehouse.</a:t>
            </a:r>
          </a:p>
          <a:p>
            <a:pPr lvl="1" eaLnBrk="1" hangingPunct="1"/>
            <a:r>
              <a:rPr lang="en-US" sz="2200" dirty="0"/>
              <a:t>FDA brought suit:  Company guilty of shipping adulterated food.  Park also guilty.</a:t>
            </a:r>
          </a:p>
          <a:p>
            <a:pPr lvl="1" eaLnBrk="1" hangingPunct="1"/>
            <a:r>
              <a:rPr lang="en-US" sz="2200" dirty="0"/>
              <a:t>Park appealed:  He had delegated warehouse sanitation to subordinates, therefore HE cannot be held responsible.</a:t>
            </a:r>
          </a:p>
          <a:p>
            <a:pPr marL="173038" lvl="1" indent="0" eaLnBrk="1" hangingPunct="1">
              <a:buNone/>
            </a:pPr>
            <a:endParaRPr lang="en-US" sz="1000" dirty="0"/>
          </a:p>
          <a:p>
            <a:pPr eaLnBrk="1" hangingPunct="1"/>
            <a:r>
              <a:rPr lang="en-US" sz="2400" b="1" dirty="0"/>
              <a:t>IS PARK GUILTY????</a:t>
            </a:r>
          </a:p>
        </p:txBody>
      </p:sp>
      <p:sp>
        <p:nvSpPr>
          <p:cNvPr id="31746"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366078" y="6248400"/>
            <a:ext cx="464023"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E8C66FC3-CFA6-4985-A3FC-C0A93D5D8D9E}" type="slidenum">
              <a:rPr lang="en-US" sz="1400" smtClean="0"/>
              <a:pPr eaLnBrk="1" hangingPunct="1"/>
              <a:t>31</a:t>
            </a:fld>
            <a:endParaRPr lang="en-US" sz="1400" dirty="0"/>
          </a:p>
        </p:txBody>
      </p:sp>
      <p:sp>
        <p:nvSpPr>
          <p:cNvPr id="6" name="TextBox 5">
            <a:extLst>
              <a:ext uri="{FF2B5EF4-FFF2-40B4-BE49-F238E27FC236}">
                <a16:creationId xmlns:a16="http://schemas.microsoft.com/office/drawing/2014/main" id="{2C1545B9-FBF8-4ACB-9BEC-D3303AE83486}"/>
              </a:ext>
            </a:extLst>
          </p:cNvPr>
          <p:cNvSpPr txBox="1"/>
          <p:nvPr/>
        </p:nvSpPr>
        <p:spPr>
          <a:xfrm>
            <a:off x="907575" y="5971401"/>
            <a:ext cx="7267433"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https://caselaw.findlaw.com/us-supreme-court/421/658.html</a:t>
            </a:r>
          </a:p>
        </p:txBody>
      </p:sp>
    </p:spTree>
    <p:extLst>
      <p:ext uri="{BB962C8B-B14F-4D97-AF65-F5344CB8AC3E}">
        <p14:creationId xmlns:p14="http://schemas.microsoft.com/office/powerpoint/2010/main" val="1203215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4000"/>
              </a:lnSpc>
            </a:pPr>
            <a:r>
              <a:rPr lang="en-US" dirty="0"/>
              <a:t>United States Supreme Court</a:t>
            </a:r>
            <a:br>
              <a:rPr lang="en-US" dirty="0"/>
            </a:br>
            <a:r>
              <a:rPr lang="en-US" sz="2000" dirty="0"/>
              <a:t>UNITED STATES v. PARK, (1975), No. 74-215</a:t>
            </a:r>
          </a:p>
        </p:txBody>
      </p:sp>
      <p:sp>
        <p:nvSpPr>
          <p:cNvPr id="3" name="Content Placeholder 2"/>
          <p:cNvSpPr>
            <a:spLocks noGrp="1"/>
          </p:cNvSpPr>
          <p:nvPr>
            <p:ph idx="1"/>
          </p:nvPr>
        </p:nvSpPr>
        <p:spPr>
          <a:xfrm>
            <a:off x="373063" y="1506855"/>
            <a:ext cx="8232775" cy="4724400"/>
          </a:xfrm>
        </p:spPr>
        <p:txBody>
          <a:bodyPr/>
          <a:lstStyle/>
          <a:p>
            <a:pPr>
              <a:lnSpc>
                <a:spcPct val="114000"/>
              </a:lnSpc>
            </a:pPr>
            <a:r>
              <a:rPr lang="en-US" b="0" dirty="0"/>
              <a:t>The Court found Park </a:t>
            </a:r>
            <a:r>
              <a:rPr lang="en-US" b="0" i="1" dirty="0"/>
              <a:t>strictly</a:t>
            </a:r>
            <a:r>
              <a:rPr lang="en-US" b="0" dirty="0"/>
              <a:t> liable for the unsanitary conditions that his company had created, arguing for strict liability under the rationale that the Federal Food, Drugs, and Cosmetics Act was a 'public welfare' statute. The Court concluded that as a welfare statute, the purpose was to prevent egregious social harm; therefore, the Defendant could be held strictly liable for the crime.</a:t>
            </a:r>
          </a:p>
          <a:p>
            <a:pPr>
              <a:lnSpc>
                <a:spcPct val="114000"/>
              </a:lnSpc>
            </a:pPr>
            <a:r>
              <a:rPr lang="en-US" dirty="0"/>
              <a:t>The Court held that, “If someone were to willingly be in charge of a company, and therefore its problems, then he or she willingly accepts the consequences of any illegal practices that his or her company or organization is involved in.”</a:t>
            </a:r>
          </a:p>
        </p:txBody>
      </p:sp>
      <p:sp>
        <p:nvSpPr>
          <p:cNvPr id="5" name="TextBox 4">
            <a:extLst>
              <a:ext uri="{FF2B5EF4-FFF2-40B4-BE49-F238E27FC236}">
                <a16:creationId xmlns:a16="http://schemas.microsoft.com/office/drawing/2014/main" id="{D5A35596-C2D3-4E7E-B4B7-0C9F364BB8C5}"/>
              </a:ext>
            </a:extLst>
          </p:cNvPr>
          <p:cNvSpPr txBox="1"/>
          <p:nvPr/>
        </p:nvSpPr>
        <p:spPr>
          <a:xfrm>
            <a:off x="8419907" y="6410444"/>
            <a:ext cx="480408" cy="307777"/>
          </a:xfrm>
          <a:prstGeom prst="rect">
            <a:avLst/>
          </a:prstGeom>
          <a:noFill/>
        </p:spPr>
        <p:txBody>
          <a:bodyPr wrap="square">
            <a:spAutoFit/>
          </a:bodyPr>
          <a:lstStyle/>
          <a:p>
            <a:fld id="{E8C66FC3-CFA6-4985-A3FC-C0A93D5D8D9E}" type="slidenum">
              <a:rPr lang="en-US" sz="1400" smtClean="0"/>
              <a:pPr/>
              <a:t>32</a:t>
            </a:fld>
            <a:endParaRPr lang="en-US" sz="1400" dirty="0"/>
          </a:p>
        </p:txBody>
      </p:sp>
    </p:spTree>
    <p:extLst>
      <p:ext uri="{BB962C8B-B14F-4D97-AF65-F5344CB8AC3E}">
        <p14:creationId xmlns:p14="http://schemas.microsoft.com/office/powerpoint/2010/main" val="36677170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488906" y="6291610"/>
            <a:ext cx="542499" cy="457200"/>
          </a:xfrm>
          <a:prstGeom prst="rect">
            <a:avLst/>
          </a:prstGeom>
        </p:spPr>
        <p:txBody>
          <a:bodyPr/>
          <a:lstStyle/>
          <a:p>
            <a:pPr>
              <a:defRPr/>
            </a:pPr>
            <a:fld id="{AF7C3D5A-E50D-45F7-856F-DC851D3AA471}" type="slidenum">
              <a:rPr lang="en-US" sz="1400"/>
              <a:pPr>
                <a:defRPr/>
              </a:pPr>
              <a:t>33</a:t>
            </a:fld>
            <a:endParaRPr lang="en-US" sz="1400" dirty="0"/>
          </a:p>
        </p:txBody>
      </p:sp>
      <p:sp>
        <p:nvSpPr>
          <p:cNvPr id="100355" name="Rectangle 2"/>
          <p:cNvSpPr>
            <a:spLocks noGrp="1" noChangeArrowheads="1"/>
          </p:cNvSpPr>
          <p:nvPr>
            <p:ph type="title"/>
          </p:nvPr>
        </p:nvSpPr>
        <p:spPr>
          <a:xfrm>
            <a:off x="457201" y="184824"/>
            <a:ext cx="6649656" cy="894945"/>
          </a:xfrm>
        </p:spPr>
        <p:txBody>
          <a:bodyPr/>
          <a:lstStyle/>
          <a:p>
            <a:pPr eaLnBrk="1" hangingPunct="1">
              <a:lnSpc>
                <a:spcPct val="110000"/>
              </a:lnSpc>
            </a:pPr>
            <a:r>
              <a:rPr lang="en-US" sz="3200" b="1" dirty="0"/>
              <a:t>Equipment Cleaning &amp; Use Log</a:t>
            </a:r>
          </a:p>
        </p:txBody>
      </p:sp>
      <p:sp>
        <p:nvSpPr>
          <p:cNvPr id="100356" name="Rectangle 3"/>
          <p:cNvSpPr>
            <a:spLocks noGrp="1" noChangeArrowheads="1"/>
          </p:cNvSpPr>
          <p:nvPr>
            <p:ph type="body" idx="1"/>
          </p:nvPr>
        </p:nvSpPr>
        <p:spPr>
          <a:xfrm>
            <a:off x="457200" y="1767241"/>
            <a:ext cx="8229600" cy="3691863"/>
          </a:xfrm>
        </p:spPr>
        <p:txBody>
          <a:bodyPr/>
          <a:lstStyle/>
          <a:p>
            <a:pPr marL="0" indent="0" eaLnBrk="1" hangingPunct="1">
              <a:lnSpc>
                <a:spcPct val="110000"/>
              </a:lnSpc>
              <a:buFontTx/>
              <a:buNone/>
            </a:pPr>
            <a:r>
              <a:rPr lang="en-US" sz="2400" b="0" i="1" dirty="0"/>
              <a:t>“A written record of major equipment cleaning, maintenance …, and use shall be included in individual equipment logs that show the date, time, product, and lot number of each batch processed.     …</a:t>
            </a:r>
          </a:p>
          <a:p>
            <a:pPr marL="0" indent="0" eaLnBrk="1" hangingPunct="1">
              <a:lnSpc>
                <a:spcPct val="110000"/>
              </a:lnSpc>
              <a:buFontTx/>
              <a:buNone/>
            </a:pPr>
            <a:r>
              <a:rPr lang="en-US" sz="2400" b="0" i="1" dirty="0"/>
              <a:t>The persons performing and double-checking the cleaning and maintenance shall date and sign or initial the log indicating that the work was performed.  Entries in the log shall be in chronological order.”</a:t>
            </a:r>
          </a:p>
          <a:p>
            <a:pPr marL="0" indent="0" algn="r" eaLnBrk="1" hangingPunct="1">
              <a:lnSpc>
                <a:spcPct val="110000"/>
              </a:lnSpc>
              <a:buFontTx/>
              <a:buNone/>
            </a:pPr>
            <a:r>
              <a:rPr lang="en-US" sz="1400" b="0" i="1" dirty="0"/>
              <a:t>21 CFR 211.182</a:t>
            </a:r>
            <a:endParaRPr lang="en-US" sz="2800" i="1" dirty="0"/>
          </a:p>
        </p:txBody>
      </p:sp>
      <p:sp>
        <p:nvSpPr>
          <p:cNvPr id="6" name="TextBox 5">
            <a:extLst>
              <a:ext uri="{FF2B5EF4-FFF2-40B4-BE49-F238E27FC236}">
                <a16:creationId xmlns:a16="http://schemas.microsoft.com/office/drawing/2014/main" id="{B75DD1D4-F03F-4CFB-A8B0-228C860CDDDB}"/>
              </a:ext>
            </a:extLst>
          </p:cNvPr>
          <p:cNvSpPr txBox="1"/>
          <p:nvPr/>
        </p:nvSpPr>
        <p:spPr>
          <a:xfrm>
            <a:off x="358255" y="5668753"/>
            <a:ext cx="8031706" cy="353943"/>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itchFamily="34" charset="0"/>
                <a:ea typeface="+mn-ea"/>
                <a:cs typeface="+mn-cs"/>
              </a:rPr>
              <a:t>The GMPs are just reinforcing and requiring an activity that makes quality sense. </a:t>
            </a:r>
          </a:p>
        </p:txBody>
      </p:sp>
    </p:spTree>
    <p:extLst>
      <p:ext uri="{BB962C8B-B14F-4D97-AF65-F5344CB8AC3E}">
        <p14:creationId xmlns:p14="http://schemas.microsoft.com/office/powerpoint/2010/main" val="18458921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4">
            <a:extLst>
              <a:ext uri="{C183D7F6-B498-43B3-948B-1728B52AA6E4}">
                <adec:decorative xmlns:adec="http://schemas.microsoft.com/office/drawing/2017/decorative" val="1"/>
              </a:ext>
            </a:extLst>
          </p:cNvPr>
          <p:cNvSpPr>
            <a:spLocks noGrp="1"/>
          </p:cNvSpPr>
          <p:nvPr>
            <p:ph type="sldNum" sz="quarter" idx="12"/>
          </p:nvPr>
        </p:nvSpPr>
        <p:spPr>
          <a:xfrm>
            <a:off x="8458200" y="6234752"/>
            <a:ext cx="419669" cy="457200"/>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06A72CC8-FB23-4B20-BB1A-EF058A546AC9}" type="slidenum">
              <a:rPr lang="en-US" sz="1400" smtClean="0"/>
              <a:pPr eaLnBrk="1" hangingPunct="1"/>
              <a:t>34</a:t>
            </a:fld>
            <a:endParaRPr lang="en-US" sz="1400" dirty="0"/>
          </a:p>
        </p:txBody>
      </p:sp>
      <p:sp>
        <p:nvSpPr>
          <p:cNvPr id="39939" name="Rectangle 2"/>
          <p:cNvSpPr>
            <a:spLocks noGrp="1" noChangeArrowheads="1"/>
          </p:cNvSpPr>
          <p:nvPr>
            <p:ph type="title"/>
          </p:nvPr>
        </p:nvSpPr>
        <p:spPr>
          <a:xfrm>
            <a:off x="536511" y="1620416"/>
            <a:ext cx="8607489" cy="817984"/>
          </a:xfrm>
        </p:spPr>
        <p:txBody>
          <a:bodyPr/>
          <a:lstStyle/>
          <a:p>
            <a:pPr eaLnBrk="1" hangingPunct="1">
              <a:lnSpc>
                <a:spcPct val="114000"/>
              </a:lnSpc>
            </a:pPr>
            <a:r>
              <a:rPr lang="en-US" sz="3600" b="1" dirty="0">
                <a:solidFill>
                  <a:schemeClr val="tx1"/>
                </a:solidFill>
              </a:rPr>
              <a:t>GMP Records must be CONTROLLED</a:t>
            </a:r>
          </a:p>
        </p:txBody>
      </p:sp>
      <p:sp>
        <p:nvSpPr>
          <p:cNvPr id="5" name="TextBox 4">
            <a:extLst>
              <a:ext uri="{FF2B5EF4-FFF2-40B4-BE49-F238E27FC236}">
                <a16:creationId xmlns:a16="http://schemas.microsoft.com/office/drawing/2014/main" id="{EDE01228-79CC-438A-933C-539CA81B8E80}"/>
              </a:ext>
            </a:extLst>
          </p:cNvPr>
          <p:cNvSpPr txBox="1"/>
          <p:nvPr/>
        </p:nvSpPr>
        <p:spPr>
          <a:xfrm>
            <a:off x="685800" y="3733801"/>
            <a:ext cx="7772400" cy="2031325"/>
          </a:xfrm>
          <a:prstGeom prst="rect">
            <a:avLst/>
          </a:prstGeom>
          <a:noFill/>
        </p:spPr>
        <p:txBody>
          <a:bodyPr wrap="square">
            <a:spAutoFit/>
          </a:bodyPr>
          <a:lstStyle/>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If you need to rely on records to determine that a lot was manufactured as planned and according to GMPs.  The FDA will rely on records to determine whether your company is operating in compliance to GMPs,</a:t>
            </a:r>
          </a:p>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The records that provide this information need to be credible and accurate.  There needs to be some controls on these records.    </a:t>
            </a:r>
          </a:p>
        </p:txBody>
      </p:sp>
    </p:spTree>
    <p:extLst>
      <p:ext uri="{BB962C8B-B14F-4D97-AF65-F5344CB8AC3E}">
        <p14:creationId xmlns:p14="http://schemas.microsoft.com/office/powerpoint/2010/main" val="169377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327581" y="6233387"/>
            <a:ext cx="446964"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1C2A3740-7832-428E-94F4-48B18D7B73B0}" type="slidenum">
              <a:rPr lang="en-US" sz="1400" smtClean="0"/>
              <a:pPr eaLnBrk="1" hangingPunct="1"/>
              <a:t>35</a:t>
            </a:fld>
            <a:endParaRPr lang="en-US" sz="1400" dirty="0"/>
          </a:p>
        </p:txBody>
      </p:sp>
      <p:sp>
        <p:nvSpPr>
          <p:cNvPr id="2" name="Title 1"/>
          <p:cNvSpPr txBox="1">
            <a:spLocks noGrp="1"/>
          </p:cNvSpPr>
          <p:nvPr>
            <p:ph type="title" idx="4294967295"/>
          </p:nvPr>
        </p:nvSpPr>
        <p:spPr>
          <a:xfrm>
            <a:off x="369455" y="646545"/>
            <a:ext cx="7139709"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Arial" charset="0"/>
                <a:ea typeface="+mn-ea"/>
                <a:cs typeface="+mn-cs"/>
              </a:rPr>
              <a:t>Attributes of Controlled Documents</a:t>
            </a:r>
          </a:p>
        </p:txBody>
      </p:sp>
      <p:sp>
        <p:nvSpPr>
          <p:cNvPr id="6" name="TextBox 5">
            <a:extLst>
              <a:ext uri="{FF2B5EF4-FFF2-40B4-BE49-F238E27FC236}">
                <a16:creationId xmlns:a16="http://schemas.microsoft.com/office/drawing/2014/main" id="{C5DF355E-8931-4B31-8A33-99DFC808663F}"/>
              </a:ext>
            </a:extLst>
          </p:cNvPr>
          <p:cNvSpPr txBox="1"/>
          <p:nvPr/>
        </p:nvSpPr>
        <p:spPr>
          <a:xfrm>
            <a:off x="369455" y="1512410"/>
            <a:ext cx="8181608" cy="830997"/>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Controlled documents have certain common characteristics.  </a:t>
            </a:r>
            <a:r>
              <a:rPr kumimoji="0" lang="en-US" sz="2400" b="1" u="none" strike="noStrike" kern="1200" cap="none" spc="0" normalizeH="0" baseline="0" noProof="0" dirty="0">
                <a:ln>
                  <a:noFill/>
                </a:ln>
                <a:solidFill>
                  <a:srgbClr val="000000"/>
                </a:solidFill>
                <a:effectLst/>
                <a:uLnTx/>
                <a:uFillTx/>
                <a:latin typeface="Arial" pitchFamily="34" charset="0"/>
                <a:ea typeface="+mn-ea"/>
                <a:cs typeface="+mn-cs"/>
              </a:rPr>
              <a:t>NOTE: NOT SPECIFIED IN GMPS      </a:t>
            </a:r>
          </a:p>
        </p:txBody>
      </p:sp>
      <p:sp>
        <p:nvSpPr>
          <p:cNvPr id="40963" name="Rectangle 3"/>
          <p:cNvSpPr>
            <a:spLocks noGrp="1" noChangeArrowheads="1"/>
          </p:cNvSpPr>
          <p:nvPr>
            <p:ph type="body" idx="1"/>
          </p:nvPr>
        </p:nvSpPr>
        <p:spPr>
          <a:xfrm>
            <a:off x="265922" y="2624497"/>
            <a:ext cx="7404615" cy="4066090"/>
          </a:xfrm>
        </p:spPr>
        <p:txBody>
          <a:bodyPr/>
          <a:lstStyle/>
          <a:p>
            <a:pPr eaLnBrk="1" hangingPunct="1">
              <a:lnSpc>
                <a:spcPct val="90000"/>
              </a:lnSpc>
              <a:spcBef>
                <a:spcPct val="50000"/>
              </a:spcBef>
            </a:pPr>
            <a:r>
              <a:rPr lang="en-US" sz="2400" b="0" dirty="0"/>
              <a:t>Identification system (SOP numbering sequences, etc.)</a:t>
            </a:r>
          </a:p>
          <a:p>
            <a:pPr eaLnBrk="1" hangingPunct="1">
              <a:lnSpc>
                <a:spcPct val="90000"/>
              </a:lnSpc>
              <a:spcBef>
                <a:spcPct val="50000"/>
              </a:spcBef>
            </a:pPr>
            <a:r>
              <a:rPr lang="en-US" sz="2400" b="0" dirty="0"/>
              <a:t>Issue/effective dates</a:t>
            </a:r>
          </a:p>
          <a:p>
            <a:pPr eaLnBrk="1" hangingPunct="1">
              <a:lnSpc>
                <a:spcPct val="90000"/>
              </a:lnSpc>
              <a:spcBef>
                <a:spcPct val="50000"/>
              </a:spcBef>
            </a:pPr>
            <a:r>
              <a:rPr lang="en-US" sz="2400" b="0" dirty="0"/>
              <a:t>Change control: revision levels, identification &amp; justification of changes</a:t>
            </a:r>
          </a:p>
          <a:p>
            <a:pPr eaLnBrk="1" hangingPunct="1">
              <a:lnSpc>
                <a:spcPct val="90000"/>
              </a:lnSpc>
              <a:spcBef>
                <a:spcPct val="50000"/>
              </a:spcBef>
            </a:pPr>
            <a:r>
              <a:rPr lang="en-US" sz="2400" b="0" dirty="0"/>
              <a:t>Approval signatures/dates</a:t>
            </a:r>
          </a:p>
          <a:p>
            <a:pPr eaLnBrk="1" hangingPunct="1">
              <a:lnSpc>
                <a:spcPct val="90000"/>
              </a:lnSpc>
              <a:spcBef>
                <a:spcPct val="50000"/>
              </a:spcBef>
            </a:pPr>
            <a:r>
              <a:rPr lang="en-US" sz="2400" b="0" dirty="0"/>
              <a:t>Control of the master</a:t>
            </a:r>
          </a:p>
          <a:p>
            <a:pPr eaLnBrk="1" hangingPunct="1">
              <a:lnSpc>
                <a:spcPct val="90000"/>
              </a:lnSpc>
              <a:spcBef>
                <a:spcPct val="50000"/>
              </a:spcBef>
            </a:pPr>
            <a:r>
              <a:rPr lang="en-US" sz="2400" b="0" dirty="0"/>
              <a:t>Control of copies (often using tracking numbers, “True and Exact” Certification)</a:t>
            </a:r>
          </a:p>
          <a:p>
            <a:pPr eaLnBrk="1" hangingPunct="1">
              <a:lnSpc>
                <a:spcPct val="90000"/>
              </a:lnSpc>
            </a:pPr>
            <a:endParaRPr lang="en-US" sz="2800" b="1" dirty="0"/>
          </a:p>
        </p:txBody>
      </p:sp>
    </p:spTree>
    <p:extLst>
      <p:ext uri="{BB962C8B-B14F-4D97-AF65-F5344CB8AC3E}">
        <p14:creationId xmlns:p14="http://schemas.microsoft.com/office/powerpoint/2010/main" val="11837065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FB975-D1FD-4DA8-9E0F-7F260D753BD1}"/>
              </a:ext>
            </a:extLst>
          </p:cNvPr>
          <p:cNvSpPr>
            <a:spLocks noGrp="1"/>
          </p:cNvSpPr>
          <p:nvPr>
            <p:ph type="title"/>
          </p:nvPr>
        </p:nvSpPr>
        <p:spPr/>
        <p:txBody>
          <a:bodyPr/>
          <a:lstStyle/>
          <a:p>
            <a:r>
              <a:rPr lang="en-US" sz="1600" dirty="0"/>
              <a:t>ATTRIBUTES OF CONTROLLED DOCUMENTS</a:t>
            </a:r>
            <a:br>
              <a:rPr lang="en-US" dirty="0"/>
            </a:br>
            <a:r>
              <a:rPr lang="en-US" sz="2200" dirty="0"/>
              <a:t>Identification:  Title, Type of document, Numbering Scheme</a:t>
            </a:r>
          </a:p>
        </p:txBody>
      </p:sp>
      <p:pic>
        <p:nvPicPr>
          <p:cNvPr id="4" name="Content Placeholder 4">
            <a:extLst>
              <a:ext uri="{FF2B5EF4-FFF2-40B4-BE49-F238E27FC236}">
                <a16:creationId xmlns:a16="http://schemas.microsoft.com/office/drawing/2014/main" id="{F7C3FADB-F4F6-4B43-946A-A917549C2FF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bwMode="auto">
          <a:xfrm>
            <a:off x="3586625" y="1261481"/>
            <a:ext cx="4382587" cy="5084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0">
            <a:extLst>
              <a:ext uri="{FF2B5EF4-FFF2-40B4-BE49-F238E27FC236}">
                <a16:creationId xmlns:a16="http://schemas.microsoft.com/office/drawing/2014/main" id="{2F5C5478-F66D-416B-98AC-0D40F248D444}"/>
              </a:ext>
              <a:ext uri="{C183D7F6-B498-43B3-948B-1728B52AA6E4}">
                <adec:decorative xmlns:adec="http://schemas.microsoft.com/office/drawing/2017/decorative" val="1"/>
              </a:ext>
            </a:extLst>
          </p:cNvPr>
          <p:cNvSpPr>
            <a:spLocks noChangeArrowheads="1"/>
          </p:cNvSpPr>
          <p:nvPr/>
        </p:nvSpPr>
        <p:spPr bwMode="auto">
          <a:xfrm rot="7379502">
            <a:off x="5538166" y="1519604"/>
            <a:ext cx="320561" cy="196030"/>
          </a:xfrm>
          <a:prstGeom prst="rightArrow">
            <a:avLst>
              <a:gd name="adj1" fmla="val 50000"/>
              <a:gd name="adj2" fmla="val 50245"/>
            </a:avLst>
          </a:prstGeom>
          <a:solidFill>
            <a:srgbClr val="FF5050"/>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500" dirty="0"/>
          </a:p>
          <a:p>
            <a:endParaRPr lang="en-US" sz="500" dirty="0"/>
          </a:p>
        </p:txBody>
      </p:sp>
      <p:sp>
        <p:nvSpPr>
          <p:cNvPr id="8" name="TextBox 7">
            <a:extLst>
              <a:ext uri="{FF2B5EF4-FFF2-40B4-BE49-F238E27FC236}">
                <a16:creationId xmlns:a16="http://schemas.microsoft.com/office/drawing/2014/main" id="{882373C6-6A11-4C02-9BA1-962F16749044}"/>
              </a:ext>
            </a:extLst>
          </p:cNvPr>
          <p:cNvSpPr txBox="1"/>
          <p:nvPr/>
        </p:nvSpPr>
        <p:spPr>
          <a:xfrm>
            <a:off x="373063" y="1617619"/>
            <a:ext cx="3069384" cy="3194721"/>
          </a:xfrm>
          <a:prstGeom prst="rect">
            <a:avLst/>
          </a:prstGeom>
          <a:noFill/>
        </p:spPr>
        <p:txBody>
          <a:bodyPr wrap="square">
            <a:spAutoFit/>
          </a:bodyPr>
          <a:lstStyle/>
          <a:p>
            <a:pPr marL="0" marR="0" lvl="0" indent="0"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For example, a controlled document, such as this SOP example has a numbering scheme (SOP number), title,  revision number. </a:t>
            </a:r>
          </a:p>
          <a:p>
            <a:pPr marL="0" marR="0" lvl="0" indent="0" defTabSz="914400" rtl="0" eaLnBrk="0" fontAlgn="base" latinLnBrk="0" hangingPunct="0">
              <a:lnSpc>
                <a:spcPct val="100000"/>
              </a:lnSpc>
              <a:spcBef>
                <a:spcPct val="30000"/>
              </a:spcBef>
              <a:spcAft>
                <a:spcPct val="0"/>
              </a:spcAft>
              <a:buClrTx/>
              <a:buSzTx/>
              <a:buFontTx/>
              <a:buNone/>
              <a:tabLst/>
              <a:defRPr/>
            </a:pPr>
            <a:endParaRPr lang="en-US" sz="1600" dirty="0">
              <a:solidFill>
                <a:srgbClr val="000000"/>
              </a:solidFill>
              <a:latin typeface="Arial" pitchFamily="34" charset="0"/>
            </a:endParaRPr>
          </a:p>
          <a:p>
            <a:pPr marL="0" marR="0" lvl="0" indent="0" defTabSz="914400" rtl="0" eaLnBrk="0" fontAlgn="base" latinLnBrk="0" hangingPunct="0">
              <a:lnSpc>
                <a:spcPct val="100000"/>
              </a:lnSpc>
              <a:spcBef>
                <a:spcPct val="30000"/>
              </a:spcBef>
              <a:spcAft>
                <a:spcPct val="0"/>
              </a:spcAft>
              <a:buClrTx/>
              <a:buSzTx/>
              <a:buFontTx/>
              <a:buNone/>
              <a:tabLst/>
              <a:defRPr/>
            </a:pPr>
            <a:r>
              <a:rPr kumimoji="0" lang="en-US" sz="1600" i="0" u="none" strike="noStrike" kern="1200" cap="none" spc="0" normalizeH="0" baseline="0" noProof="0" dirty="0">
                <a:ln>
                  <a:noFill/>
                </a:ln>
                <a:solidFill>
                  <a:srgbClr val="000000"/>
                </a:solidFill>
                <a:effectLst/>
                <a:uLnTx/>
                <a:uFillTx/>
                <a:latin typeface="Arial" pitchFamily="34" charset="0"/>
                <a:ea typeface="+mn-ea"/>
                <a:cs typeface="+mn-cs"/>
              </a:rPr>
              <a:t> On the next slide, you can see the approvals and effective date of the SOP on the right in screen shots from our electronic Documentation Management system (eDMS). </a:t>
            </a:r>
          </a:p>
        </p:txBody>
      </p:sp>
      <p:sp>
        <p:nvSpPr>
          <p:cNvPr id="9" name="TextBox 8">
            <a:extLst>
              <a:ext uri="{FF2B5EF4-FFF2-40B4-BE49-F238E27FC236}">
                <a16:creationId xmlns:a16="http://schemas.microsoft.com/office/drawing/2014/main" id="{F8ACC1BD-33FB-46BA-9CD1-562BC4705950}"/>
              </a:ext>
            </a:extLst>
          </p:cNvPr>
          <p:cNvSpPr txBox="1"/>
          <p:nvPr/>
        </p:nvSpPr>
        <p:spPr>
          <a:xfrm>
            <a:off x="8575461" y="6424489"/>
            <a:ext cx="523530" cy="307777"/>
          </a:xfrm>
          <a:prstGeom prst="rect">
            <a:avLst/>
          </a:prstGeom>
          <a:noFill/>
        </p:spPr>
        <p:txBody>
          <a:bodyPr wrap="square">
            <a:spAutoFit/>
          </a:bodyPr>
          <a:lstStyle/>
          <a:p>
            <a:fld id="{1C2A3740-7832-428E-94F4-48B18D7B73B0}" type="slidenum">
              <a:rPr lang="en-US" sz="1400" smtClean="0"/>
              <a:pPr/>
              <a:t>36</a:t>
            </a:fld>
            <a:endParaRPr lang="en-US" sz="1400" dirty="0"/>
          </a:p>
        </p:txBody>
      </p:sp>
    </p:spTree>
    <p:extLst>
      <p:ext uri="{BB962C8B-B14F-4D97-AF65-F5344CB8AC3E}">
        <p14:creationId xmlns:p14="http://schemas.microsoft.com/office/powerpoint/2010/main" val="13725965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776FA-F691-49DA-9EEE-0CC7CF420858}"/>
              </a:ext>
            </a:extLst>
          </p:cNvPr>
          <p:cNvSpPr>
            <a:spLocks noGrp="1"/>
          </p:cNvSpPr>
          <p:nvPr>
            <p:ph type="title"/>
          </p:nvPr>
        </p:nvSpPr>
        <p:spPr/>
        <p:txBody>
          <a:bodyPr/>
          <a:lstStyle/>
          <a:p>
            <a:r>
              <a:rPr lang="en-US" dirty="0"/>
              <a:t>Approval Signatures and Effective Dates in eDMS</a:t>
            </a:r>
          </a:p>
        </p:txBody>
      </p:sp>
      <p:sp>
        <p:nvSpPr>
          <p:cNvPr id="4" name="TextBox 3">
            <a:extLst>
              <a:ext uri="{FF2B5EF4-FFF2-40B4-BE49-F238E27FC236}">
                <a16:creationId xmlns:a16="http://schemas.microsoft.com/office/drawing/2014/main" id="{040F0115-A294-44AA-BCD1-620AB9D6E3E3}"/>
              </a:ext>
            </a:extLst>
          </p:cNvPr>
          <p:cNvSpPr txBox="1"/>
          <p:nvPr/>
        </p:nvSpPr>
        <p:spPr>
          <a:xfrm>
            <a:off x="550717" y="1529972"/>
            <a:ext cx="8258305" cy="1015663"/>
          </a:xfrm>
          <a:prstGeom prst="rect">
            <a:avLst/>
          </a:prstGeom>
          <a:noFill/>
        </p:spPr>
        <p:txBody>
          <a:bodyPr wrap="square">
            <a:spAutoFit/>
          </a:bodyPr>
          <a:lstStyle/>
          <a:p>
            <a:r>
              <a:rPr lang="en-US" sz="2000" b="1" dirty="0"/>
              <a:t>Signatures are in the eDMS Software under the History Tab; there is a link to the Complete History </a:t>
            </a:r>
            <a:r>
              <a:rPr lang="en-US" dirty="0"/>
              <a:t>(screen shot on left below)</a:t>
            </a:r>
            <a:r>
              <a:rPr lang="en-US" sz="2000" b="1" dirty="0"/>
              <a:t>; Effective Dates are seen on the Info Card </a:t>
            </a:r>
            <a:r>
              <a:rPr lang="en-US" dirty="0"/>
              <a:t>(screen shot on right)</a:t>
            </a:r>
          </a:p>
        </p:txBody>
      </p:sp>
      <p:grpSp>
        <p:nvGrpSpPr>
          <p:cNvPr id="11" name="Group 10" descr="screen shot of eDMS">
            <a:extLst>
              <a:ext uri="{FF2B5EF4-FFF2-40B4-BE49-F238E27FC236}">
                <a16:creationId xmlns:a16="http://schemas.microsoft.com/office/drawing/2014/main" id="{B70C3D44-8F67-4E7B-B85B-EB086769D524}"/>
              </a:ext>
            </a:extLst>
          </p:cNvPr>
          <p:cNvGrpSpPr/>
          <p:nvPr/>
        </p:nvGrpSpPr>
        <p:grpSpPr>
          <a:xfrm>
            <a:off x="206886" y="2604744"/>
            <a:ext cx="4472416" cy="3629800"/>
            <a:chOff x="206886" y="2604744"/>
            <a:chExt cx="4472416" cy="3629800"/>
          </a:xfrm>
        </p:grpSpPr>
        <p:pic>
          <p:nvPicPr>
            <p:cNvPr id="5" name="Picture 4">
              <a:extLst>
                <a:ext uri="{FF2B5EF4-FFF2-40B4-BE49-F238E27FC236}">
                  <a16:creationId xmlns:a16="http://schemas.microsoft.com/office/drawing/2014/main" id="{3884746C-A18A-44AF-AAD7-B05390C1537A}"/>
                </a:ext>
              </a:extLst>
            </p:cNvPr>
            <p:cNvPicPr>
              <a:picLocks noChangeAspect="1"/>
            </p:cNvPicPr>
            <p:nvPr/>
          </p:nvPicPr>
          <p:blipFill>
            <a:blip r:embed="rId3"/>
            <a:stretch>
              <a:fillRect/>
            </a:stretch>
          </p:blipFill>
          <p:spPr>
            <a:xfrm>
              <a:off x="206886" y="2604744"/>
              <a:ext cx="4472416" cy="3629800"/>
            </a:xfrm>
            <a:prstGeom prst="rect">
              <a:avLst/>
            </a:prstGeom>
          </p:spPr>
        </p:pic>
        <p:cxnSp>
          <p:nvCxnSpPr>
            <p:cNvPr id="8" name="Straight Arrow Connector 7">
              <a:extLst>
                <a:ext uri="{FF2B5EF4-FFF2-40B4-BE49-F238E27FC236}">
                  <a16:creationId xmlns:a16="http://schemas.microsoft.com/office/drawing/2014/main" id="{663F9EC1-B39C-4B34-B5F4-1DF5575A90E6}"/>
                </a:ext>
              </a:extLst>
            </p:cNvPr>
            <p:cNvCxnSpPr/>
            <p:nvPr/>
          </p:nvCxnSpPr>
          <p:spPr>
            <a:xfrm>
              <a:off x="3153747" y="2682551"/>
              <a:ext cx="419877" cy="3965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ECCF16D-8AF9-4D62-9406-CD4AB207BED9}"/>
                </a:ext>
              </a:extLst>
            </p:cNvPr>
            <p:cNvCxnSpPr/>
            <p:nvPr/>
          </p:nvCxnSpPr>
          <p:spPr>
            <a:xfrm flipH="1">
              <a:off x="4337874" y="3079102"/>
              <a:ext cx="265922" cy="5070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6" name="Picture 5" descr="screen shot of data relating to the SOP ">
            <a:extLst>
              <a:ext uri="{FF2B5EF4-FFF2-40B4-BE49-F238E27FC236}">
                <a16:creationId xmlns:a16="http://schemas.microsoft.com/office/drawing/2014/main" id="{4366D1E1-12D6-42B0-AEFD-AB0D10F14C36}"/>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4976158" y="2552923"/>
            <a:ext cx="3731075" cy="3681621"/>
          </a:xfrm>
          <a:prstGeom prst="rect">
            <a:avLst/>
          </a:prstGeom>
        </p:spPr>
      </p:pic>
      <p:sp>
        <p:nvSpPr>
          <p:cNvPr id="12" name="TextBox 11">
            <a:extLst>
              <a:ext uri="{FF2B5EF4-FFF2-40B4-BE49-F238E27FC236}">
                <a16:creationId xmlns:a16="http://schemas.microsoft.com/office/drawing/2014/main" id="{9E2DE299-E2BF-4EDD-A65E-50CA8EBABC3C}"/>
              </a:ext>
              <a:ext uri="{C183D7F6-B498-43B3-948B-1728B52AA6E4}">
                <adec:decorative xmlns:adec="http://schemas.microsoft.com/office/drawing/2017/decorative" val="1"/>
              </a:ext>
            </a:extLst>
          </p:cNvPr>
          <p:cNvSpPr txBox="1"/>
          <p:nvPr/>
        </p:nvSpPr>
        <p:spPr>
          <a:xfrm>
            <a:off x="8618101" y="6488668"/>
            <a:ext cx="476151" cy="307777"/>
          </a:xfrm>
          <a:prstGeom prst="rect">
            <a:avLst/>
          </a:prstGeom>
          <a:noFill/>
        </p:spPr>
        <p:txBody>
          <a:bodyPr wrap="square">
            <a:spAutoFit/>
          </a:bodyPr>
          <a:lstStyle/>
          <a:p>
            <a:fld id="{1C2A3740-7832-428E-94F4-48B18D7B73B0}" type="slidenum">
              <a:rPr lang="en-US" sz="1400" smtClean="0"/>
              <a:pPr/>
              <a:t>37</a:t>
            </a:fld>
            <a:endParaRPr lang="en-US" sz="1400" dirty="0"/>
          </a:p>
        </p:txBody>
      </p:sp>
      <p:pic>
        <p:nvPicPr>
          <p:cNvPr id="3" name="Picture 2">
            <a:extLst>
              <a:ext uri="{FF2B5EF4-FFF2-40B4-BE49-F238E27FC236}">
                <a16:creationId xmlns:a16="http://schemas.microsoft.com/office/drawing/2014/main" id="{63D9991F-792C-47DF-90AB-BF98EF96A8F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86269" y="5228041"/>
            <a:ext cx="353599" cy="591363"/>
          </a:xfrm>
          <a:prstGeom prst="rect">
            <a:avLst/>
          </a:prstGeom>
        </p:spPr>
      </p:pic>
    </p:spTree>
    <p:extLst>
      <p:ext uri="{BB962C8B-B14F-4D97-AF65-F5344CB8AC3E}">
        <p14:creationId xmlns:p14="http://schemas.microsoft.com/office/powerpoint/2010/main" val="20748464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74190-E558-4192-A92E-B67984A327EA}"/>
              </a:ext>
            </a:extLst>
          </p:cNvPr>
          <p:cNvSpPr>
            <a:spLocks noGrp="1"/>
          </p:cNvSpPr>
          <p:nvPr>
            <p:ph type="title"/>
          </p:nvPr>
        </p:nvSpPr>
        <p:spPr/>
        <p:txBody>
          <a:bodyPr/>
          <a:lstStyle/>
          <a:p>
            <a:r>
              <a:rPr lang="en-US" dirty="0"/>
              <a:t>Numbering of SOPs</a:t>
            </a:r>
          </a:p>
        </p:txBody>
      </p:sp>
      <p:graphicFrame>
        <p:nvGraphicFramePr>
          <p:cNvPr id="6" name="Content Placeholder 5" descr="Screen shot of number series and  departments">
            <a:extLst>
              <a:ext uri="{FF2B5EF4-FFF2-40B4-BE49-F238E27FC236}">
                <a16:creationId xmlns:a16="http://schemas.microsoft.com/office/drawing/2014/main" id="{3A78309A-B4EC-4926-8460-7DB6313432AE}"/>
              </a:ext>
            </a:extLst>
          </p:cNvPr>
          <p:cNvGraphicFramePr>
            <a:graphicFrameLocks noGrp="1"/>
          </p:cNvGraphicFramePr>
          <p:nvPr>
            <p:ph idx="1"/>
            <p:extLst>
              <p:ext uri="{D42A27DB-BD31-4B8C-83A1-F6EECF244321}">
                <p14:modId xmlns:p14="http://schemas.microsoft.com/office/powerpoint/2010/main" val="3312439244"/>
              </p:ext>
            </p:extLst>
          </p:nvPr>
        </p:nvGraphicFramePr>
        <p:xfrm>
          <a:off x="1713010" y="1515961"/>
          <a:ext cx="5537200" cy="4632009"/>
        </p:xfrm>
        <a:graphic>
          <a:graphicData uri="http://schemas.openxmlformats.org/drawingml/2006/table">
            <a:tbl>
              <a:tblPr firstRow="1" firstCol="1" bandRow="1"/>
              <a:tblGrid>
                <a:gridCol w="762000">
                  <a:extLst>
                    <a:ext uri="{9D8B030D-6E8A-4147-A177-3AD203B41FA5}">
                      <a16:colId xmlns:a16="http://schemas.microsoft.com/office/drawing/2014/main" val="708717280"/>
                    </a:ext>
                  </a:extLst>
                </a:gridCol>
                <a:gridCol w="2717800">
                  <a:extLst>
                    <a:ext uri="{9D8B030D-6E8A-4147-A177-3AD203B41FA5}">
                      <a16:colId xmlns:a16="http://schemas.microsoft.com/office/drawing/2014/main" val="1749891017"/>
                    </a:ext>
                  </a:extLst>
                </a:gridCol>
                <a:gridCol w="1028700">
                  <a:extLst>
                    <a:ext uri="{9D8B030D-6E8A-4147-A177-3AD203B41FA5}">
                      <a16:colId xmlns:a16="http://schemas.microsoft.com/office/drawing/2014/main" val="102123226"/>
                    </a:ext>
                  </a:extLst>
                </a:gridCol>
                <a:gridCol w="1028700">
                  <a:extLst>
                    <a:ext uri="{9D8B030D-6E8A-4147-A177-3AD203B41FA5}">
                      <a16:colId xmlns:a16="http://schemas.microsoft.com/office/drawing/2014/main" val="242076138"/>
                    </a:ext>
                  </a:extLst>
                </a:gridCol>
              </a:tblGrid>
              <a:tr h="0">
                <a:tc>
                  <a:txBody>
                    <a:bodyPr/>
                    <a:lstStyle/>
                    <a:p>
                      <a:pPr marL="0" marR="0">
                        <a:lnSpc>
                          <a:spcPct val="107000"/>
                        </a:lnSpc>
                        <a:spcBef>
                          <a:spcPts val="0"/>
                        </a:spcBef>
                        <a:spcAft>
                          <a:spcPts val="0"/>
                        </a:spcAft>
                      </a:pPr>
                      <a:r>
                        <a:rPr lang="en-US" sz="1100" b="1" dirty="0">
                          <a:effectLst/>
                          <a:latin typeface="Arial" panose="020B0604020202020204" pitchFamily="34" charset="0"/>
                          <a:ea typeface="Calibri" panose="020F0502020204030204" pitchFamily="34" charset="0"/>
                          <a:cs typeface="Times New Roman" panose="02020603050405020304" pitchFamily="18" charset="0"/>
                        </a:rPr>
                        <a:t>Number Series</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Description</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Abbreviated</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Start at Number</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946379220"/>
                  </a:ext>
                </a:extLst>
              </a:tr>
              <a:tr h="274320">
                <a:tc>
                  <a:txBody>
                    <a:bodyPr/>
                    <a:lstStyle/>
                    <a:p>
                      <a:pPr marL="0" marR="0">
                        <a:lnSpc>
                          <a:spcPct val="107000"/>
                        </a:lnSpc>
                        <a:spcBef>
                          <a:spcPts val="0"/>
                        </a:spcBef>
                        <a:spcAft>
                          <a:spcPts val="0"/>
                        </a:spcAft>
                      </a:pPr>
                      <a:r>
                        <a:rPr lang="en-US" sz="11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10000</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Manufacturing Operations </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Mfg-Ops</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10306</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764338404"/>
                  </a:ext>
                </a:extLst>
              </a:tr>
              <a:tr h="274320">
                <a:tc>
                  <a:txBody>
                    <a:bodyPr/>
                    <a:lstStyle/>
                    <a:p>
                      <a:pPr marL="0" marR="0">
                        <a:lnSpc>
                          <a:spcPct val="107000"/>
                        </a:lnSpc>
                        <a:spcBef>
                          <a:spcPts val="0"/>
                        </a:spcBef>
                        <a:spcAft>
                          <a:spcPts val="0"/>
                        </a:spcAft>
                      </a:pPr>
                      <a:r>
                        <a:rPr lang="en-US" sz="11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11000</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Facilities and Equipment </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Fac-Equip</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11170</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586771819"/>
                  </a:ext>
                </a:extLst>
              </a:tr>
              <a:tr h="274320">
                <a:tc>
                  <a:txBody>
                    <a:bodyPr/>
                    <a:lstStyle/>
                    <a:p>
                      <a:pPr marL="0" marR="0">
                        <a:lnSpc>
                          <a:spcPct val="107000"/>
                        </a:lnSpc>
                        <a:spcBef>
                          <a:spcPts val="0"/>
                        </a:spcBef>
                        <a:spcAft>
                          <a:spcPts val="0"/>
                        </a:spcAft>
                      </a:pPr>
                      <a:r>
                        <a:rPr lang="en-US" sz="11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12000</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Late Process Sciences – Fermentation </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Mfg-Ferm</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12242</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822971627"/>
                  </a:ext>
                </a:extLst>
              </a:tr>
              <a:tr h="274320">
                <a:tc>
                  <a:txBody>
                    <a:bodyPr/>
                    <a:lstStyle/>
                    <a:p>
                      <a:pPr marL="0" marR="0">
                        <a:lnSpc>
                          <a:spcPct val="107000"/>
                        </a:lnSpc>
                        <a:spcBef>
                          <a:spcPts val="0"/>
                        </a:spcBef>
                        <a:spcAft>
                          <a:spcPts val="0"/>
                        </a:spcAft>
                      </a:pPr>
                      <a:r>
                        <a:rPr lang="en-US" sz="11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13000</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Early Process  Sciences Cell Culture  </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Mfg-Cell Cult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13249</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440710608"/>
                  </a:ext>
                </a:extLst>
              </a:tr>
              <a:tr h="274320">
                <a:tc>
                  <a:txBody>
                    <a:bodyPr/>
                    <a:lstStyle/>
                    <a:p>
                      <a:pPr marL="0" marR="0">
                        <a:lnSpc>
                          <a:spcPct val="107000"/>
                        </a:lnSpc>
                        <a:spcBef>
                          <a:spcPts val="0"/>
                        </a:spcBef>
                        <a:spcAft>
                          <a:spcPts val="0"/>
                        </a:spcAft>
                      </a:pPr>
                      <a:r>
                        <a:rPr lang="en-US" sz="11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14000</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Late Process Sciences – Purification  </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Mfg- Purif</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14154</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626432310"/>
                  </a:ext>
                </a:extLst>
              </a:tr>
              <a:tr h="274320">
                <a:tc>
                  <a:txBody>
                    <a:bodyPr/>
                    <a:lstStyle/>
                    <a:p>
                      <a:pPr marL="0" marR="0">
                        <a:lnSpc>
                          <a:spcPct val="107000"/>
                        </a:lnSpc>
                        <a:spcBef>
                          <a:spcPts val="0"/>
                        </a:spcBef>
                        <a:spcAft>
                          <a:spcPts val="0"/>
                        </a:spcAft>
                      </a:pPr>
                      <a:r>
                        <a:rPr lang="en-US" sz="11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15000</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Late Process Sciences - Fill/Finish   </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Mfg- Fill/Fin</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15154</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137421054"/>
                  </a:ext>
                </a:extLst>
              </a:tr>
              <a:tr h="274320">
                <a:tc>
                  <a:txBody>
                    <a:bodyPr/>
                    <a:lstStyle/>
                    <a:p>
                      <a:pPr marL="0" marR="0">
                        <a:lnSpc>
                          <a:spcPct val="107000"/>
                        </a:lnSpc>
                        <a:spcBef>
                          <a:spcPts val="0"/>
                        </a:spcBef>
                        <a:spcAft>
                          <a:spcPts val="0"/>
                        </a:spcAft>
                      </a:pPr>
                      <a:r>
                        <a:rPr lang="en-US" sz="11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16000</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PA Development – Analytical  </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PA-Dev</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16166</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748640724"/>
                  </a:ext>
                </a:extLst>
              </a:tr>
              <a:tr h="274320">
                <a:tc>
                  <a:txBody>
                    <a:bodyPr/>
                    <a:lstStyle/>
                    <a:p>
                      <a:pPr marL="0" marR="0">
                        <a:lnSpc>
                          <a:spcPct val="107000"/>
                        </a:lnSpc>
                        <a:spcBef>
                          <a:spcPts val="0"/>
                        </a:spcBef>
                        <a:spcAft>
                          <a:spcPts val="0"/>
                        </a:spcAft>
                      </a:pPr>
                      <a:r>
                        <a:rPr lang="en-US" sz="11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17000</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Early Process Sciences – Virology</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Virus Dev/Mfg</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17130</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173272720"/>
                  </a:ext>
                </a:extLst>
              </a:tr>
              <a:tr h="274320">
                <a:tc>
                  <a:txBody>
                    <a:bodyPr/>
                    <a:lstStyle/>
                    <a:p>
                      <a:pPr marL="0" marR="0">
                        <a:lnSpc>
                          <a:spcPct val="107000"/>
                        </a:lnSpc>
                        <a:spcBef>
                          <a:spcPts val="0"/>
                        </a:spcBef>
                        <a:spcAft>
                          <a:spcPts val="0"/>
                        </a:spcAft>
                      </a:pPr>
                      <a:r>
                        <a:rPr lang="en-US" sz="11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19000</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Late Process Sciences – Support </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Mfg-Support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19505</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970258203"/>
                  </a:ext>
                </a:extLst>
              </a:tr>
              <a:tr h="274320">
                <a:tc>
                  <a:txBody>
                    <a:bodyPr/>
                    <a:lstStyle/>
                    <a:p>
                      <a:pPr marL="0" marR="0">
                        <a:lnSpc>
                          <a:spcPct val="107000"/>
                        </a:lnSpc>
                        <a:spcBef>
                          <a:spcPts val="0"/>
                        </a:spcBef>
                        <a:spcAft>
                          <a:spcPts val="0"/>
                        </a:spcAft>
                      </a:pPr>
                      <a:r>
                        <a:rPr lang="en-US" sz="11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20000</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Materials Management and Inventory Control </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MMIC</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20405</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939028262"/>
                  </a:ext>
                </a:extLst>
              </a:tr>
              <a:tr h="274320">
                <a:tc>
                  <a:txBody>
                    <a:bodyPr/>
                    <a:lstStyle/>
                    <a:p>
                      <a:pPr marL="0" marR="0">
                        <a:lnSpc>
                          <a:spcPct val="107000"/>
                        </a:lnSpc>
                        <a:spcBef>
                          <a:spcPts val="0"/>
                        </a:spcBef>
                        <a:spcAft>
                          <a:spcPts val="0"/>
                        </a:spcAft>
                      </a:pPr>
                      <a:r>
                        <a:rPr lang="en-US" sz="11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21000</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Quality Assurance  </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QA</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21915</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623696963"/>
                  </a:ext>
                </a:extLst>
              </a:tr>
              <a:tr h="274320">
                <a:tc>
                  <a:txBody>
                    <a:bodyPr/>
                    <a:lstStyle/>
                    <a:p>
                      <a:pPr marL="0" marR="0">
                        <a:lnSpc>
                          <a:spcPct val="107000"/>
                        </a:lnSpc>
                        <a:spcBef>
                          <a:spcPts val="0"/>
                        </a:spcBef>
                        <a:spcAft>
                          <a:spcPts val="0"/>
                        </a:spcAft>
                      </a:pPr>
                      <a:r>
                        <a:rPr lang="en-US" sz="11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22000</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Process Analytics </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PA-QC</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22978</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948068934"/>
                  </a:ext>
                </a:extLst>
              </a:tr>
              <a:tr h="274320">
                <a:tc>
                  <a:txBody>
                    <a:bodyPr/>
                    <a:lstStyle/>
                    <a:p>
                      <a:pPr marL="0" marR="0">
                        <a:lnSpc>
                          <a:spcPct val="107000"/>
                        </a:lnSpc>
                        <a:spcBef>
                          <a:spcPts val="0"/>
                        </a:spcBef>
                        <a:spcAft>
                          <a:spcPts val="0"/>
                        </a:spcAft>
                      </a:pPr>
                      <a:r>
                        <a:rPr lang="en-US" sz="11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24000</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Regulatory Affairs </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RA</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24415</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375955249"/>
                  </a:ext>
                </a:extLst>
              </a:tr>
              <a:tr h="274320">
                <a:tc>
                  <a:txBody>
                    <a:bodyPr/>
                    <a:lstStyle/>
                    <a:p>
                      <a:pPr marL="0" marR="0">
                        <a:lnSpc>
                          <a:spcPct val="107000"/>
                        </a:lnSpc>
                        <a:spcBef>
                          <a:spcPts val="0"/>
                        </a:spcBef>
                        <a:spcAft>
                          <a:spcPts val="0"/>
                        </a:spcAft>
                      </a:pPr>
                      <a:r>
                        <a:rPr lang="en-US" sz="11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25000</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Early Process Sciences - Research and Development  </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EPS-RD</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25125</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621398890"/>
                  </a:ext>
                </a:extLst>
              </a:tr>
              <a:tr h="274320">
                <a:tc>
                  <a:txBody>
                    <a:bodyPr/>
                    <a:lstStyle/>
                    <a:p>
                      <a:pPr marL="0" marR="0">
                        <a:lnSpc>
                          <a:spcPct val="107000"/>
                        </a:lnSpc>
                        <a:spcBef>
                          <a:spcPts val="0"/>
                        </a:spcBef>
                        <a:spcAft>
                          <a:spcPts val="0"/>
                        </a:spcAft>
                      </a:pPr>
                      <a:r>
                        <a:rPr lang="en-US" sz="11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26000</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Safety</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Safety</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26303</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582690275"/>
                  </a:ext>
                </a:extLst>
              </a:tr>
            </a:tbl>
          </a:graphicData>
        </a:graphic>
      </p:graphicFrame>
      <p:sp>
        <p:nvSpPr>
          <p:cNvPr id="5" name="TextBox 4">
            <a:extLst>
              <a:ext uri="{FF2B5EF4-FFF2-40B4-BE49-F238E27FC236}">
                <a16:creationId xmlns:a16="http://schemas.microsoft.com/office/drawing/2014/main" id="{7BCB4237-DB68-4417-860C-EA0A9956DC33}"/>
              </a:ext>
            </a:extLst>
          </p:cNvPr>
          <p:cNvSpPr txBox="1"/>
          <p:nvPr/>
        </p:nvSpPr>
        <p:spPr>
          <a:xfrm>
            <a:off x="8670789" y="6419752"/>
            <a:ext cx="438249" cy="307777"/>
          </a:xfrm>
          <a:prstGeom prst="rect">
            <a:avLst/>
          </a:prstGeom>
          <a:noFill/>
        </p:spPr>
        <p:txBody>
          <a:bodyPr wrap="square">
            <a:spAutoFit/>
          </a:bodyPr>
          <a:lstStyle/>
          <a:p>
            <a:fld id="{1C2A3740-7832-428E-94F4-48B18D7B73B0}" type="slidenum">
              <a:rPr lang="en-US" sz="1400" smtClean="0"/>
              <a:pPr/>
              <a:t>38</a:t>
            </a:fld>
            <a:endParaRPr lang="en-US" sz="1400" dirty="0"/>
          </a:p>
        </p:txBody>
      </p:sp>
    </p:spTree>
    <p:extLst>
      <p:ext uri="{BB962C8B-B14F-4D97-AF65-F5344CB8AC3E}">
        <p14:creationId xmlns:p14="http://schemas.microsoft.com/office/powerpoint/2010/main" val="8449703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488597" y="6305729"/>
            <a:ext cx="406021"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FD14C5A8-A08D-446D-8B4A-A3152C48115A}" type="slidenum">
              <a:rPr lang="en-US" sz="1400" smtClean="0"/>
              <a:pPr eaLnBrk="1" hangingPunct="1"/>
              <a:t>39</a:t>
            </a:fld>
            <a:endParaRPr lang="en-US" sz="1400" dirty="0"/>
          </a:p>
        </p:txBody>
      </p:sp>
      <p:sp>
        <p:nvSpPr>
          <p:cNvPr id="43011" name="Rectangle 16"/>
          <p:cNvSpPr>
            <a:spLocks noGrp="1" noChangeArrowheads="1"/>
          </p:cNvSpPr>
          <p:nvPr>
            <p:ph type="title" idx="4294967295"/>
          </p:nvPr>
        </p:nvSpPr>
        <p:spPr bwMode="auto">
          <a:xfrm>
            <a:off x="212725" y="0"/>
            <a:ext cx="7363732" cy="124618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287338" marR="0" lvl="0" indent="-287338" algn="l" defTabSz="914400" rtl="0" eaLnBrk="1" fontAlgn="base" latinLnBrk="0" hangingPunct="1">
              <a:lnSpc>
                <a:spcPct val="90000"/>
              </a:lnSpc>
              <a:spcBef>
                <a:spcPct val="50000"/>
              </a:spcBef>
              <a:spcAft>
                <a:spcPct val="0"/>
              </a:spcAft>
              <a:buClr>
                <a:srgbClr val="579FDB"/>
              </a:buClr>
              <a:buSzTx/>
              <a:buFontTx/>
              <a:buChar char="•"/>
              <a:tabLst/>
              <a:defRPr/>
            </a:pPr>
            <a:endParaRPr kumimoji="0" lang="en-US" sz="2800" b="1" i="0" u="none" strike="noStrike" kern="0" cap="none" spc="0" normalizeH="0" baseline="0" noProof="0" dirty="0">
              <a:ln>
                <a:noFill/>
              </a:ln>
              <a:solidFill>
                <a:srgbClr val="99FF66"/>
              </a:solidFill>
              <a:effectLst/>
              <a:uLnTx/>
              <a:uFillTx/>
              <a:latin typeface="+mn-lt"/>
              <a:ea typeface="+mn-ea"/>
              <a:cs typeface="+mn-cs"/>
            </a:endParaRPr>
          </a:p>
          <a:p>
            <a:pPr marL="287338" marR="0" lvl="0" indent="-287338" algn="l" defTabSz="914400" rtl="0" eaLnBrk="1" fontAlgn="base" latinLnBrk="0" hangingPunct="1">
              <a:lnSpc>
                <a:spcPct val="110000"/>
              </a:lnSpc>
              <a:spcBef>
                <a:spcPct val="50000"/>
              </a:spcBef>
              <a:spcAft>
                <a:spcPct val="0"/>
              </a:spcAft>
              <a:buClr>
                <a:srgbClr val="579FDB"/>
              </a:buClr>
              <a:buSzTx/>
              <a:buFontTx/>
              <a:buNone/>
              <a:tabLst/>
              <a:defRPr/>
            </a:pPr>
            <a:r>
              <a:rPr kumimoji="0" lang="en-US" sz="1600" b="1" i="0" u="none" strike="noStrike" kern="0" cap="none" spc="0" normalizeH="0" baseline="0" noProof="0" dirty="0">
                <a:ln>
                  <a:noFill/>
                </a:ln>
                <a:solidFill>
                  <a:schemeClr val="bg1"/>
                </a:solidFill>
                <a:effectLst/>
                <a:uLnTx/>
                <a:uFillTx/>
                <a:latin typeface="+mn-lt"/>
                <a:ea typeface="+mn-ea"/>
                <a:cs typeface="+mn-cs"/>
              </a:rPr>
              <a:t>ATTRIBUTES OF CONTROLLED DOCUMENTS</a:t>
            </a:r>
          </a:p>
          <a:p>
            <a:pPr marL="287338" marR="0" lvl="0" indent="-287338" algn="l" defTabSz="914400" rtl="0" eaLnBrk="1" fontAlgn="base" latinLnBrk="0" hangingPunct="1">
              <a:lnSpc>
                <a:spcPct val="110000"/>
              </a:lnSpc>
              <a:spcBef>
                <a:spcPct val="50000"/>
              </a:spcBef>
              <a:spcAft>
                <a:spcPct val="0"/>
              </a:spcAft>
              <a:buClr>
                <a:srgbClr val="579FDB"/>
              </a:buClr>
              <a:buSzTx/>
              <a:buFontTx/>
              <a:buNone/>
              <a:tabLst/>
              <a:defRPr/>
            </a:pPr>
            <a:r>
              <a:rPr kumimoji="0" lang="en-US" sz="2000" b="1" i="0" u="sng" strike="noStrike" kern="0" cap="none" spc="0" normalizeH="0" baseline="0" noProof="0" dirty="0">
                <a:ln>
                  <a:noFill/>
                </a:ln>
                <a:solidFill>
                  <a:schemeClr val="bg1"/>
                </a:solidFill>
                <a:effectLst/>
                <a:uLnTx/>
                <a:uFillTx/>
                <a:latin typeface="+mn-lt"/>
                <a:ea typeface="+mn-ea"/>
                <a:cs typeface="+mn-cs"/>
              </a:rPr>
              <a:t>Identification</a:t>
            </a:r>
            <a:r>
              <a:rPr kumimoji="0" lang="en-US" sz="2000" b="1" i="0" u="none" strike="noStrike" kern="0" cap="none" spc="0" normalizeH="0" baseline="0" noProof="0" dirty="0">
                <a:ln>
                  <a:noFill/>
                </a:ln>
                <a:solidFill>
                  <a:schemeClr val="bg1"/>
                </a:solidFill>
                <a:effectLst/>
                <a:uLnTx/>
                <a:uFillTx/>
                <a:latin typeface="+mn-lt"/>
                <a:ea typeface="+mn-ea"/>
                <a:cs typeface="+mn-cs"/>
              </a:rPr>
              <a:t>:  Title, Type of document, Numbering Scheme</a:t>
            </a:r>
          </a:p>
        </p:txBody>
      </p:sp>
      <p:pic>
        <p:nvPicPr>
          <p:cNvPr id="3" name="Picture 2" descr="screen shot of a the first page of a Batch Production Record">
            <a:extLst>
              <a:ext uri="{FF2B5EF4-FFF2-40B4-BE49-F238E27FC236}">
                <a16:creationId xmlns:a16="http://schemas.microsoft.com/office/drawing/2014/main" id="{7E5A45A5-15E6-4410-A76A-5DE214E3E1D4}"/>
              </a:ext>
            </a:extLst>
          </p:cNvPr>
          <p:cNvPicPr>
            <a:picLocks noChangeAspect="1"/>
          </p:cNvPicPr>
          <p:nvPr/>
        </p:nvPicPr>
        <p:blipFill>
          <a:blip r:embed="rId3"/>
          <a:stretch>
            <a:fillRect/>
          </a:stretch>
        </p:blipFill>
        <p:spPr>
          <a:xfrm>
            <a:off x="1188637" y="1429517"/>
            <a:ext cx="6301823" cy="4336800"/>
          </a:xfrm>
          <a:prstGeom prst="rect">
            <a:avLst/>
          </a:prstGeom>
        </p:spPr>
      </p:pic>
      <p:sp>
        <p:nvSpPr>
          <p:cNvPr id="9" name="TextBox 8">
            <a:extLst>
              <a:ext uri="{FF2B5EF4-FFF2-40B4-BE49-F238E27FC236}">
                <a16:creationId xmlns:a16="http://schemas.microsoft.com/office/drawing/2014/main" id="{D8184B5D-96AB-41BA-8F79-C9F500B781F3}"/>
              </a:ext>
            </a:extLst>
          </p:cNvPr>
          <p:cNvSpPr txBox="1"/>
          <p:nvPr/>
        </p:nvSpPr>
        <p:spPr>
          <a:xfrm>
            <a:off x="393737" y="5890230"/>
            <a:ext cx="7988180" cy="830997"/>
          </a:xfrm>
          <a:prstGeom prst="rect">
            <a:avLst/>
          </a:prstGeom>
          <a:noFill/>
        </p:spPr>
        <p:txBody>
          <a:bodyPr wrap="square">
            <a:spAutoFit/>
          </a:bodyPr>
          <a:lstStyle/>
          <a:p>
            <a:pPr marL="0" marR="0" lvl="0" indent="0" algn="just"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This MPR (Master Production Record) is also a controlled document.  (An MPR provides all the instructions and requirements for the production of a product or subproduct).  This MPR is assigned a number (MPR-C-0029) as well as a title “Apheresis Preparation for Prodigy TCT”.  You can see that this document has an effective date (FEB 23 2021), revision number, and a list of MPR Approvers.</a:t>
            </a:r>
          </a:p>
        </p:txBody>
      </p:sp>
      <p:grpSp>
        <p:nvGrpSpPr>
          <p:cNvPr id="2" name="Group 1">
            <a:extLst>
              <a:ext uri="{FF2B5EF4-FFF2-40B4-BE49-F238E27FC236}">
                <a16:creationId xmlns:a16="http://schemas.microsoft.com/office/drawing/2014/main" id="{E7D0E7C2-7741-418C-AD47-0BA36947B4AD}"/>
              </a:ext>
              <a:ext uri="{C183D7F6-B498-43B3-948B-1728B52AA6E4}">
                <adec:decorative xmlns:adec="http://schemas.microsoft.com/office/drawing/2017/decorative" val="1"/>
              </a:ext>
            </a:extLst>
          </p:cNvPr>
          <p:cNvGrpSpPr/>
          <p:nvPr/>
        </p:nvGrpSpPr>
        <p:grpSpPr>
          <a:xfrm>
            <a:off x="1325880" y="1626870"/>
            <a:ext cx="6164580" cy="2419350"/>
            <a:chOff x="1325880" y="1626870"/>
            <a:chExt cx="6164580" cy="2419350"/>
          </a:xfrm>
        </p:grpSpPr>
        <p:sp>
          <p:nvSpPr>
            <p:cNvPr id="4" name="Rectangle 3">
              <a:extLst>
                <a:ext uri="{FF2B5EF4-FFF2-40B4-BE49-F238E27FC236}">
                  <a16:creationId xmlns:a16="http://schemas.microsoft.com/office/drawing/2014/main" id="{FDE4AEFE-0727-4858-9534-7AE26CB7C4FB}"/>
                </a:ext>
              </a:extLst>
            </p:cNvPr>
            <p:cNvSpPr/>
            <p:nvPr/>
          </p:nvSpPr>
          <p:spPr>
            <a:xfrm>
              <a:off x="1325880" y="1863090"/>
              <a:ext cx="830580" cy="266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CFC573-E25E-4104-BFF8-90EFA37F1FFE}"/>
                </a:ext>
              </a:extLst>
            </p:cNvPr>
            <p:cNvSpPr/>
            <p:nvPr/>
          </p:nvSpPr>
          <p:spPr>
            <a:xfrm>
              <a:off x="4831080" y="1897380"/>
              <a:ext cx="670560" cy="266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96C0E49-8A5D-4405-B660-A75C0953ED03}"/>
                </a:ext>
              </a:extLst>
            </p:cNvPr>
            <p:cNvSpPr/>
            <p:nvPr/>
          </p:nvSpPr>
          <p:spPr>
            <a:xfrm>
              <a:off x="5501640" y="1897380"/>
              <a:ext cx="830580" cy="266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2493E34-A71F-4CED-9228-AC7FA5504455}"/>
                </a:ext>
              </a:extLst>
            </p:cNvPr>
            <p:cNvSpPr/>
            <p:nvPr/>
          </p:nvSpPr>
          <p:spPr>
            <a:xfrm>
              <a:off x="3383280" y="1626870"/>
              <a:ext cx="1905000" cy="266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BA240EC-89E8-4F36-9464-566E47A28FD8}"/>
                </a:ext>
              </a:extLst>
            </p:cNvPr>
            <p:cNvSpPr/>
            <p:nvPr/>
          </p:nvSpPr>
          <p:spPr>
            <a:xfrm>
              <a:off x="1325880" y="2876550"/>
              <a:ext cx="6164580" cy="11696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77041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68A64-6361-488B-9D08-555132280F79}"/>
              </a:ext>
            </a:extLst>
          </p:cNvPr>
          <p:cNvSpPr>
            <a:spLocks noGrp="1"/>
          </p:cNvSpPr>
          <p:nvPr>
            <p:ph type="title"/>
          </p:nvPr>
        </p:nvSpPr>
        <p:spPr/>
        <p:txBody>
          <a:bodyPr/>
          <a:lstStyle/>
          <a:p>
            <a:r>
              <a:rPr kumimoji="0" lang="en-US" sz="3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rPr>
              <a:t>MORE OF WHAT WE KNOW SO FAR….</a:t>
            </a:r>
            <a:endParaRPr lang="en-US" dirty="0"/>
          </a:p>
        </p:txBody>
      </p:sp>
      <p:sp>
        <p:nvSpPr>
          <p:cNvPr id="3" name="Content Placeholder 2">
            <a:extLst>
              <a:ext uri="{FF2B5EF4-FFF2-40B4-BE49-F238E27FC236}">
                <a16:creationId xmlns:a16="http://schemas.microsoft.com/office/drawing/2014/main" id="{73D8759F-9D72-4FA3-B957-042910BE92F8}"/>
              </a:ext>
            </a:extLst>
          </p:cNvPr>
          <p:cNvSpPr>
            <a:spLocks noGrp="1"/>
          </p:cNvSpPr>
          <p:nvPr>
            <p:ph idx="1"/>
          </p:nvPr>
        </p:nvSpPr>
        <p:spPr/>
        <p:txBody>
          <a:bodyPr/>
          <a:lstStyle/>
          <a:p>
            <a:pPr marL="0" marR="0" lvl="0" indent="0" algn="just" defTabSz="914400" rtl="0" eaLnBrk="1" fontAlgn="base" latinLnBrk="0" hangingPunct="1">
              <a:lnSpc>
                <a:spcPct val="100000"/>
              </a:lnSpc>
              <a:spcBef>
                <a:spcPct val="3000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pitchFamily="34" charset="0"/>
                <a:ea typeface="+mn-ea"/>
                <a:cs typeface="+mn-cs"/>
              </a:rPr>
              <a:t>Reading the GMPs is easy.  APPLYING them appropriately to your operation takes knowledge of GMP requirements, knowledge of the specific needs of your products and processes, knowledge of current industry practice, and knowledge of how FDA is currently interpreting this issue.  </a:t>
            </a:r>
          </a:p>
          <a:p>
            <a:pPr marL="0" marR="0" lvl="0" indent="0" algn="just" defTabSz="914400" rtl="0" eaLnBrk="1" fontAlgn="base" latinLnBrk="0" hangingPunct="1">
              <a:lnSpc>
                <a:spcPct val="100000"/>
              </a:lnSpc>
              <a:spcBef>
                <a:spcPct val="3000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pitchFamily="34" charset="0"/>
                <a:ea typeface="+mn-ea"/>
                <a:cs typeface="+mn-cs"/>
              </a:rPr>
              <a:t>And because compliance is affected by current industry practice, and because current practice can CHANGE, we all need to be on our toes.  </a:t>
            </a:r>
          </a:p>
          <a:p>
            <a:pPr marL="0" marR="0" lvl="0" indent="0" algn="just" defTabSz="914400" rtl="0" eaLnBrk="1" fontAlgn="base" latinLnBrk="0" hangingPunct="1">
              <a:lnSpc>
                <a:spcPct val="100000"/>
              </a:lnSpc>
              <a:spcBef>
                <a:spcPct val="3000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pitchFamily="34" charset="0"/>
                <a:ea typeface="+mn-ea"/>
                <a:cs typeface="+mn-cs"/>
              </a:rPr>
              <a:t>It’s good to ask questions about what we do and why we do it.  These are the same questions FDA will ask.  </a:t>
            </a:r>
          </a:p>
          <a:p>
            <a:endParaRPr lang="en-US" dirty="0"/>
          </a:p>
        </p:txBody>
      </p:sp>
      <p:sp>
        <p:nvSpPr>
          <p:cNvPr id="4" name="Slide Number Placeholder 5">
            <a:extLst>
              <a:ext uri="{FF2B5EF4-FFF2-40B4-BE49-F238E27FC236}">
                <a16:creationId xmlns:a16="http://schemas.microsoft.com/office/drawing/2014/main" id="{F9A04CB6-2329-4ABF-AB6B-0EA0517B79D7}"/>
              </a:ext>
            </a:extLst>
          </p:cNvPr>
          <p:cNvSpPr txBox="1">
            <a:spLocks/>
          </p:cNvSpPr>
          <p:nvPr/>
        </p:nvSpPr>
        <p:spPr>
          <a:xfrm>
            <a:off x="8656288" y="6441619"/>
            <a:ext cx="349624" cy="277906"/>
          </a:xfrm>
          <a:prstGeom prst="rect">
            <a:avLst/>
          </a:prstGeom>
          <a:noFill/>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742950" indent="-285750" algn="l" rtl="0" eaLnBrk="0" fontAlgn="base" hangingPunct="0">
              <a:spcBef>
                <a:spcPct val="0"/>
              </a:spcBef>
              <a:spcAft>
                <a:spcPct val="0"/>
              </a:spcAft>
              <a:defRPr sz="2400" kern="1200">
                <a:solidFill>
                  <a:schemeClr val="tx1"/>
                </a:solidFill>
                <a:latin typeface="Arial" charset="0"/>
                <a:ea typeface="+mn-ea"/>
                <a:cs typeface="+mn-cs"/>
              </a:defRPr>
            </a:lvl2pPr>
            <a:lvl3pPr marL="1143000" indent="-228600" algn="l" rtl="0" eaLnBrk="0" fontAlgn="base" hangingPunct="0">
              <a:spcBef>
                <a:spcPct val="0"/>
              </a:spcBef>
              <a:spcAft>
                <a:spcPct val="0"/>
              </a:spcAft>
              <a:defRPr sz="2400" kern="1200">
                <a:solidFill>
                  <a:schemeClr val="tx1"/>
                </a:solidFill>
                <a:latin typeface="Arial" charset="0"/>
                <a:ea typeface="+mn-ea"/>
                <a:cs typeface="+mn-cs"/>
              </a:defRPr>
            </a:lvl3pPr>
            <a:lvl4pPr marL="1600200" indent="-228600" algn="l" rtl="0" eaLnBrk="0" fontAlgn="base" hangingPunct="0">
              <a:spcBef>
                <a:spcPct val="0"/>
              </a:spcBef>
              <a:spcAft>
                <a:spcPct val="0"/>
              </a:spcAft>
              <a:defRPr sz="2400" kern="1200">
                <a:solidFill>
                  <a:schemeClr val="tx1"/>
                </a:solidFill>
                <a:latin typeface="Arial" charset="0"/>
                <a:ea typeface="+mn-ea"/>
                <a:cs typeface="+mn-cs"/>
              </a:defRPr>
            </a:lvl4pPr>
            <a:lvl5pPr marL="2057400" indent="-228600" algn="l" rtl="0" eaLnBrk="0" fontAlgn="base" hangingPunct="0">
              <a:spcBef>
                <a:spcPct val="0"/>
              </a:spcBef>
              <a:spcAft>
                <a:spcPct val="0"/>
              </a:spcAft>
              <a:defRPr sz="2400" kern="1200">
                <a:solidFill>
                  <a:schemeClr val="tx1"/>
                </a:solidFill>
                <a:latin typeface="Arial" charset="0"/>
                <a:ea typeface="+mn-ea"/>
                <a:cs typeface="+mn-cs"/>
              </a:defRPr>
            </a:lvl5pPr>
            <a:lvl6pPr marL="2514600" indent="-228600" algn="ctr" defTabSz="914400" rtl="0" eaLnBrk="0" fontAlgn="base" latinLnBrk="0" hangingPunct="0">
              <a:spcBef>
                <a:spcPct val="0"/>
              </a:spcBef>
              <a:spcAft>
                <a:spcPct val="0"/>
              </a:spcAft>
              <a:defRPr sz="2400" kern="1200">
                <a:solidFill>
                  <a:schemeClr val="tx1"/>
                </a:solidFill>
                <a:latin typeface="Arial" charset="0"/>
                <a:ea typeface="+mn-ea"/>
                <a:cs typeface="+mn-cs"/>
              </a:defRPr>
            </a:lvl6pPr>
            <a:lvl7pPr marL="2971800" indent="-228600" algn="ctr" defTabSz="914400" rtl="0" eaLnBrk="0" fontAlgn="base" latinLnBrk="0" hangingPunct="0">
              <a:spcBef>
                <a:spcPct val="0"/>
              </a:spcBef>
              <a:spcAft>
                <a:spcPct val="0"/>
              </a:spcAft>
              <a:defRPr sz="2400" kern="1200">
                <a:solidFill>
                  <a:schemeClr val="tx1"/>
                </a:solidFill>
                <a:latin typeface="Arial" charset="0"/>
                <a:ea typeface="+mn-ea"/>
                <a:cs typeface="+mn-cs"/>
              </a:defRPr>
            </a:lvl7pPr>
            <a:lvl8pPr marL="3429000" indent="-228600" algn="ctr" defTabSz="914400" rtl="0" eaLnBrk="0" fontAlgn="base" latinLnBrk="0" hangingPunct="0">
              <a:spcBef>
                <a:spcPct val="0"/>
              </a:spcBef>
              <a:spcAft>
                <a:spcPct val="0"/>
              </a:spcAft>
              <a:defRPr sz="2400" kern="1200">
                <a:solidFill>
                  <a:schemeClr val="tx1"/>
                </a:solidFill>
                <a:latin typeface="Arial" charset="0"/>
                <a:ea typeface="+mn-ea"/>
                <a:cs typeface="+mn-cs"/>
              </a:defRPr>
            </a:lvl8pPr>
            <a:lvl9pPr marL="3886200" indent="-228600" algn="ctr" defTabSz="914400" rtl="0" eaLnBrk="0" fontAlgn="base" latinLnBrk="0" hangingPunct="0">
              <a:spcBef>
                <a:spcPct val="0"/>
              </a:spcBef>
              <a:spcAft>
                <a:spcPct val="0"/>
              </a:spcAft>
              <a:defRPr sz="2400" kern="1200">
                <a:solidFill>
                  <a:schemeClr val="tx1"/>
                </a:solidFill>
                <a:latin typeface="Arial" charset="0"/>
                <a:ea typeface="+mn-ea"/>
                <a:cs typeface="+mn-cs"/>
              </a:defRPr>
            </a:lvl9pPr>
          </a:lstStyle>
          <a:p>
            <a:pPr eaLnBrk="1" hangingPunct="1"/>
            <a:fld id="{E22357AC-BC57-4845-BD97-7405814DA941}" type="slidenum">
              <a:rPr lang="en-US" sz="1400" smtClean="0"/>
              <a:pPr eaLnBrk="1" hangingPunct="1"/>
              <a:t>4</a:t>
            </a:fld>
            <a:endParaRPr lang="en-US" sz="1400" dirty="0"/>
          </a:p>
        </p:txBody>
      </p:sp>
    </p:spTree>
    <p:extLst>
      <p:ext uri="{BB962C8B-B14F-4D97-AF65-F5344CB8AC3E}">
        <p14:creationId xmlns:p14="http://schemas.microsoft.com/office/powerpoint/2010/main" val="30140632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AA731-9C94-4525-A40A-7729F5394151}"/>
              </a:ext>
            </a:extLst>
          </p:cNvPr>
          <p:cNvSpPr>
            <a:spLocks noGrp="1"/>
          </p:cNvSpPr>
          <p:nvPr>
            <p:ph type="title"/>
          </p:nvPr>
        </p:nvSpPr>
        <p:spPr/>
        <p:txBody>
          <a:bodyPr/>
          <a:lstStyle/>
          <a:p>
            <a:pPr eaLnBrk="1" hangingPunct="1">
              <a:lnSpc>
                <a:spcPct val="90000"/>
              </a:lnSpc>
              <a:spcBef>
                <a:spcPct val="50000"/>
              </a:spcBef>
            </a:pPr>
            <a:r>
              <a:rPr lang="en-US" sz="1600" b="1" dirty="0">
                <a:solidFill>
                  <a:schemeClr val="bg1"/>
                </a:solidFill>
              </a:rPr>
              <a:t>ATTRIBUTES OF CONTROLLED DOCUMENTS</a:t>
            </a:r>
            <a:br>
              <a:rPr lang="en-US" sz="1600" b="1" dirty="0">
                <a:solidFill>
                  <a:schemeClr val="bg1"/>
                </a:solidFill>
              </a:rPr>
            </a:br>
            <a:br>
              <a:rPr lang="en-US" sz="2400" b="1" dirty="0">
                <a:solidFill>
                  <a:schemeClr val="bg1"/>
                </a:solidFill>
              </a:rPr>
            </a:br>
            <a:r>
              <a:rPr lang="en-US" b="1" dirty="0">
                <a:solidFill>
                  <a:schemeClr val="bg1"/>
                </a:solidFill>
              </a:rPr>
              <a:t>Controlling Originals</a:t>
            </a:r>
            <a:endParaRPr lang="en-US" dirty="0"/>
          </a:p>
        </p:txBody>
      </p:sp>
      <p:sp>
        <p:nvSpPr>
          <p:cNvPr id="3" name="Content Placeholder 2">
            <a:extLst>
              <a:ext uri="{FF2B5EF4-FFF2-40B4-BE49-F238E27FC236}">
                <a16:creationId xmlns:a16="http://schemas.microsoft.com/office/drawing/2014/main" id="{9AC8A1BE-5CE7-4564-92F7-4F3C54887BFA}"/>
              </a:ext>
            </a:extLst>
          </p:cNvPr>
          <p:cNvSpPr>
            <a:spLocks noGrp="1"/>
          </p:cNvSpPr>
          <p:nvPr>
            <p:ph idx="1"/>
          </p:nvPr>
        </p:nvSpPr>
        <p:spPr/>
        <p:txBody>
          <a:bodyPr/>
          <a:lstStyle/>
          <a:p>
            <a:pPr eaLnBrk="1" hangingPunct="1"/>
            <a:r>
              <a:rPr lang="en-US" sz="1800" dirty="0"/>
              <a:t>Masters – </a:t>
            </a:r>
            <a:r>
              <a:rPr lang="en-US" sz="1800" b="0" dirty="0"/>
              <a:t>the original documents with the actual signature of authors and reviewers or the original of executed processes (like an original MPR),  is protected in Document Control.  Masters are retained for time periods according to established policies.  In five years, when we need to research how a particular process was designed, or if we need to review the records of a batch, we’ll consult the original documents.  Therefore, these originals must be protected</a:t>
            </a:r>
            <a:r>
              <a:rPr lang="en-US" sz="1800" dirty="0"/>
              <a:t>.  </a:t>
            </a:r>
          </a:p>
          <a:p>
            <a:pPr eaLnBrk="1" hangingPunct="1"/>
            <a:r>
              <a:rPr lang="en-US" sz="1800" b="0" dirty="0"/>
              <a:t>They must be protected from loss, misfiling, adulteration.  And they must be protected from physical hazards like fires or water damage (for example from leaking roofs or basements).  </a:t>
            </a:r>
          </a:p>
          <a:p>
            <a:pPr eaLnBrk="1" hangingPunct="1"/>
            <a:r>
              <a:rPr lang="en-US" sz="1800" b="0" dirty="0"/>
              <a:t>We archive original documents in our high-density file room  (E2814) – see next slide.  Older documents are stored in off-site storage at a commercial archive service.  </a:t>
            </a:r>
          </a:p>
          <a:p>
            <a:pPr eaLnBrk="1" hangingPunct="1"/>
            <a:r>
              <a:rPr lang="en-US" sz="1800" dirty="0"/>
              <a:t>Document storage areas have access restricted to personnel with the combination to the door. </a:t>
            </a:r>
          </a:p>
          <a:p>
            <a:endParaRPr lang="en-US" dirty="0"/>
          </a:p>
        </p:txBody>
      </p:sp>
      <p:sp>
        <p:nvSpPr>
          <p:cNvPr id="4" name="Slide Number Placeholder 5">
            <a:extLst>
              <a:ext uri="{FF2B5EF4-FFF2-40B4-BE49-F238E27FC236}">
                <a16:creationId xmlns:a16="http://schemas.microsoft.com/office/drawing/2014/main" id="{1350705D-D12A-484C-8383-7E786D5A7F6D}"/>
              </a:ext>
            </a:extLst>
          </p:cNvPr>
          <p:cNvSpPr txBox="1">
            <a:spLocks/>
          </p:cNvSpPr>
          <p:nvPr/>
        </p:nvSpPr>
        <p:spPr>
          <a:xfrm>
            <a:off x="8488597" y="6305729"/>
            <a:ext cx="406021" cy="457200"/>
          </a:xfrm>
          <a:prstGeom prst="rect">
            <a:avLst/>
          </a:prstGeom>
          <a:noFill/>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742950" indent="-285750" algn="l" rtl="0" eaLnBrk="0" fontAlgn="base" hangingPunct="0">
              <a:spcBef>
                <a:spcPct val="0"/>
              </a:spcBef>
              <a:spcAft>
                <a:spcPct val="0"/>
              </a:spcAft>
              <a:defRPr sz="2400" kern="1200">
                <a:solidFill>
                  <a:schemeClr val="tx1"/>
                </a:solidFill>
                <a:latin typeface="Arial" charset="0"/>
                <a:ea typeface="+mn-ea"/>
                <a:cs typeface="+mn-cs"/>
              </a:defRPr>
            </a:lvl2pPr>
            <a:lvl3pPr marL="1143000" indent="-228600" algn="l" rtl="0" eaLnBrk="0" fontAlgn="base" hangingPunct="0">
              <a:spcBef>
                <a:spcPct val="0"/>
              </a:spcBef>
              <a:spcAft>
                <a:spcPct val="0"/>
              </a:spcAft>
              <a:defRPr sz="2400" kern="1200">
                <a:solidFill>
                  <a:schemeClr val="tx1"/>
                </a:solidFill>
                <a:latin typeface="Arial" charset="0"/>
                <a:ea typeface="+mn-ea"/>
                <a:cs typeface="+mn-cs"/>
              </a:defRPr>
            </a:lvl3pPr>
            <a:lvl4pPr marL="1600200" indent="-228600" algn="l" rtl="0" eaLnBrk="0" fontAlgn="base" hangingPunct="0">
              <a:spcBef>
                <a:spcPct val="0"/>
              </a:spcBef>
              <a:spcAft>
                <a:spcPct val="0"/>
              </a:spcAft>
              <a:defRPr sz="2400" kern="1200">
                <a:solidFill>
                  <a:schemeClr val="tx1"/>
                </a:solidFill>
                <a:latin typeface="Arial" charset="0"/>
                <a:ea typeface="+mn-ea"/>
                <a:cs typeface="+mn-cs"/>
              </a:defRPr>
            </a:lvl4pPr>
            <a:lvl5pPr marL="2057400" indent="-228600" algn="l" rtl="0" eaLnBrk="0" fontAlgn="base" hangingPunct="0">
              <a:spcBef>
                <a:spcPct val="0"/>
              </a:spcBef>
              <a:spcAft>
                <a:spcPct val="0"/>
              </a:spcAft>
              <a:defRPr sz="2400" kern="1200">
                <a:solidFill>
                  <a:schemeClr val="tx1"/>
                </a:solidFill>
                <a:latin typeface="Arial" charset="0"/>
                <a:ea typeface="+mn-ea"/>
                <a:cs typeface="+mn-cs"/>
              </a:defRPr>
            </a:lvl5pPr>
            <a:lvl6pPr marL="2514600" indent="-228600" algn="ctr" defTabSz="914400" rtl="0" eaLnBrk="0" fontAlgn="base" latinLnBrk="0" hangingPunct="0">
              <a:spcBef>
                <a:spcPct val="0"/>
              </a:spcBef>
              <a:spcAft>
                <a:spcPct val="0"/>
              </a:spcAft>
              <a:defRPr sz="2400" kern="1200">
                <a:solidFill>
                  <a:schemeClr val="tx1"/>
                </a:solidFill>
                <a:latin typeface="Arial" charset="0"/>
                <a:ea typeface="+mn-ea"/>
                <a:cs typeface="+mn-cs"/>
              </a:defRPr>
            </a:lvl6pPr>
            <a:lvl7pPr marL="2971800" indent="-228600" algn="ctr" defTabSz="914400" rtl="0" eaLnBrk="0" fontAlgn="base" latinLnBrk="0" hangingPunct="0">
              <a:spcBef>
                <a:spcPct val="0"/>
              </a:spcBef>
              <a:spcAft>
                <a:spcPct val="0"/>
              </a:spcAft>
              <a:defRPr sz="2400" kern="1200">
                <a:solidFill>
                  <a:schemeClr val="tx1"/>
                </a:solidFill>
                <a:latin typeface="Arial" charset="0"/>
                <a:ea typeface="+mn-ea"/>
                <a:cs typeface="+mn-cs"/>
              </a:defRPr>
            </a:lvl7pPr>
            <a:lvl8pPr marL="3429000" indent="-228600" algn="ctr" defTabSz="914400" rtl="0" eaLnBrk="0" fontAlgn="base" latinLnBrk="0" hangingPunct="0">
              <a:spcBef>
                <a:spcPct val="0"/>
              </a:spcBef>
              <a:spcAft>
                <a:spcPct val="0"/>
              </a:spcAft>
              <a:defRPr sz="2400" kern="1200">
                <a:solidFill>
                  <a:schemeClr val="tx1"/>
                </a:solidFill>
                <a:latin typeface="Arial" charset="0"/>
                <a:ea typeface="+mn-ea"/>
                <a:cs typeface="+mn-cs"/>
              </a:defRPr>
            </a:lvl8pPr>
            <a:lvl9pPr marL="3886200" indent="-228600" algn="ctr" defTabSz="914400" rtl="0" eaLnBrk="0" fontAlgn="base" latinLnBrk="0" hangingPunct="0">
              <a:spcBef>
                <a:spcPct val="0"/>
              </a:spcBef>
              <a:spcAft>
                <a:spcPct val="0"/>
              </a:spcAft>
              <a:defRPr sz="2400" kern="1200">
                <a:solidFill>
                  <a:schemeClr val="tx1"/>
                </a:solidFill>
                <a:latin typeface="Arial" charset="0"/>
                <a:ea typeface="+mn-ea"/>
                <a:cs typeface="+mn-cs"/>
              </a:defRPr>
            </a:lvl9pPr>
          </a:lstStyle>
          <a:p>
            <a:pPr eaLnBrk="1" hangingPunct="1"/>
            <a:fld id="{FD14C5A8-A08D-446D-8B4A-A3152C48115A}" type="slidenum">
              <a:rPr lang="en-US" sz="1400" smtClean="0"/>
              <a:pPr eaLnBrk="1" hangingPunct="1"/>
              <a:t>40</a:t>
            </a:fld>
            <a:endParaRPr lang="en-US" sz="1400" dirty="0"/>
          </a:p>
        </p:txBody>
      </p:sp>
    </p:spTree>
    <p:extLst>
      <p:ext uri="{BB962C8B-B14F-4D97-AF65-F5344CB8AC3E}">
        <p14:creationId xmlns:p14="http://schemas.microsoft.com/office/powerpoint/2010/main" val="38147338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480247" y="6284759"/>
            <a:ext cx="473446" cy="420841"/>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973160F7-2E1B-4DE9-9C52-4AA66C2D112E}" type="slidenum">
              <a:rPr lang="en-US" sz="1400" smtClean="0"/>
              <a:pPr eaLnBrk="1" hangingPunct="1"/>
              <a:t>41</a:t>
            </a:fld>
            <a:endParaRPr lang="en-US" sz="1400" dirty="0"/>
          </a:p>
        </p:txBody>
      </p:sp>
      <p:sp>
        <p:nvSpPr>
          <p:cNvPr id="48133" name="Rectangle 16"/>
          <p:cNvSpPr txBox="1">
            <a:spLocks noGrp="1" noChangeArrowheads="1"/>
          </p:cNvSpPr>
          <p:nvPr>
            <p:ph type="title" idx="4294967295"/>
          </p:nvPr>
        </p:nvSpPr>
        <p:spPr bwMode="auto">
          <a:xfrm>
            <a:off x="332508" y="-66819"/>
            <a:ext cx="8811491" cy="1286020"/>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342900" marR="0" lvl="0" indent="-342900" algn="l" defTabSz="914400" rtl="0" eaLnBrk="1" fontAlgn="base" latinLnBrk="0" hangingPunct="1">
              <a:lnSpc>
                <a:spcPct val="90000"/>
              </a:lnSpc>
              <a:spcBef>
                <a:spcPct val="50000"/>
              </a:spcBef>
              <a:spcAft>
                <a:spcPct val="0"/>
              </a:spcAft>
              <a:buClrTx/>
              <a:buSzTx/>
              <a:buFontTx/>
              <a:buChar char="•"/>
              <a:tabLst/>
              <a:defRPr/>
            </a:pPr>
            <a:endParaRPr kumimoji="0" lang="en-US" sz="2800" b="1" i="0" u="none" strike="noStrike" kern="1200" cap="none" spc="0" normalizeH="0" baseline="0" noProof="0" dirty="0">
              <a:ln>
                <a:noFill/>
              </a:ln>
              <a:solidFill>
                <a:srgbClr val="99FF66"/>
              </a:solidFill>
              <a:effectLst/>
              <a:uLnTx/>
              <a:uFillTx/>
              <a:latin typeface="Arial" charset="0"/>
              <a:ea typeface="+mn-ea"/>
              <a:cs typeface="+mn-cs"/>
            </a:endParaRPr>
          </a:p>
          <a:p>
            <a:pPr marL="342900" marR="0" lvl="0" indent="-342900" algn="l" defTabSz="914400" rtl="0" eaLnBrk="1" fontAlgn="base" latinLnBrk="0" hangingPunct="1">
              <a:lnSpc>
                <a:spcPct val="9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charset="0"/>
                <a:ea typeface="+mn-ea"/>
                <a:cs typeface="+mn-cs"/>
              </a:rPr>
              <a:t>ATTRIBUTES OF CONTROLLED DOCUMENTS</a:t>
            </a:r>
          </a:p>
          <a:p>
            <a:pPr marL="342900" marR="0" lvl="0" indent="-342900" algn="l" defTabSz="914400" rtl="0" eaLnBrk="1" fontAlgn="base" latinLnBrk="0" hangingPunct="1">
              <a:lnSpc>
                <a:spcPct val="9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charset="0"/>
                <a:ea typeface="+mn-ea"/>
                <a:cs typeface="+mn-cs"/>
              </a:rPr>
              <a:t>Controlling Originals</a:t>
            </a:r>
          </a:p>
        </p:txBody>
      </p:sp>
      <p:pic>
        <p:nvPicPr>
          <p:cNvPr id="8" name="Picture 7">
            <a:extLst>
              <a:ext uri="{FF2B5EF4-FFF2-40B4-BE49-F238E27FC236}">
                <a16:creationId xmlns:a16="http://schemas.microsoft.com/office/drawing/2014/main" id="{96FDA8F1-F0FF-4D67-911F-1882628B7B5A}"/>
              </a:ext>
              <a:ext uri="{C183D7F6-B498-43B3-948B-1728B52AA6E4}">
                <adec:decorative xmlns:adec="http://schemas.microsoft.com/office/drawing/2017/decorative" val="1"/>
              </a:ext>
            </a:extLst>
          </p:cNvPr>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357350" y="1796196"/>
            <a:ext cx="4713784" cy="3526430"/>
          </a:xfrm>
          <a:prstGeom prst="rect">
            <a:avLst/>
          </a:prstGeom>
          <a:noFill/>
          <a:ln>
            <a:noFill/>
          </a:ln>
        </p:spPr>
      </p:pic>
      <p:pic>
        <p:nvPicPr>
          <p:cNvPr id="6" name="Picture 5">
            <a:extLst>
              <a:ext uri="{FF2B5EF4-FFF2-40B4-BE49-F238E27FC236}">
                <a16:creationId xmlns:a16="http://schemas.microsoft.com/office/drawing/2014/main" id="{0A953D56-45FF-4B41-9BFC-ED3102C0F8E5}"/>
              </a:ext>
              <a:ext uri="{C183D7F6-B498-43B3-948B-1728B52AA6E4}">
                <adec:decorative xmlns:adec="http://schemas.microsoft.com/office/drawing/2017/decorative" val="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163" y="2173406"/>
            <a:ext cx="1954004" cy="2511187"/>
          </a:xfrm>
          <a:prstGeom prst="rect">
            <a:avLst/>
          </a:prstGeom>
          <a:noFill/>
          <a:ln>
            <a:noFill/>
          </a:ln>
        </p:spPr>
      </p:pic>
      <p:sp>
        <p:nvSpPr>
          <p:cNvPr id="9" name="TextBox 8">
            <a:extLst>
              <a:ext uri="{FF2B5EF4-FFF2-40B4-BE49-F238E27FC236}">
                <a16:creationId xmlns:a16="http://schemas.microsoft.com/office/drawing/2014/main" id="{ABE359E7-13E2-4660-AF5E-D47FB50E6D6D}"/>
              </a:ext>
            </a:extLst>
          </p:cNvPr>
          <p:cNvSpPr txBox="1"/>
          <p:nvPr/>
        </p:nvSpPr>
        <p:spPr>
          <a:xfrm>
            <a:off x="332508" y="5634538"/>
            <a:ext cx="6887158" cy="904863"/>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This is the BDP’s Document Control room.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The entrance door is kept always locked.  The access to the combination </a:t>
            </a:r>
            <a:r>
              <a:rPr lang="en-US" sz="1600" dirty="0">
                <a:solidFill>
                  <a:srgbClr val="000000"/>
                </a:solidFill>
                <a:latin typeface="Arial" pitchFamily="34" charset="0"/>
              </a:rPr>
              <a:t>code is controlled to limit the access the documents.</a:t>
            </a: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5040119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455252" y="6239265"/>
            <a:ext cx="419669"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A91F666C-A8E4-4216-A34D-863314901FC7}" type="slidenum">
              <a:rPr lang="en-US" sz="1400" smtClean="0"/>
              <a:pPr eaLnBrk="1" hangingPunct="1"/>
              <a:t>42</a:t>
            </a:fld>
            <a:endParaRPr lang="en-US" sz="1400" dirty="0"/>
          </a:p>
        </p:txBody>
      </p:sp>
      <p:sp>
        <p:nvSpPr>
          <p:cNvPr id="49158" name="Rectangle 16"/>
          <p:cNvSpPr txBox="1">
            <a:spLocks noGrp="1" noChangeArrowheads="1"/>
          </p:cNvSpPr>
          <p:nvPr>
            <p:ph type="title" idx="4294967295"/>
          </p:nvPr>
        </p:nvSpPr>
        <p:spPr bwMode="auto">
          <a:xfrm>
            <a:off x="406400" y="110837"/>
            <a:ext cx="6668655" cy="1080655"/>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342900" marR="0" lvl="0" indent="-342900" algn="l" defTabSz="914400" rtl="0" eaLnBrk="1" fontAlgn="base" latinLnBrk="0" hangingPunct="1">
              <a:lnSpc>
                <a:spcPct val="90000"/>
              </a:lnSpc>
              <a:spcBef>
                <a:spcPct val="50000"/>
              </a:spcBef>
              <a:spcAft>
                <a:spcPct val="0"/>
              </a:spcAft>
              <a:buClrTx/>
              <a:buSzTx/>
              <a:buFontTx/>
              <a:buChar char="•"/>
              <a:tabLst/>
              <a:defRPr/>
            </a:pPr>
            <a:endParaRPr kumimoji="0" lang="en-US" sz="2800" b="1" i="0" u="none" strike="noStrike" kern="1200" cap="none" spc="0" normalizeH="0" baseline="0" noProof="0" dirty="0">
              <a:ln>
                <a:noFill/>
              </a:ln>
              <a:solidFill>
                <a:srgbClr val="99FF66"/>
              </a:solidFill>
              <a:effectLst/>
              <a:uLnTx/>
              <a:uFillTx/>
              <a:latin typeface="Arial" charset="0"/>
              <a:ea typeface="+mn-ea"/>
              <a:cs typeface="+mn-cs"/>
            </a:endParaRPr>
          </a:p>
          <a:p>
            <a:pPr marL="342900" marR="0" lvl="0" indent="-342900" algn="l" defTabSz="914400" rtl="0" eaLnBrk="1" fontAlgn="base" latinLnBrk="0" hangingPunct="1">
              <a:lnSpc>
                <a:spcPct val="9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charset="0"/>
                <a:ea typeface="+mn-ea"/>
                <a:cs typeface="+mn-cs"/>
              </a:rPr>
              <a:t>ATTRIBUTES OF CONTROLLED DOCUMENTS</a:t>
            </a:r>
          </a:p>
          <a:p>
            <a:pPr marL="342900" marR="0" lvl="0" indent="-342900" algn="l" defTabSz="914400" rtl="0" eaLnBrk="1" fontAlgn="base" latinLnBrk="0" hangingPunct="1">
              <a:lnSpc>
                <a:spcPct val="9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charset="0"/>
                <a:ea typeface="+mn-ea"/>
                <a:cs typeface="+mn-cs"/>
              </a:rPr>
              <a:t>Tracking of Copies</a:t>
            </a:r>
          </a:p>
        </p:txBody>
      </p:sp>
      <p:sp>
        <p:nvSpPr>
          <p:cNvPr id="7" name="TextBox 6">
            <a:extLst>
              <a:ext uri="{FF2B5EF4-FFF2-40B4-BE49-F238E27FC236}">
                <a16:creationId xmlns:a16="http://schemas.microsoft.com/office/drawing/2014/main" id="{B03CB184-16B6-4992-87DD-5E45FA35DEA7}"/>
              </a:ext>
            </a:extLst>
          </p:cNvPr>
          <p:cNvSpPr txBox="1"/>
          <p:nvPr/>
        </p:nvSpPr>
        <p:spPr>
          <a:xfrm>
            <a:off x="783772" y="1643529"/>
            <a:ext cx="8091150" cy="1994392"/>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itchFamily="34" charset="0"/>
                <a:ea typeface="+mn-ea"/>
                <a:cs typeface="+mn-cs"/>
              </a:rPr>
              <a:t>Companies develop different strategies to control copies of documents.  For the BDP, </a:t>
            </a:r>
            <a:r>
              <a:rPr lang="en-US" dirty="0">
                <a:solidFill>
                  <a:srgbClr val="000000"/>
                </a:solidFill>
                <a:latin typeface="Arial" pitchFamily="34" charset="0"/>
              </a:rPr>
              <a:t>controlled copies are managed through our eDMS system</a:t>
            </a:r>
            <a:r>
              <a:rPr kumimoji="0" lang="en-US" b="0" i="0" u="none" strike="noStrike" kern="1200" cap="none" spc="0" normalizeH="0" baseline="0" noProof="0" dirty="0">
                <a:ln>
                  <a:noFill/>
                </a:ln>
                <a:solidFill>
                  <a:srgbClr val="000000"/>
                </a:solidFill>
                <a:effectLst/>
                <a:uLnTx/>
                <a:uFillTx/>
                <a:latin typeface="Arial" pitchFamily="34" charset="0"/>
                <a:ea typeface="+mn-ea"/>
                <a:cs typeface="+mn-cs"/>
              </a:rPr>
              <a:t>.  This is important because as SOPs change or are revised, the current version must be available to people who need it.  The tracking in the system allows controlled copies of updated SOPs to be issued and obsolete copies to be returned.    Returned copies are identified as destroyed.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 name="Picture 2" descr="screen shot of the Controlled copies screen in the eDMS">
            <a:extLst>
              <a:ext uri="{FF2B5EF4-FFF2-40B4-BE49-F238E27FC236}">
                <a16:creationId xmlns:a16="http://schemas.microsoft.com/office/drawing/2014/main" id="{84F9DA37-9690-47F8-9482-84D652093524}"/>
              </a:ext>
            </a:extLst>
          </p:cNvPr>
          <p:cNvPicPr>
            <a:picLocks noChangeAspect="1"/>
          </p:cNvPicPr>
          <p:nvPr/>
        </p:nvPicPr>
        <p:blipFill>
          <a:blip r:embed="rId3"/>
          <a:stretch>
            <a:fillRect/>
          </a:stretch>
        </p:blipFill>
        <p:spPr>
          <a:xfrm>
            <a:off x="888656" y="3429000"/>
            <a:ext cx="7061025" cy="3163127"/>
          </a:xfrm>
          <a:prstGeom prst="rect">
            <a:avLst/>
          </a:prstGeom>
        </p:spPr>
      </p:pic>
    </p:spTree>
    <p:extLst>
      <p:ext uri="{BB962C8B-B14F-4D97-AF65-F5344CB8AC3E}">
        <p14:creationId xmlns:p14="http://schemas.microsoft.com/office/powerpoint/2010/main" val="5560375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8CBE38-C30B-4A3C-BC42-33242DA48AB8}"/>
              </a:ext>
            </a:extLst>
          </p:cNvPr>
          <p:cNvSpPr txBox="1">
            <a:spLocks noGrp="1"/>
          </p:cNvSpPr>
          <p:nvPr>
            <p:ph type="title" idx="4294967295"/>
          </p:nvPr>
        </p:nvSpPr>
        <p:spPr>
          <a:xfrm>
            <a:off x="227926" y="178879"/>
            <a:ext cx="6242853" cy="701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9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mn-ea"/>
                <a:cs typeface="+mn-cs"/>
              </a:rPr>
              <a:t>ATTRIBUTES OF CONTROLLED DOCUMENTS</a:t>
            </a:r>
          </a:p>
          <a:p>
            <a:pPr marL="0" marR="0" lvl="0" indent="0" algn="l" defTabSz="914400" rtl="0" eaLnBrk="1" fontAlgn="base" latinLnBrk="0" hangingPunct="1">
              <a:lnSpc>
                <a:spcPct val="9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mn-cs"/>
              </a:rPr>
              <a:t>Tracking of Copies</a:t>
            </a:r>
          </a:p>
        </p:txBody>
      </p:sp>
      <p:sp>
        <p:nvSpPr>
          <p:cNvPr id="50178" name="Slide Number Placeholder 3">
            <a:extLst>
              <a:ext uri="{C183D7F6-B498-43B3-948B-1728B52AA6E4}">
                <adec:decorative xmlns:adec="http://schemas.microsoft.com/office/drawing/2017/decorative" val="1"/>
              </a:ext>
            </a:extLst>
          </p:cNvPr>
          <p:cNvSpPr>
            <a:spLocks noGrp="1"/>
          </p:cNvSpPr>
          <p:nvPr>
            <p:ph type="sldNum" sz="quarter" idx="12"/>
          </p:nvPr>
        </p:nvSpPr>
        <p:spPr>
          <a:xfrm>
            <a:off x="8425026" y="6401202"/>
            <a:ext cx="484094" cy="318695"/>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11B1AE98-03FD-4BCB-84E9-ADFDD2711395}" type="slidenum">
              <a:rPr lang="en-US" sz="1400" smtClean="0"/>
              <a:pPr eaLnBrk="1" hangingPunct="1"/>
              <a:t>43</a:t>
            </a:fld>
            <a:endParaRPr lang="en-US" sz="1400" dirty="0"/>
          </a:p>
        </p:txBody>
      </p:sp>
      <p:sp>
        <p:nvSpPr>
          <p:cNvPr id="7" name="TextBox 6">
            <a:extLst>
              <a:ext uri="{FF2B5EF4-FFF2-40B4-BE49-F238E27FC236}">
                <a16:creationId xmlns:a16="http://schemas.microsoft.com/office/drawing/2014/main" id="{4313AFD9-7727-4FB2-93BC-CE921213ADED}"/>
              </a:ext>
            </a:extLst>
          </p:cNvPr>
          <p:cNvSpPr txBox="1"/>
          <p:nvPr/>
        </p:nvSpPr>
        <p:spPr>
          <a:xfrm>
            <a:off x="227927" y="1337130"/>
            <a:ext cx="8472320" cy="3970318"/>
          </a:xfrm>
          <a:prstGeom prst="rect">
            <a:avLst/>
          </a:prstGeom>
          <a:noFill/>
        </p:spPr>
        <p:txBody>
          <a:bodyPr wrap="square">
            <a:spAutoFit/>
          </a:bodyPr>
          <a:lstStyle/>
          <a:p>
            <a:pPr eaLnBrk="1" hangingPunct="1"/>
            <a:r>
              <a:rPr lang="en-US" dirty="0"/>
              <a:t>Official copies of controlled SOP documents are tracked in QA Document Control so that they know what SOPs have been issued and which old ones have been retrieved.  </a:t>
            </a:r>
          </a:p>
          <a:p>
            <a:pPr eaLnBrk="1" hangingPunct="1"/>
            <a:endParaRPr lang="en-US" dirty="0"/>
          </a:p>
          <a:p>
            <a:pPr eaLnBrk="1" hangingPunct="1"/>
            <a:r>
              <a:rPr lang="en-US" b="1" dirty="0"/>
              <a:t>Information Tracked:</a:t>
            </a:r>
          </a:p>
          <a:p>
            <a:pPr eaLnBrk="1" hangingPunct="1"/>
            <a:endParaRPr lang="en-US" dirty="0"/>
          </a:p>
          <a:p>
            <a:pPr marL="285750" indent="-285750" eaLnBrk="1" hangingPunct="1">
              <a:buFont typeface="Arial" panose="020B0604020202020204" pitchFamily="34" charset="0"/>
              <a:buChar char="•"/>
            </a:pPr>
            <a:r>
              <a:rPr lang="en-US" dirty="0"/>
              <a:t>Manual Number</a:t>
            </a:r>
          </a:p>
          <a:p>
            <a:pPr marL="285750" indent="-285750" eaLnBrk="1" hangingPunct="1">
              <a:buFont typeface="Arial" panose="020B0604020202020204" pitchFamily="34" charset="0"/>
              <a:buChar char="•"/>
            </a:pPr>
            <a:r>
              <a:rPr lang="en-US" dirty="0"/>
              <a:t>Manual Owner</a:t>
            </a:r>
          </a:p>
          <a:p>
            <a:pPr marL="285750" indent="-285750" eaLnBrk="1" hangingPunct="1">
              <a:buFont typeface="Arial" panose="020B0604020202020204" pitchFamily="34" charset="0"/>
              <a:buChar char="•"/>
            </a:pPr>
            <a:r>
              <a:rPr lang="en-US" dirty="0"/>
              <a:t>Location of Manual</a:t>
            </a:r>
          </a:p>
          <a:p>
            <a:pPr marL="285750" indent="-285750" eaLnBrk="1" hangingPunct="1">
              <a:buFont typeface="Arial" panose="020B0604020202020204" pitchFamily="34" charset="0"/>
              <a:buChar char="•"/>
            </a:pPr>
            <a:r>
              <a:rPr lang="en-US" dirty="0"/>
              <a:t>Paper or E-Copy</a:t>
            </a:r>
          </a:p>
          <a:p>
            <a:pPr marL="285750" indent="-285750" eaLnBrk="1" hangingPunct="1">
              <a:buFont typeface="Arial" panose="020B0604020202020204" pitchFamily="34" charset="0"/>
              <a:buChar char="•"/>
            </a:pPr>
            <a:r>
              <a:rPr lang="en-US" dirty="0"/>
              <a:t>Date Printed – on the physical copy</a:t>
            </a:r>
          </a:p>
          <a:p>
            <a:pPr marL="285750" indent="-285750" eaLnBrk="1" hangingPunct="1">
              <a:buFont typeface="Arial" panose="020B0604020202020204" pitchFamily="34" charset="0"/>
              <a:buChar char="•"/>
            </a:pPr>
            <a:r>
              <a:rPr lang="en-US" dirty="0"/>
              <a:t>Printed by – on the physical copy</a:t>
            </a:r>
          </a:p>
          <a:p>
            <a:pPr marL="285750" indent="-285750" eaLnBrk="1" hangingPunct="1">
              <a:buFont typeface="Arial" panose="020B0604020202020204" pitchFamily="34" charset="0"/>
              <a:buChar char="•"/>
            </a:pPr>
            <a:r>
              <a:rPr lang="en-US" dirty="0"/>
              <a:t>Copy Status, Distributed, Obsolete or Destroyed</a:t>
            </a:r>
          </a:p>
          <a:p>
            <a:pPr eaLnBrk="1" hangingPunct="1"/>
            <a:endParaRPr lang="en-US" dirty="0"/>
          </a:p>
        </p:txBody>
      </p:sp>
    </p:spTree>
    <p:extLst>
      <p:ext uri="{BB962C8B-B14F-4D97-AF65-F5344CB8AC3E}">
        <p14:creationId xmlns:p14="http://schemas.microsoft.com/office/powerpoint/2010/main" val="19015167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16"/>
          <p:cNvSpPr txBox="1">
            <a:spLocks noGrp="1" noChangeArrowheads="1"/>
          </p:cNvSpPr>
          <p:nvPr>
            <p:ph type="title" idx="4294967295"/>
          </p:nvPr>
        </p:nvSpPr>
        <p:spPr bwMode="auto">
          <a:xfrm>
            <a:off x="378691" y="166255"/>
            <a:ext cx="7211762" cy="988290"/>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342900" marR="0" lvl="0" indent="-342900" algn="l" defTabSz="914400" rtl="0" eaLnBrk="1" fontAlgn="base" latinLnBrk="0" hangingPunct="1">
              <a:lnSpc>
                <a:spcPct val="90000"/>
              </a:lnSpc>
              <a:spcBef>
                <a:spcPct val="50000"/>
              </a:spcBef>
              <a:spcAft>
                <a:spcPct val="0"/>
              </a:spcAft>
              <a:buClrTx/>
              <a:buSzTx/>
              <a:buFontTx/>
              <a:buChar char="•"/>
              <a:tabLst/>
              <a:defRPr/>
            </a:pPr>
            <a:endParaRPr kumimoji="0" lang="en-US" sz="2800" b="1" i="0" u="none" strike="noStrike" kern="1200" cap="none" spc="0" normalizeH="0" baseline="0" noProof="0" dirty="0">
              <a:ln>
                <a:noFill/>
              </a:ln>
              <a:solidFill>
                <a:srgbClr val="99FF66"/>
              </a:solidFill>
              <a:effectLst/>
              <a:uLnTx/>
              <a:uFillTx/>
              <a:latin typeface="Arial" charset="0"/>
              <a:ea typeface="+mn-ea"/>
              <a:cs typeface="+mn-cs"/>
            </a:endParaRPr>
          </a:p>
          <a:p>
            <a:pPr marL="342900" marR="0" lvl="0" indent="-342900" algn="l" defTabSz="914400" rtl="0" eaLnBrk="1" fontAlgn="base" latinLnBrk="0" hangingPunct="1">
              <a:lnSpc>
                <a:spcPct val="9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charset="0"/>
                <a:ea typeface="+mn-ea"/>
                <a:cs typeface="+mn-cs"/>
              </a:rPr>
              <a:t>ATTRIBUTES OF CONTROLLED DOCUMENTS</a:t>
            </a:r>
          </a:p>
          <a:p>
            <a:pPr marL="342900" marR="0" lvl="0" indent="-342900" algn="l" defTabSz="914400" rtl="0" eaLnBrk="1" fontAlgn="base" latinLnBrk="0" hangingPunct="1">
              <a:lnSpc>
                <a:spcPct val="9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charset="0"/>
                <a:ea typeface="+mn-ea"/>
                <a:cs typeface="+mn-cs"/>
              </a:rPr>
              <a:t>Copying</a:t>
            </a:r>
          </a:p>
        </p:txBody>
      </p:sp>
      <p:sp>
        <p:nvSpPr>
          <p:cNvPr id="52226"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579590" y="6404775"/>
            <a:ext cx="406021"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95C5CB2C-0594-4A8C-BA89-D53431AAF162}" type="slidenum">
              <a:rPr lang="en-US" sz="1400" smtClean="0"/>
              <a:pPr eaLnBrk="1" hangingPunct="1"/>
              <a:t>44</a:t>
            </a:fld>
            <a:endParaRPr lang="en-US" sz="1400" dirty="0"/>
          </a:p>
        </p:txBody>
      </p:sp>
      <p:sp>
        <p:nvSpPr>
          <p:cNvPr id="6" name="TextBox 5">
            <a:extLst>
              <a:ext uri="{FF2B5EF4-FFF2-40B4-BE49-F238E27FC236}">
                <a16:creationId xmlns:a16="http://schemas.microsoft.com/office/drawing/2014/main" id="{DF19EF39-1990-48D8-AFB2-618B24BFE42A}"/>
              </a:ext>
            </a:extLst>
          </p:cNvPr>
          <p:cNvSpPr txBox="1"/>
          <p:nvPr/>
        </p:nvSpPr>
        <p:spPr>
          <a:xfrm>
            <a:off x="4793673" y="1387120"/>
            <a:ext cx="4191938" cy="5013680"/>
          </a:xfrm>
          <a:prstGeom prst="rect">
            <a:avLst/>
          </a:prstGeom>
          <a:noFill/>
        </p:spPr>
        <p:txBody>
          <a:bodyPr wrap="square">
            <a:spAutoFit/>
          </a:bodyPr>
          <a:lstStyle/>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rPr>
              <a:t>The originals of MPRs, SOPs Spec Sheets are GMP documents and must be controlled.  COPIES of these documents, when used for GMP purposes must also be controlled.  We’ve seen how QA Documentation tracks copies of SOPs by a tracking number on individual copies, and how MPRs are copied and issued by QA Documentation for use in a specific lot.  </a:t>
            </a:r>
          </a:p>
          <a:p>
            <a:pPr marL="0" marR="0" lvl="0" indent="0" defTabSz="914400" rtl="0" eaLnBrk="1" fontAlgn="base" latinLnBrk="0" hangingPunct="1">
              <a:lnSpc>
                <a:spcPct val="100000"/>
              </a:lnSpc>
              <a:spcBef>
                <a:spcPct val="3000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rPr>
              <a:t>Sometimes we need COPIES of GMP documents, especially data worksheets, for example, to put in a report or if the document will be filed in several locations.   COPIES of worksheets and data sheets are also controlled to assure that they present accurate information.  Copies of original data sheets need to be stamped “true and exact copy” with the name and date of the person making this certification.  It’s easy to alter copies so that they no longer reflect the information on the original.  This can be done inadvertently or purposefully.  A spec on the glass of a copier can add an apparent decimal point where there shouldn’t be one.  Stamping copies “true and exact”  and having someone take responsibility for the accuracy of the copy (by signature and date) is an important part of document control.</a:t>
            </a:r>
          </a:p>
        </p:txBody>
      </p:sp>
      <p:pic>
        <p:nvPicPr>
          <p:cNvPr id="5" name="Picture 9">
            <a:extLst>
              <a:ext uri="{FF2B5EF4-FFF2-40B4-BE49-F238E27FC236}">
                <a16:creationId xmlns:a16="http://schemas.microsoft.com/office/drawing/2014/main" id="{282FE836-B614-4D22-8B12-D621EF99DFA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125" t="14395" r="27344" b="4381"/>
          <a:stretch>
            <a:fillRect/>
          </a:stretch>
        </p:blipFill>
        <p:spPr bwMode="auto">
          <a:xfrm>
            <a:off x="739101" y="1585874"/>
            <a:ext cx="3771307" cy="4743106"/>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5131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934CA-14C4-48C0-8154-BCF9005515CD}"/>
              </a:ext>
            </a:extLst>
          </p:cNvPr>
          <p:cNvSpPr>
            <a:spLocks noGrp="1"/>
          </p:cNvSpPr>
          <p:nvPr>
            <p:ph type="title"/>
          </p:nvPr>
        </p:nvSpPr>
        <p:spPr/>
        <p:txBody>
          <a:bodyPr/>
          <a:lstStyle/>
          <a:p>
            <a:r>
              <a:rPr lang="en-US" dirty="0"/>
              <a:t>Tracking of Forms</a:t>
            </a:r>
          </a:p>
        </p:txBody>
      </p:sp>
      <p:sp>
        <p:nvSpPr>
          <p:cNvPr id="8" name="TextBox 7">
            <a:extLst>
              <a:ext uri="{FF2B5EF4-FFF2-40B4-BE49-F238E27FC236}">
                <a16:creationId xmlns:a16="http://schemas.microsoft.com/office/drawing/2014/main" id="{29BA14DB-D7E4-418A-9AF5-994DD48E139B}"/>
              </a:ext>
            </a:extLst>
          </p:cNvPr>
          <p:cNvSpPr txBox="1"/>
          <p:nvPr/>
        </p:nvSpPr>
        <p:spPr>
          <a:xfrm>
            <a:off x="1351529" y="1228390"/>
            <a:ext cx="6918216" cy="1138773"/>
          </a:xfrm>
          <a:prstGeom prst="rect">
            <a:avLst/>
          </a:prstGeom>
          <a:noFill/>
        </p:spPr>
        <p:txBody>
          <a:bodyPr wrap="square" rtlCol="0">
            <a:spAutoFit/>
          </a:bodyPr>
          <a:lstStyle/>
          <a:p>
            <a:r>
              <a:rPr lang="en-US" sz="2800" dirty="0"/>
              <a:t>Data Integrity and Compliance with CGMP </a:t>
            </a:r>
          </a:p>
          <a:p>
            <a:pPr algn="ctr"/>
            <a:r>
              <a:rPr lang="en-US" sz="2000" dirty="0"/>
              <a:t>Questions and Answers </a:t>
            </a:r>
          </a:p>
          <a:p>
            <a:pPr algn="ctr"/>
            <a:r>
              <a:rPr lang="en-US" sz="2000" dirty="0"/>
              <a:t>Guidance for Industry</a:t>
            </a:r>
          </a:p>
        </p:txBody>
      </p:sp>
      <p:sp>
        <p:nvSpPr>
          <p:cNvPr id="7" name="Slide Number Placeholder 5">
            <a:extLst>
              <a:ext uri="{FF2B5EF4-FFF2-40B4-BE49-F238E27FC236}">
                <a16:creationId xmlns:a16="http://schemas.microsoft.com/office/drawing/2014/main" id="{30B40DA3-5E2C-43DF-AD9A-2C522E8964F5}"/>
              </a:ext>
              <a:ext uri="{C183D7F6-B498-43B3-948B-1728B52AA6E4}">
                <adec:decorative xmlns:adec="http://schemas.microsoft.com/office/drawing/2017/decorative" val="1"/>
              </a:ext>
            </a:extLst>
          </p:cNvPr>
          <p:cNvSpPr txBox="1">
            <a:spLocks/>
          </p:cNvSpPr>
          <p:nvPr/>
        </p:nvSpPr>
        <p:spPr>
          <a:xfrm>
            <a:off x="8579590" y="6404775"/>
            <a:ext cx="406021" cy="457200"/>
          </a:xfrm>
          <a:prstGeom prst="rect">
            <a:avLst/>
          </a:prstGeom>
          <a:noFill/>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742950" indent="-285750" algn="l" rtl="0" eaLnBrk="0" fontAlgn="base" hangingPunct="0">
              <a:spcBef>
                <a:spcPct val="0"/>
              </a:spcBef>
              <a:spcAft>
                <a:spcPct val="0"/>
              </a:spcAft>
              <a:defRPr sz="2400" kern="1200">
                <a:solidFill>
                  <a:schemeClr val="tx1"/>
                </a:solidFill>
                <a:latin typeface="Arial" charset="0"/>
                <a:ea typeface="+mn-ea"/>
                <a:cs typeface="+mn-cs"/>
              </a:defRPr>
            </a:lvl2pPr>
            <a:lvl3pPr marL="1143000" indent="-228600" algn="l" rtl="0" eaLnBrk="0" fontAlgn="base" hangingPunct="0">
              <a:spcBef>
                <a:spcPct val="0"/>
              </a:spcBef>
              <a:spcAft>
                <a:spcPct val="0"/>
              </a:spcAft>
              <a:defRPr sz="2400" kern="1200">
                <a:solidFill>
                  <a:schemeClr val="tx1"/>
                </a:solidFill>
                <a:latin typeface="Arial" charset="0"/>
                <a:ea typeface="+mn-ea"/>
                <a:cs typeface="+mn-cs"/>
              </a:defRPr>
            </a:lvl3pPr>
            <a:lvl4pPr marL="1600200" indent="-228600" algn="l" rtl="0" eaLnBrk="0" fontAlgn="base" hangingPunct="0">
              <a:spcBef>
                <a:spcPct val="0"/>
              </a:spcBef>
              <a:spcAft>
                <a:spcPct val="0"/>
              </a:spcAft>
              <a:defRPr sz="2400" kern="1200">
                <a:solidFill>
                  <a:schemeClr val="tx1"/>
                </a:solidFill>
                <a:latin typeface="Arial" charset="0"/>
                <a:ea typeface="+mn-ea"/>
                <a:cs typeface="+mn-cs"/>
              </a:defRPr>
            </a:lvl4pPr>
            <a:lvl5pPr marL="2057400" indent="-228600" algn="l" rtl="0" eaLnBrk="0" fontAlgn="base" hangingPunct="0">
              <a:spcBef>
                <a:spcPct val="0"/>
              </a:spcBef>
              <a:spcAft>
                <a:spcPct val="0"/>
              </a:spcAft>
              <a:defRPr sz="2400" kern="1200">
                <a:solidFill>
                  <a:schemeClr val="tx1"/>
                </a:solidFill>
                <a:latin typeface="Arial" charset="0"/>
                <a:ea typeface="+mn-ea"/>
                <a:cs typeface="+mn-cs"/>
              </a:defRPr>
            </a:lvl5pPr>
            <a:lvl6pPr marL="2514600" indent="-228600" algn="ctr" defTabSz="914400" rtl="0" eaLnBrk="0" fontAlgn="base" latinLnBrk="0" hangingPunct="0">
              <a:spcBef>
                <a:spcPct val="0"/>
              </a:spcBef>
              <a:spcAft>
                <a:spcPct val="0"/>
              </a:spcAft>
              <a:defRPr sz="2400" kern="1200">
                <a:solidFill>
                  <a:schemeClr val="tx1"/>
                </a:solidFill>
                <a:latin typeface="Arial" charset="0"/>
                <a:ea typeface="+mn-ea"/>
                <a:cs typeface="+mn-cs"/>
              </a:defRPr>
            </a:lvl6pPr>
            <a:lvl7pPr marL="2971800" indent="-228600" algn="ctr" defTabSz="914400" rtl="0" eaLnBrk="0" fontAlgn="base" latinLnBrk="0" hangingPunct="0">
              <a:spcBef>
                <a:spcPct val="0"/>
              </a:spcBef>
              <a:spcAft>
                <a:spcPct val="0"/>
              </a:spcAft>
              <a:defRPr sz="2400" kern="1200">
                <a:solidFill>
                  <a:schemeClr val="tx1"/>
                </a:solidFill>
                <a:latin typeface="Arial" charset="0"/>
                <a:ea typeface="+mn-ea"/>
                <a:cs typeface="+mn-cs"/>
              </a:defRPr>
            </a:lvl7pPr>
            <a:lvl8pPr marL="3429000" indent="-228600" algn="ctr" defTabSz="914400" rtl="0" eaLnBrk="0" fontAlgn="base" latinLnBrk="0" hangingPunct="0">
              <a:spcBef>
                <a:spcPct val="0"/>
              </a:spcBef>
              <a:spcAft>
                <a:spcPct val="0"/>
              </a:spcAft>
              <a:defRPr sz="2400" kern="1200">
                <a:solidFill>
                  <a:schemeClr val="tx1"/>
                </a:solidFill>
                <a:latin typeface="Arial" charset="0"/>
                <a:ea typeface="+mn-ea"/>
                <a:cs typeface="+mn-cs"/>
              </a:defRPr>
            </a:lvl8pPr>
            <a:lvl9pPr marL="3886200" indent="-228600" algn="ctr" defTabSz="914400" rtl="0" eaLnBrk="0" fontAlgn="base" latinLnBrk="0" hangingPunct="0">
              <a:spcBef>
                <a:spcPct val="0"/>
              </a:spcBef>
              <a:spcAft>
                <a:spcPct val="0"/>
              </a:spcAft>
              <a:defRPr sz="2400" kern="1200">
                <a:solidFill>
                  <a:schemeClr val="tx1"/>
                </a:solidFill>
                <a:latin typeface="Arial" charset="0"/>
                <a:ea typeface="+mn-ea"/>
                <a:cs typeface="+mn-cs"/>
              </a:defRPr>
            </a:lvl9pPr>
          </a:lstStyle>
          <a:p>
            <a:pPr eaLnBrk="1" hangingPunct="1"/>
            <a:fld id="{95C5CB2C-0594-4A8C-BA89-D53431AAF162}" type="slidenum">
              <a:rPr lang="en-US" sz="1400" smtClean="0"/>
              <a:pPr eaLnBrk="1" hangingPunct="1"/>
              <a:t>45</a:t>
            </a:fld>
            <a:endParaRPr lang="en-US" sz="1400" dirty="0"/>
          </a:p>
        </p:txBody>
      </p:sp>
      <p:sp>
        <p:nvSpPr>
          <p:cNvPr id="3" name="TextBox 2">
            <a:extLst>
              <a:ext uri="{FF2B5EF4-FFF2-40B4-BE49-F238E27FC236}">
                <a16:creationId xmlns:a16="http://schemas.microsoft.com/office/drawing/2014/main" id="{F1F99670-01E6-4DAE-9E56-DC4E7B4EF9DD}"/>
              </a:ext>
            </a:extLst>
          </p:cNvPr>
          <p:cNvSpPr txBox="1"/>
          <p:nvPr/>
        </p:nvSpPr>
        <p:spPr>
          <a:xfrm>
            <a:off x="838278" y="2405958"/>
            <a:ext cx="7542685" cy="4247317"/>
          </a:xfrm>
          <a:prstGeom prst="rect">
            <a:avLst/>
          </a:prstGeom>
          <a:noFill/>
        </p:spPr>
        <p:txBody>
          <a:bodyPr wrap="square" rtlCol="0">
            <a:spAutoFit/>
          </a:bodyPr>
          <a:lstStyle/>
          <a:p>
            <a:r>
              <a:rPr lang="en-US" b="1" dirty="0"/>
              <a:t>How should blank forms be controlled? </a:t>
            </a:r>
          </a:p>
          <a:p>
            <a:r>
              <a:rPr lang="en-US" dirty="0"/>
              <a:t>There must be document controls in place to assure product quality (see §§ 211.100, 211.160(a), 211.186, 212.20(d), and 212.60(g)). For example, bound paginated notebooks, stamped for official use by a document control group, provide good document control because they allow easy detection of unofficial notebooks as well as any gaps in notebook pages. If used, blank forms (e.g., electronic worksheets, laboratory notebooks, and MPCRs) should be controlled by the quality unit or by another document control method. As appropriate, numbered sets of blank forms may be issued and should be reconciled upon completion of all issued forms. Incomplete or erroneous forms should be kept as part of the permanent record along with written justification for their replacement (see, e.g., §§ 211.192, 211.194, 212.50(a), and 212.70(f)(1)(vi)). All data required to recreate a CGMP activity should be maintained as part of the complete record.</a:t>
            </a:r>
          </a:p>
        </p:txBody>
      </p:sp>
    </p:spTree>
    <p:extLst>
      <p:ext uri="{BB962C8B-B14F-4D97-AF65-F5344CB8AC3E}">
        <p14:creationId xmlns:p14="http://schemas.microsoft.com/office/powerpoint/2010/main" val="24518651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760EE-81B2-4391-B024-801585F32B1F}"/>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B4E8AF39-CCAA-462B-AEEA-0102F387EF67}"/>
              </a:ext>
            </a:extLst>
          </p:cNvPr>
          <p:cNvSpPr>
            <a:spLocks noGrp="1"/>
          </p:cNvSpPr>
          <p:nvPr>
            <p:ph idx="1"/>
          </p:nvPr>
        </p:nvSpPr>
        <p:spPr/>
        <p:txBody>
          <a:bodyPr/>
          <a:lstStyle/>
          <a:p>
            <a:pPr eaLnBrk="1" hangingPunct="1"/>
            <a:r>
              <a:rPr lang="en-US" b="0" dirty="0"/>
              <a:t>Forms that document work are GMP documents.  </a:t>
            </a:r>
          </a:p>
          <a:p>
            <a:pPr eaLnBrk="1" hangingPunct="1"/>
            <a:r>
              <a:rPr lang="en-US" b="0" dirty="0"/>
              <a:t>Forms have form numbers and revision numbers. Our eDMS electronic documentation system shows the approval signatures and effective dates for forms.  </a:t>
            </a:r>
          </a:p>
          <a:p>
            <a:pPr eaLnBrk="1" hangingPunct="1"/>
            <a:r>
              <a:rPr lang="en-US" b="0" dirty="0"/>
              <a:t>If you are using a form to document a GMP activity and that form does not have this information, then you are not using a GMP form.  </a:t>
            </a:r>
          </a:p>
          <a:p>
            <a:pPr eaLnBrk="1" hangingPunct="1"/>
            <a:r>
              <a:rPr lang="en-US" b="0" dirty="0"/>
              <a:t>Remember, procedures must be written and approved.  Without tracking information for controlled documents, you can’t prove that the document was ever approved for use.</a:t>
            </a:r>
          </a:p>
          <a:p>
            <a:pPr marL="0" indent="0">
              <a:buNone/>
            </a:pPr>
            <a:r>
              <a:rPr lang="en-US" b="0" dirty="0"/>
              <a:t>	</a:t>
            </a:r>
          </a:p>
        </p:txBody>
      </p:sp>
      <p:sp>
        <p:nvSpPr>
          <p:cNvPr id="4" name="Slide Number Placeholder 5">
            <a:extLst>
              <a:ext uri="{FF2B5EF4-FFF2-40B4-BE49-F238E27FC236}">
                <a16:creationId xmlns:a16="http://schemas.microsoft.com/office/drawing/2014/main" id="{6E2D44B1-4E41-4E76-87E5-D0E5719146D8}"/>
              </a:ext>
            </a:extLst>
          </p:cNvPr>
          <p:cNvSpPr txBox="1">
            <a:spLocks/>
          </p:cNvSpPr>
          <p:nvPr/>
        </p:nvSpPr>
        <p:spPr>
          <a:xfrm>
            <a:off x="8579590" y="6404775"/>
            <a:ext cx="406021" cy="457200"/>
          </a:xfrm>
          <a:prstGeom prst="rect">
            <a:avLst/>
          </a:prstGeom>
          <a:noFill/>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742950" indent="-285750" algn="l" rtl="0" eaLnBrk="0" fontAlgn="base" hangingPunct="0">
              <a:spcBef>
                <a:spcPct val="0"/>
              </a:spcBef>
              <a:spcAft>
                <a:spcPct val="0"/>
              </a:spcAft>
              <a:defRPr sz="2400" kern="1200">
                <a:solidFill>
                  <a:schemeClr val="tx1"/>
                </a:solidFill>
                <a:latin typeface="Arial" charset="0"/>
                <a:ea typeface="+mn-ea"/>
                <a:cs typeface="+mn-cs"/>
              </a:defRPr>
            </a:lvl2pPr>
            <a:lvl3pPr marL="1143000" indent="-228600" algn="l" rtl="0" eaLnBrk="0" fontAlgn="base" hangingPunct="0">
              <a:spcBef>
                <a:spcPct val="0"/>
              </a:spcBef>
              <a:spcAft>
                <a:spcPct val="0"/>
              </a:spcAft>
              <a:defRPr sz="2400" kern="1200">
                <a:solidFill>
                  <a:schemeClr val="tx1"/>
                </a:solidFill>
                <a:latin typeface="Arial" charset="0"/>
                <a:ea typeface="+mn-ea"/>
                <a:cs typeface="+mn-cs"/>
              </a:defRPr>
            </a:lvl3pPr>
            <a:lvl4pPr marL="1600200" indent="-228600" algn="l" rtl="0" eaLnBrk="0" fontAlgn="base" hangingPunct="0">
              <a:spcBef>
                <a:spcPct val="0"/>
              </a:spcBef>
              <a:spcAft>
                <a:spcPct val="0"/>
              </a:spcAft>
              <a:defRPr sz="2400" kern="1200">
                <a:solidFill>
                  <a:schemeClr val="tx1"/>
                </a:solidFill>
                <a:latin typeface="Arial" charset="0"/>
                <a:ea typeface="+mn-ea"/>
                <a:cs typeface="+mn-cs"/>
              </a:defRPr>
            </a:lvl4pPr>
            <a:lvl5pPr marL="2057400" indent="-228600" algn="l" rtl="0" eaLnBrk="0" fontAlgn="base" hangingPunct="0">
              <a:spcBef>
                <a:spcPct val="0"/>
              </a:spcBef>
              <a:spcAft>
                <a:spcPct val="0"/>
              </a:spcAft>
              <a:defRPr sz="2400" kern="1200">
                <a:solidFill>
                  <a:schemeClr val="tx1"/>
                </a:solidFill>
                <a:latin typeface="Arial" charset="0"/>
                <a:ea typeface="+mn-ea"/>
                <a:cs typeface="+mn-cs"/>
              </a:defRPr>
            </a:lvl5pPr>
            <a:lvl6pPr marL="2514600" indent="-228600" algn="ctr" defTabSz="914400" rtl="0" eaLnBrk="0" fontAlgn="base" latinLnBrk="0" hangingPunct="0">
              <a:spcBef>
                <a:spcPct val="0"/>
              </a:spcBef>
              <a:spcAft>
                <a:spcPct val="0"/>
              </a:spcAft>
              <a:defRPr sz="2400" kern="1200">
                <a:solidFill>
                  <a:schemeClr val="tx1"/>
                </a:solidFill>
                <a:latin typeface="Arial" charset="0"/>
                <a:ea typeface="+mn-ea"/>
                <a:cs typeface="+mn-cs"/>
              </a:defRPr>
            </a:lvl6pPr>
            <a:lvl7pPr marL="2971800" indent="-228600" algn="ctr" defTabSz="914400" rtl="0" eaLnBrk="0" fontAlgn="base" latinLnBrk="0" hangingPunct="0">
              <a:spcBef>
                <a:spcPct val="0"/>
              </a:spcBef>
              <a:spcAft>
                <a:spcPct val="0"/>
              </a:spcAft>
              <a:defRPr sz="2400" kern="1200">
                <a:solidFill>
                  <a:schemeClr val="tx1"/>
                </a:solidFill>
                <a:latin typeface="Arial" charset="0"/>
                <a:ea typeface="+mn-ea"/>
                <a:cs typeface="+mn-cs"/>
              </a:defRPr>
            </a:lvl7pPr>
            <a:lvl8pPr marL="3429000" indent="-228600" algn="ctr" defTabSz="914400" rtl="0" eaLnBrk="0" fontAlgn="base" latinLnBrk="0" hangingPunct="0">
              <a:spcBef>
                <a:spcPct val="0"/>
              </a:spcBef>
              <a:spcAft>
                <a:spcPct val="0"/>
              </a:spcAft>
              <a:defRPr sz="2400" kern="1200">
                <a:solidFill>
                  <a:schemeClr val="tx1"/>
                </a:solidFill>
                <a:latin typeface="Arial" charset="0"/>
                <a:ea typeface="+mn-ea"/>
                <a:cs typeface="+mn-cs"/>
              </a:defRPr>
            </a:lvl8pPr>
            <a:lvl9pPr marL="3886200" indent="-228600" algn="ctr" defTabSz="914400" rtl="0" eaLnBrk="0" fontAlgn="base" latinLnBrk="0" hangingPunct="0">
              <a:spcBef>
                <a:spcPct val="0"/>
              </a:spcBef>
              <a:spcAft>
                <a:spcPct val="0"/>
              </a:spcAft>
              <a:defRPr sz="2400" kern="1200">
                <a:solidFill>
                  <a:schemeClr val="tx1"/>
                </a:solidFill>
                <a:latin typeface="Arial" charset="0"/>
                <a:ea typeface="+mn-ea"/>
                <a:cs typeface="+mn-cs"/>
              </a:defRPr>
            </a:lvl9pPr>
          </a:lstStyle>
          <a:p>
            <a:pPr eaLnBrk="1" hangingPunct="1"/>
            <a:fld id="{95C5CB2C-0594-4A8C-BA89-D53431AAF162}" type="slidenum">
              <a:rPr lang="en-US" sz="1400" smtClean="0"/>
              <a:pPr eaLnBrk="1" hangingPunct="1"/>
              <a:t>46</a:t>
            </a:fld>
            <a:endParaRPr lang="en-US" sz="1400" dirty="0"/>
          </a:p>
        </p:txBody>
      </p:sp>
    </p:spTree>
    <p:extLst>
      <p:ext uri="{BB962C8B-B14F-4D97-AF65-F5344CB8AC3E}">
        <p14:creationId xmlns:p14="http://schemas.microsoft.com/office/powerpoint/2010/main" val="10330406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C1FCEA0-C124-4744-8899-E41A8A741E3B}"/>
              </a:ext>
            </a:extLst>
          </p:cNvPr>
          <p:cNvSpPr txBox="1">
            <a:spLocks noGrp="1"/>
          </p:cNvSpPr>
          <p:nvPr>
            <p:ph type="title" idx="4294967295"/>
          </p:nvPr>
        </p:nvSpPr>
        <p:spPr>
          <a:xfrm>
            <a:off x="668739" y="409012"/>
            <a:ext cx="6107373"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charset="0"/>
                <a:ea typeface="+mn-ea"/>
                <a:cs typeface="+mn-cs"/>
              </a:rPr>
              <a:t>Templates – Starting Points</a:t>
            </a:r>
          </a:p>
        </p:txBody>
      </p:sp>
      <p:sp>
        <p:nvSpPr>
          <p:cNvPr id="7" name="TextBox 6">
            <a:extLst>
              <a:ext uri="{FF2B5EF4-FFF2-40B4-BE49-F238E27FC236}">
                <a16:creationId xmlns:a16="http://schemas.microsoft.com/office/drawing/2014/main" id="{3A206920-C331-4698-B8DA-C0DC16540855}"/>
              </a:ext>
            </a:extLst>
          </p:cNvPr>
          <p:cNvSpPr txBox="1"/>
          <p:nvPr/>
        </p:nvSpPr>
        <p:spPr>
          <a:xfrm>
            <a:off x="586853" y="1800579"/>
            <a:ext cx="7970293" cy="4678204"/>
          </a:xfrm>
          <a:prstGeom prst="rect">
            <a:avLst/>
          </a:prstGeom>
          <a:noFill/>
        </p:spPr>
        <p:txBody>
          <a:bodyPr wrap="square">
            <a:spAutoFit/>
          </a:bodyPr>
          <a:lstStyle/>
          <a:p>
            <a:pPr marL="0" marR="0" lvl="0" indent="0" algn="just" defTabSz="914400" rtl="0" eaLnBrk="1" fontAlgn="base" latinLnBrk="0" hangingPunct="1">
              <a:lnSpc>
                <a:spcPct val="100000"/>
              </a:lnSpc>
              <a:spcBef>
                <a:spcPct val="3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Use of a template is one of the mechanisms that Companies use to improve the presentation and readability of their documents. The BDP have templates for things like </a:t>
            </a:r>
            <a:r>
              <a:rPr kumimoji="0" lang="en-US" sz="2000" b="0" i="0" u="none" strike="noStrike" kern="1200" cap="none" spc="0" normalizeH="0" baseline="0" noProof="0" dirty="0">
                <a:ln>
                  <a:noFill/>
                </a:ln>
                <a:solidFill>
                  <a:srgbClr val="25529B"/>
                </a:solidFill>
                <a:effectLst/>
                <a:uLnTx/>
                <a:uFillTx/>
                <a:latin typeface="Arial" pitchFamily="34" charset="0"/>
                <a:ea typeface="+mn-ea"/>
                <a:cs typeface="+mn-cs"/>
              </a:rPr>
              <a:t>SOPs, Certificates of Analysis, Master Production Records, Master Specifications</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 and </a:t>
            </a:r>
            <a:r>
              <a:rPr kumimoji="0" lang="en-US" sz="2000" b="0" i="0" u="none" strike="noStrike" kern="1200" cap="none" spc="0" normalizeH="0" baseline="0" noProof="0" dirty="0">
                <a:ln>
                  <a:noFill/>
                </a:ln>
                <a:solidFill>
                  <a:srgbClr val="25529B"/>
                </a:solidFill>
                <a:effectLst/>
                <a:uLnTx/>
                <a:uFillTx/>
                <a:latin typeface="Arial" pitchFamily="34" charset="0"/>
                <a:ea typeface="+mn-ea"/>
                <a:cs typeface="+mn-cs"/>
              </a:rPr>
              <a:t>Raw Material Specifications</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just" defTabSz="914400" rtl="0" eaLnBrk="1" fontAlgn="base" latinLnBrk="0" hangingPunct="1">
              <a:lnSpc>
                <a:spcPct val="100000"/>
              </a:lnSpc>
              <a:spcBef>
                <a:spcPct val="3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Documents presented in the same format make it easier for readers to find information.  It also prompts document writers to provide consistent information. </a:t>
            </a:r>
          </a:p>
          <a:p>
            <a:pPr marL="0" marR="0" lvl="0" indent="0" algn="just" defTabSz="914400" rtl="0" eaLnBrk="1" fontAlgn="base" latinLnBrk="0" hangingPunct="1">
              <a:lnSpc>
                <a:spcPct val="100000"/>
              </a:lnSpc>
              <a:spcBef>
                <a:spcPct val="3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For example, templates for raw material specifications have a section for manufacturer, for manufacturer’s part number, the product name, etc.  GMPs don’t specifically require the use of templates, but using templates makes it easier for everyone to organize and digest information.  </a:t>
            </a:r>
            <a:endParaRPr lang="en-US" sz="2000" dirty="0">
              <a:solidFill>
                <a:srgbClr val="000000"/>
              </a:solidFill>
              <a:latin typeface="Arial" pitchFamily="34" charset="0"/>
            </a:endParaRPr>
          </a:p>
          <a:p>
            <a:pPr marL="0" marR="0" lvl="0" indent="0" algn="just" defTabSz="914400" rtl="0" eaLnBrk="1" fontAlgn="base" latinLnBrk="0" hangingPunct="1">
              <a:lnSpc>
                <a:spcPct val="100000"/>
              </a:lnSpc>
              <a:spcBef>
                <a:spcPct val="30000"/>
              </a:spcBef>
              <a:spcAft>
                <a:spcPct val="0"/>
              </a:spcAft>
              <a:buClrTx/>
              <a:buSzTx/>
              <a:buFontTx/>
              <a:buNone/>
              <a:tabLst/>
              <a:defRPr/>
            </a:pPr>
            <a:r>
              <a:rPr lang="en-US" sz="2000" dirty="0">
                <a:solidFill>
                  <a:srgbClr val="000000"/>
                </a:solidFill>
                <a:latin typeface="Arial" pitchFamily="34" charset="0"/>
              </a:rPr>
              <a:t>		(See next slide for examples of templates)</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Slide Number Placeholder 5">
            <a:extLst>
              <a:ext uri="{FF2B5EF4-FFF2-40B4-BE49-F238E27FC236}">
                <a16:creationId xmlns:a16="http://schemas.microsoft.com/office/drawing/2014/main" id="{DC07B48F-B889-40F1-B944-E4547A28FAD4}"/>
              </a:ext>
              <a:ext uri="{C183D7F6-B498-43B3-948B-1728B52AA6E4}">
                <adec:decorative xmlns:adec="http://schemas.microsoft.com/office/drawing/2017/decorative" val="1"/>
              </a:ext>
            </a:extLst>
          </p:cNvPr>
          <p:cNvSpPr txBox="1">
            <a:spLocks/>
          </p:cNvSpPr>
          <p:nvPr/>
        </p:nvSpPr>
        <p:spPr>
          <a:xfrm>
            <a:off x="8579590" y="6404775"/>
            <a:ext cx="406021" cy="457200"/>
          </a:xfrm>
          <a:prstGeom prst="rect">
            <a:avLst/>
          </a:prstGeom>
          <a:noFill/>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742950" indent="-285750" algn="l" rtl="0" eaLnBrk="0" fontAlgn="base" hangingPunct="0">
              <a:spcBef>
                <a:spcPct val="0"/>
              </a:spcBef>
              <a:spcAft>
                <a:spcPct val="0"/>
              </a:spcAft>
              <a:defRPr sz="2400" kern="1200">
                <a:solidFill>
                  <a:schemeClr val="tx1"/>
                </a:solidFill>
                <a:latin typeface="Arial" charset="0"/>
                <a:ea typeface="+mn-ea"/>
                <a:cs typeface="+mn-cs"/>
              </a:defRPr>
            </a:lvl2pPr>
            <a:lvl3pPr marL="1143000" indent="-228600" algn="l" rtl="0" eaLnBrk="0" fontAlgn="base" hangingPunct="0">
              <a:spcBef>
                <a:spcPct val="0"/>
              </a:spcBef>
              <a:spcAft>
                <a:spcPct val="0"/>
              </a:spcAft>
              <a:defRPr sz="2400" kern="1200">
                <a:solidFill>
                  <a:schemeClr val="tx1"/>
                </a:solidFill>
                <a:latin typeface="Arial" charset="0"/>
                <a:ea typeface="+mn-ea"/>
                <a:cs typeface="+mn-cs"/>
              </a:defRPr>
            </a:lvl3pPr>
            <a:lvl4pPr marL="1600200" indent="-228600" algn="l" rtl="0" eaLnBrk="0" fontAlgn="base" hangingPunct="0">
              <a:spcBef>
                <a:spcPct val="0"/>
              </a:spcBef>
              <a:spcAft>
                <a:spcPct val="0"/>
              </a:spcAft>
              <a:defRPr sz="2400" kern="1200">
                <a:solidFill>
                  <a:schemeClr val="tx1"/>
                </a:solidFill>
                <a:latin typeface="Arial" charset="0"/>
                <a:ea typeface="+mn-ea"/>
                <a:cs typeface="+mn-cs"/>
              </a:defRPr>
            </a:lvl4pPr>
            <a:lvl5pPr marL="2057400" indent="-228600" algn="l" rtl="0" eaLnBrk="0" fontAlgn="base" hangingPunct="0">
              <a:spcBef>
                <a:spcPct val="0"/>
              </a:spcBef>
              <a:spcAft>
                <a:spcPct val="0"/>
              </a:spcAft>
              <a:defRPr sz="2400" kern="1200">
                <a:solidFill>
                  <a:schemeClr val="tx1"/>
                </a:solidFill>
                <a:latin typeface="Arial" charset="0"/>
                <a:ea typeface="+mn-ea"/>
                <a:cs typeface="+mn-cs"/>
              </a:defRPr>
            </a:lvl5pPr>
            <a:lvl6pPr marL="2514600" indent="-228600" algn="ctr" defTabSz="914400" rtl="0" eaLnBrk="0" fontAlgn="base" latinLnBrk="0" hangingPunct="0">
              <a:spcBef>
                <a:spcPct val="0"/>
              </a:spcBef>
              <a:spcAft>
                <a:spcPct val="0"/>
              </a:spcAft>
              <a:defRPr sz="2400" kern="1200">
                <a:solidFill>
                  <a:schemeClr val="tx1"/>
                </a:solidFill>
                <a:latin typeface="Arial" charset="0"/>
                <a:ea typeface="+mn-ea"/>
                <a:cs typeface="+mn-cs"/>
              </a:defRPr>
            </a:lvl6pPr>
            <a:lvl7pPr marL="2971800" indent="-228600" algn="ctr" defTabSz="914400" rtl="0" eaLnBrk="0" fontAlgn="base" latinLnBrk="0" hangingPunct="0">
              <a:spcBef>
                <a:spcPct val="0"/>
              </a:spcBef>
              <a:spcAft>
                <a:spcPct val="0"/>
              </a:spcAft>
              <a:defRPr sz="2400" kern="1200">
                <a:solidFill>
                  <a:schemeClr val="tx1"/>
                </a:solidFill>
                <a:latin typeface="Arial" charset="0"/>
                <a:ea typeface="+mn-ea"/>
                <a:cs typeface="+mn-cs"/>
              </a:defRPr>
            </a:lvl7pPr>
            <a:lvl8pPr marL="3429000" indent="-228600" algn="ctr" defTabSz="914400" rtl="0" eaLnBrk="0" fontAlgn="base" latinLnBrk="0" hangingPunct="0">
              <a:spcBef>
                <a:spcPct val="0"/>
              </a:spcBef>
              <a:spcAft>
                <a:spcPct val="0"/>
              </a:spcAft>
              <a:defRPr sz="2400" kern="1200">
                <a:solidFill>
                  <a:schemeClr val="tx1"/>
                </a:solidFill>
                <a:latin typeface="Arial" charset="0"/>
                <a:ea typeface="+mn-ea"/>
                <a:cs typeface="+mn-cs"/>
              </a:defRPr>
            </a:lvl8pPr>
            <a:lvl9pPr marL="3886200" indent="-228600" algn="ctr" defTabSz="914400" rtl="0" eaLnBrk="0" fontAlgn="base" latinLnBrk="0" hangingPunct="0">
              <a:spcBef>
                <a:spcPct val="0"/>
              </a:spcBef>
              <a:spcAft>
                <a:spcPct val="0"/>
              </a:spcAft>
              <a:defRPr sz="2400" kern="1200">
                <a:solidFill>
                  <a:schemeClr val="tx1"/>
                </a:solidFill>
                <a:latin typeface="Arial" charset="0"/>
                <a:ea typeface="+mn-ea"/>
                <a:cs typeface="+mn-cs"/>
              </a:defRPr>
            </a:lvl9pPr>
          </a:lstStyle>
          <a:p>
            <a:pPr eaLnBrk="1" hangingPunct="1"/>
            <a:fld id="{95C5CB2C-0594-4A8C-BA89-D53431AAF162}" type="slidenum">
              <a:rPr lang="en-US" sz="1400" smtClean="0"/>
              <a:pPr eaLnBrk="1" hangingPunct="1"/>
              <a:t>47</a:t>
            </a:fld>
            <a:endParaRPr lang="en-US" sz="1400" dirty="0"/>
          </a:p>
        </p:txBody>
      </p:sp>
    </p:spTree>
    <p:extLst>
      <p:ext uri="{BB962C8B-B14F-4D97-AF65-F5344CB8AC3E}">
        <p14:creationId xmlns:p14="http://schemas.microsoft.com/office/powerpoint/2010/main" val="41699442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Text Box 3"/>
          <p:cNvSpPr txBox="1">
            <a:spLocks noGrp="1" noChangeArrowheads="1"/>
          </p:cNvSpPr>
          <p:nvPr>
            <p:ph type="title" idx="4294967295"/>
          </p:nvPr>
        </p:nvSpPr>
        <p:spPr bwMode="auto">
          <a:xfrm>
            <a:off x="482221" y="88613"/>
            <a:ext cx="7108677" cy="523220"/>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charset="0"/>
                <a:ea typeface="+mn-ea"/>
                <a:cs typeface="+mn-cs"/>
              </a:rPr>
              <a:t>Templates – Starting Points for Records</a:t>
            </a:r>
          </a:p>
        </p:txBody>
      </p:sp>
      <p:sp>
        <p:nvSpPr>
          <p:cNvPr id="56322" name="Slide Number Placeholder 3">
            <a:extLst>
              <a:ext uri="{C183D7F6-B498-43B3-948B-1728B52AA6E4}">
                <adec:decorative xmlns:adec="http://schemas.microsoft.com/office/drawing/2017/decorative" val="1"/>
              </a:ext>
            </a:extLst>
          </p:cNvPr>
          <p:cNvSpPr>
            <a:spLocks noGrp="1"/>
          </p:cNvSpPr>
          <p:nvPr>
            <p:ph type="sldNum" sz="quarter" idx="12"/>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295E6B59-E775-43DB-A938-CC69F3B3F99A}" type="slidenum">
              <a:rPr lang="en-US" sz="1400" smtClean="0"/>
              <a:pPr eaLnBrk="1" hangingPunct="1"/>
              <a:t>48</a:t>
            </a:fld>
            <a:endParaRPr lang="en-US" sz="1400"/>
          </a:p>
        </p:txBody>
      </p:sp>
      <p:pic>
        <p:nvPicPr>
          <p:cNvPr id="56325" name="Picture 1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125" t="14395" r="27344" b="5493"/>
          <a:stretch>
            <a:fillRect/>
          </a:stretch>
        </p:blipFill>
        <p:spPr bwMode="auto">
          <a:xfrm>
            <a:off x="304800" y="838200"/>
            <a:ext cx="3197225" cy="4038600"/>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6" name="Picture 16">
            <a:extLs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906" t="14395" r="27344" b="5493"/>
          <a:stretch>
            <a:fillRect/>
          </a:stretch>
        </p:blipFill>
        <p:spPr bwMode="auto">
          <a:xfrm>
            <a:off x="5562600" y="685800"/>
            <a:ext cx="3260725" cy="4191000"/>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7" name="Picture 15">
            <a:extLs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8125" t="14395" r="27344" b="6607"/>
          <a:stretch>
            <a:fillRect/>
          </a:stretch>
        </p:blipFill>
        <p:spPr bwMode="auto">
          <a:xfrm>
            <a:off x="2590800" y="1524000"/>
            <a:ext cx="3243263" cy="4038600"/>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8" name="Picture 11">
            <a:extLs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1719" t="9944" r="10156" b="3801"/>
          <a:stretch>
            <a:fillRect/>
          </a:stretch>
        </p:blipFill>
        <p:spPr bwMode="auto">
          <a:xfrm>
            <a:off x="304800" y="2590800"/>
            <a:ext cx="4373563" cy="3200400"/>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9" name="Picture 14">
            <a:extLs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9153" t="14748" r="28601" b="37041"/>
          <a:stretch>
            <a:fillRect/>
          </a:stretch>
        </p:blipFill>
        <p:spPr bwMode="auto">
          <a:xfrm>
            <a:off x="1012031" y="4181206"/>
            <a:ext cx="3200400" cy="2590800"/>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30" name="Picture 13">
            <a:extLs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8239" t="14557" r="28201" b="30798"/>
          <a:stretch>
            <a:fillRect/>
          </a:stretch>
        </p:blipFill>
        <p:spPr bwMode="auto">
          <a:xfrm>
            <a:off x="4330992" y="3429000"/>
            <a:ext cx="3273425" cy="3346274"/>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lide Number Placeholder 5">
            <a:extLst>
              <a:ext uri="{FF2B5EF4-FFF2-40B4-BE49-F238E27FC236}">
                <a16:creationId xmlns:a16="http://schemas.microsoft.com/office/drawing/2014/main" id="{6775BFF3-9EE8-41EB-BDAF-BA932911561D}"/>
              </a:ext>
              <a:ext uri="{C183D7F6-B498-43B3-948B-1728B52AA6E4}">
                <adec:decorative xmlns:adec="http://schemas.microsoft.com/office/drawing/2017/decorative" val="1"/>
              </a:ext>
            </a:extLst>
          </p:cNvPr>
          <p:cNvSpPr txBox="1">
            <a:spLocks/>
          </p:cNvSpPr>
          <p:nvPr/>
        </p:nvSpPr>
        <p:spPr>
          <a:xfrm>
            <a:off x="8579590" y="6404775"/>
            <a:ext cx="406021" cy="457200"/>
          </a:xfrm>
          <a:prstGeom prst="rect">
            <a:avLst/>
          </a:prstGeom>
          <a:noFill/>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742950" indent="-285750" algn="l" rtl="0" eaLnBrk="0" fontAlgn="base" hangingPunct="0">
              <a:spcBef>
                <a:spcPct val="0"/>
              </a:spcBef>
              <a:spcAft>
                <a:spcPct val="0"/>
              </a:spcAft>
              <a:defRPr sz="2400" kern="1200">
                <a:solidFill>
                  <a:schemeClr val="tx1"/>
                </a:solidFill>
                <a:latin typeface="Arial" charset="0"/>
                <a:ea typeface="+mn-ea"/>
                <a:cs typeface="+mn-cs"/>
              </a:defRPr>
            </a:lvl2pPr>
            <a:lvl3pPr marL="1143000" indent="-228600" algn="l" rtl="0" eaLnBrk="0" fontAlgn="base" hangingPunct="0">
              <a:spcBef>
                <a:spcPct val="0"/>
              </a:spcBef>
              <a:spcAft>
                <a:spcPct val="0"/>
              </a:spcAft>
              <a:defRPr sz="2400" kern="1200">
                <a:solidFill>
                  <a:schemeClr val="tx1"/>
                </a:solidFill>
                <a:latin typeface="Arial" charset="0"/>
                <a:ea typeface="+mn-ea"/>
                <a:cs typeface="+mn-cs"/>
              </a:defRPr>
            </a:lvl3pPr>
            <a:lvl4pPr marL="1600200" indent="-228600" algn="l" rtl="0" eaLnBrk="0" fontAlgn="base" hangingPunct="0">
              <a:spcBef>
                <a:spcPct val="0"/>
              </a:spcBef>
              <a:spcAft>
                <a:spcPct val="0"/>
              </a:spcAft>
              <a:defRPr sz="2400" kern="1200">
                <a:solidFill>
                  <a:schemeClr val="tx1"/>
                </a:solidFill>
                <a:latin typeface="Arial" charset="0"/>
                <a:ea typeface="+mn-ea"/>
                <a:cs typeface="+mn-cs"/>
              </a:defRPr>
            </a:lvl4pPr>
            <a:lvl5pPr marL="2057400" indent="-228600" algn="l" rtl="0" eaLnBrk="0" fontAlgn="base" hangingPunct="0">
              <a:spcBef>
                <a:spcPct val="0"/>
              </a:spcBef>
              <a:spcAft>
                <a:spcPct val="0"/>
              </a:spcAft>
              <a:defRPr sz="2400" kern="1200">
                <a:solidFill>
                  <a:schemeClr val="tx1"/>
                </a:solidFill>
                <a:latin typeface="Arial" charset="0"/>
                <a:ea typeface="+mn-ea"/>
                <a:cs typeface="+mn-cs"/>
              </a:defRPr>
            </a:lvl5pPr>
            <a:lvl6pPr marL="2514600" indent="-228600" algn="ctr" defTabSz="914400" rtl="0" eaLnBrk="0" fontAlgn="base" latinLnBrk="0" hangingPunct="0">
              <a:spcBef>
                <a:spcPct val="0"/>
              </a:spcBef>
              <a:spcAft>
                <a:spcPct val="0"/>
              </a:spcAft>
              <a:defRPr sz="2400" kern="1200">
                <a:solidFill>
                  <a:schemeClr val="tx1"/>
                </a:solidFill>
                <a:latin typeface="Arial" charset="0"/>
                <a:ea typeface="+mn-ea"/>
                <a:cs typeface="+mn-cs"/>
              </a:defRPr>
            </a:lvl6pPr>
            <a:lvl7pPr marL="2971800" indent="-228600" algn="ctr" defTabSz="914400" rtl="0" eaLnBrk="0" fontAlgn="base" latinLnBrk="0" hangingPunct="0">
              <a:spcBef>
                <a:spcPct val="0"/>
              </a:spcBef>
              <a:spcAft>
                <a:spcPct val="0"/>
              </a:spcAft>
              <a:defRPr sz="2400" kern="1200">
                <a:solidFill>
                  <a:schemeClr val="tx1"/>
                </a:solidFill>
                <a:latin typeface="Arial" charset="0"/>
                <a:ea typeface="+mn-ea"/>
                <a:cs typeface="+mn-cs"/>
              </a:defRPr>
            </a:lvl7pPr>
            <a:lvl8pPr marL="3429000" indent="-228600" algn="ctr" defTabSz="914400" rtl="0" eaLnBrk="0" fontAlgn="base" latinLnBrk="0" hangingPunct="0">
              <a:spcBef>
                <a:spcPct val="0"/>
              </a:spcBef>
              <a:spcAft>
                <a:spcPct val="0"/>
              </a:spcAft>
              <a:defRPr sz="2400" kern="1200">
                <a:solidFill>
                  <a:schemeClr val="tx1"/>
                </a:solidFill>
                <a:latin typeface="Arial" charset="0"/>
                <a:ea typeface="+mn-ea"/>
                <a:cs typeface="+mn-cs"/>
              </a:defRPr>
            </a:lvl8pPr>
            <a:lvl9pPr marL="3886200" indent="-228600" algn="ctr" defTabSz="914400" rtl="0" eaLnBrk="0" fontAlgn="base" latinLnBrk="0" hangingPunct="0">
              <a:spcBef>
                <a:spcPct val="0"/>
              </a:spcBef>
              <a:spcAft>
                <a:spcPct val="0"/>
              </a:spcAft>
              <a:defRPr sz="2400" kern="1200">
                <a:solidFill>
                  <a:schemeClr val="tx1"/>
                </a:solidFill>
                <a:latin typeface="Arial" charset="0"/>
                <a:ea typeface="+mn-ea"/>
                <a:cs typeface="+mn-cs"/>
              </a:defRPr>
            </a:lvl9pPr>
          </a:lstStyle>
          <a:p>
            <a:pPr eaLnBrk="1" hangingPunct="1"/>
            <a:fld id="{95C5CB2C-0594-4A8C-BA89-D53431AAF162}" type="slidenum">
              <a:rPr lang="en-US" sz="1400" smtClean="0"/>
              <a:pPr eaLnBrk="1" hangingPunct="1"/>
              <a:t>48</a:t>
            </a:fld>
            <a:endParaRPr lang="en-US" sz="1400" dirty="0"/>
          </a:p>
        </p:txBody>
      </p:sp>
    </p:spTree>
    <p:extLst>
      <p:ext uri="{BB962C8B-B14F-4D97-AF65-F5344CB8AC3E}">
        <p14:creationId xmlns:p14="http://schemas.microsoft.com/office/powerpoint/2010/main" val="10263611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16"/>
          <p:cNvSpPr txBox="1">
            <a:spLocks noGrp="1" noChangeArrowheads="1"/>
          </p:cNvSpPr>
          <p:nvPr>
            <p:ph type="title" idx="4294967295"/>
          </p:nvPr>
        </p:nvSpPr>
        <p:spPr bwMode="auto">
          <a:xfrm>
            <a:off x="175300" y="132659"/>
            <a:ext cx="7466328" cy="1034667"/>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342900" marR="0" lvl="0" indent="-342900" algn="l" defTabSz="914400" rtl="0" eaLnBrk="1" fontAlgn="base" latinLnBrk="0" hangingPunct="1">
              <a:lnSpc>
                <a:spcPct val="90000"/>
              </a:lnSpc>
              <a:spcBef>
                <a:spcPct val="50000"/>
              </a:spcBef>
              <a:spcAft>
                <a:spcPct val="0"/>
              </a:spcAft>
              <a:buClrTx/>
              <a:buSzTx/>
              <a:buFontTx/>
              <a:buChar char="•"/>
              <a:tabLst/>
              <a:defRPr/>
            </a:pPr>
            <a:endParaRPr kumimoji="0" lang="en-US" sz="2800" b="1" i="0" u="none" strike="noStrike" kern="1200" cap="none" spc="0" normalizeH="0" baseline="0" noProof="0" dirty="0">
              <a:ln>
                <a:noFill/>
              </a:ln>
              <a:solidFill>
                <a:srgbClr val="99FF66"/>
              </a:solidFill>
              <a:effectLst/>
              <a:uLnTx/>
              <a:uFillTx/>
              <a:latin typeface="Arial" charset="0"/>
              <a:ea typeface="+mn-ea"/>
              <a:cs typeface="+mn-cs"/>
            </a:endParaRPr>
          </a:p>
          <a:p>
            <a:pPr marL="342900" marR="0" lvl="0" indent="-342900" algn="l" defTabSz="914400" rtl="0" eaLnBrk="1" fontAlgn="base" latinLnBrk="0" hangingPunct="1">
              <a:lnSpc>
                <a:spcPct val="90000"/>
              </a:lnSpc>
              <a:spcBef>
                <a:spcPct val="50000"/>
              </a:spcBef>
              <a:spcAft>
                <a:spcPct val="0"/>
              </a:spcAft>
              <a:buClrTx/>
              <a:buSzTx/>
              <a:buFontTx/>
              <a:buNone/>
              <a:tabLst/>
              <a:defRPr/>
            </a:pPr>
            <a:endParaRPr kumimoji="0" lang="en-US" sz="2800" b="1" i="0" u="none" strike="noStrike" kern="1200" cap="none" spc="0" normalizeH="0" baseline="0" noProof="0" dirty="0">
              <a:ln>
                <a:noFill/>
              </a:ln>
              <a:solidFill>
                <a:schemeClr val="bg1"/>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charset="0"/>
                <a:ea typeface="+mn-ea"/>
                <a:cs typeface="+mn-cs"/>
              </a:rPr>
              <a:t>CONTROLLED DOCUMENTS:</a:t>
            </a:r>
          </a:p>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charset="0"/>
                <a:ea typeface="+mn-ea"/>
                <a:cs typeface="+mn-cs"/>
              </a:rPr>
              <a:t>OPTIONAL ATTRIBUTES</a:t>
            </a:r>
          </a:p>
        </p:txBody>
      </p:sp>
      <p:sp>
        <p:nvSpPr>
          <p:cNvPr id="57346"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93365" y="6482503"/>
            <a:ext cx="568361" cy="31242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22C1A779-87B3-4789-BA20-F6CD85D72F62}" type="slidenum">
              <a:rPr lang="en-US" sz="1400" smtClean="0"/>
              <a:pPr eaLnBrk="1" hangingPunct="1"/>
              <a:t>49</a:t>
            </a:fld>
            <a:endParaRPr lang="en-US" sz="1400"/>
          </a:p>
        </p:txBody>
      </p:sp>
      <p:sp>
        <p:nvSpPr>
          <p:cNvPr id="6" name="TextBox 5">
            <a:extLst>
              <a:ext uri="{FF2B5EF4-FFF2-40B4-BE49-F238E27FC236}">
                <a16:creationId xmlns:a16="http://schemas.microsoft.com/office/drawing/2014/main" id="{1971CEE2-6DBC-42F4-AE74-F5EA0FE72334}"/>
              </a:ext>
            </a:extLst>
          </p:cNvPr>
          <p:cNvSpPr txBox="1"/>
          <p:nvPr/>
        </p:nvSpPr>
        <p:spPr>
          <a:xfrm>
            <a:off x="572842" y="1823240"/>
            <a:ext cx="7885357" cy="830997"/>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Companies can use other mechanisms to help them control documents.  </a:t>
            </a:r>
          </a:p>
        </p:txBody>
      </p:sp>
      <p:sp>
        <p:nvSpPr>
          <p:cNvPr id="53252" name="Rectangle 3"/>
          <p:cNvSpPr>
            <a:spLocks noGrp="1" noChangeArrowheads="1"/>
          </p:cNvSpPr>
          <p:nvPr>
            <p:ph type="body" idx="1"/>
          </p:nvPr>
        </p:nvSpPr>
        <p:spPr>
          <a:xfrm>
            <a:off x="350983" y="2877544"/>
            <a:ext cx="8410462" cy="3452189"/>
          </a:xfrm>
        </p:spPr>
        <p:txBody>
          <a:bodyPr/>
          <a:lstStyle/>
          <a:p>
            <a:pPr eaLnBrk="1" hangingPunct="1">
              <a:lnSpc>
                <a:spcPct val="114000"/>
              </a:lnSpc>
              <a:spcBef>
                <a:spcPts val="1200"/>
              </a:spcBef>
              <a:buClr>
                <a:srgbClr val="0070C0"/>
              </a:buClr>
              <a:defRPr/>
            </a:pPr>
            <a:r>
              <a:rPr lang="en-US" sz="2800" b="0" dirty="0"/>
              <a:t>Paper color</a:t>
            </a:r>
          </a:p>
          <a:p>
            <a:pPr eaLnBrk="1" hangingPunct="1">
              <a:lnSpc>
                <a:spcPct val="114000"/>
              </a:lnSpc>
              <a:spcBef>
                <a:spcPts val="1200"/>
              </a:spcBef>
              <a:buClr>
                <a:srgbClr val="0070C0"/>
              </a:buClr>
              <a:defRPr/>
            </a:pPr>
            <a:r>
              <a:rPr lang="en-US" sz="2800" b="0" dirty="0"/>
              <a:t>Use of watermarks</a:t>
            </a:r>
          </a:p>
          <a:p>
            <a:pPr eaLnBrk="1" hangingPunct="1">
              <a:lnSpc>
                <a:spcPct val="114000"/>
              </a:lnSpc>
              <a:spcBef>
                <a:spcPts val="1200"/>
              </a:spcBef>
              <a:buClr>
                <a:srgbClr val="0070C0"/>
              </a:buClr>
              <a:defRPr/>
            </a:pPr>
            <a:r>
              <a:rPr lang="en-US" sz="2800" b="0" dirty="0"/>
              <a:t>Use of document print dates</a:t>
            </a:r>
          </a:p>
          <a:p>
            <a:pPr eaLnBrk="1" hangingPunct="1">
              <a:lnSpc>
                <a:spcPct val="114000"/>
              </a:lnSpc>
              <a:spcBef>
                <a:spcPts val="1200"/>
              </a:spcBef>
              <a:buClr>
                <a:srgbClr val="0070C0"/>
              </a:buClr>
              <a:defRPr/>
            </a:pPr>
            <a:r>
              <a:rPr lang="en-US" sz="2800" b="0" dirty="0"/>
              <a:t>Use of security paper (lines appear as document “ages”)</a:t>
            </a:r>
          </a:p>
        </p:txBody>
      </p:sp>
    </p:spTree>
    <p:extLst>
      <p:ext uri="{BB962C8B-B14F-4D97-AF65-F5344CB8AC3E}">
        <p14:creationId xmlns:p14="http://schemas.microsoft.com/office/powerpoint/2010/main" val="1192280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272" y="158607"/>
            <a:ext cx="8592127" cy="1039812"/>
          </a:xfrm>
        </p:spPr>
        <p:txBody>
          <a:bodyPr>
            <a:normAutofit/>
          </a:bodyPr>
          <a:lstStyle/>
          <a:p>
            <a:pPr>
              <a:lnSpc>
                <a:spcPct val="110000"/>
              </a:lnSpc>
              <a:defRPr/>
            </a:pPr>
            <a:r>
              <a:rPr lang="en-US" dirty="0"/>
              <a:t>What’s in the GMPs about Quality?</a:t>
            </a:r>
            <a:br>
              <a:rPr lang="en-US" dirty="0"/>
            </a:br>
            <a:r>
              <a:rPr lang="en-US" sz="2800" dirty="0"/>
              <a:t>SISQP</a:t>
            </a:r>
          </a:p>
        </p:txBody>
      </p:sp>
      <p:sp>
        <p:nvSpPr>
          <p:cNvPr id="4" name="Content Placeholder 3">
            <a:extLst>
              <a:ext uri="{FF2B5EF4-FFF2-40B4-BE49-F238E27FC236}">
                <a16:creationId xmlns:a16="http://schemas.microsoft.com/office/drawing/2014/main" id="{8CE5F1FA-45BF-4EE2-9F3E-A5CBB5B65B0F}"/>
              </a:ext>
            </a:extLst>
          </p:cNvPr>
          <p:cNvSpPr>
            <a:spLocks noGrp="1"/>
          </p:cNvSpPr>
          <p:nvPr>
            <p:ph idx="1"/>
          </p:nvPr>
        </p:nvSpPr>
        <p:spPr>
          <a:xfrm>
            <a:off x="1563367" y="1487877"/>
            <a:ext cx="6174913" cy="2481191"/>
          </a:xfrm>
        </p:spPr>
        <p:txBody>
          <a:bodyPr/>
          <a:lstStyle/>
          <a:p>
            <a:pPr marL="0" lvl="0" indent="0" algn="l" defTabSz="293688"/>
            <a:r>
              <a:rPr lang="en-US" sz="2400" dirty="0">
                <a:solidFill>
                  <a:schemeClr val="tx1"/>
                </a:solidFill>
                <a:latin typeface="Arial Black" pitchFamily="34" charset="0"/>
              </a:rPr>
              <a:t>S</a:t>
            </a:r>
            <a:r>
              <a:rPr lang="en-US" sz="2400" u="sng" dirty="0">
                <a:solidFill>
                  <a:schemeClr val="tx1"/>
                </a:solidFill>
              </a:rPr>
              <a:t>afety</a:t>
            </a:r>
            <a:r>
              <a:rPr lang="en-US" sz="2400" dirty="0">
                <a:solidFill>
                  <a:schemeClr val="tx1"/>
                </a:solidFill>
              </a:rPr>
              <a:t>:  		Does no harm 	</a:t>
            </a:r>
            <a:endParaRPr lang="en-US" sz="2400" dirty="0">
              <a:solidFill>
                <a:schemeClr val="tx1"/>
              </a:solidFill>
              <a:latin typeface="Arial Black" pitchFamily="34" charset="0"/>
            </a:endParaRPr>
          </a:p>
          <a:p>
            <a:pPr marL="0" lvl="0" indent="0" algn="l" defTabSz="293688"/>
            <a:r>
              <a:rPr lang="en-US" sz="2400" dirty="0">
                <a:solidFill>
                  <a:schemeClr val="tx1"/>
                </a:solidFill>
                <a:latin typeface="Arial Black" pitchFamily="34" charset="0"/>
              </a:rPr>
              <a:t>I</a:t>
            </a:r>
            <a:r>
              <a:rPr lang="en-US" sz="2400" u="sng" dirty="0">
                <a:solidFill>
                  <a:schemeClr val="tx1"/>
                </a:solidFill>
              </a:rPr>
              <a:t>dentity</a:t>
            </a:r>
            <a:r>
              <a:rPr lang="en-US" sz="2400" dirty="0">
                <a:solidFill>
                  <a:schemeClr val="tx1"/>
                </a:solidFill>
              </a:rPr>
              <a:t>: 	    Is what it’s supposed to be	</a:t>
            </a:r>
            <a:endParaRPr lang="en-US" sz="2400" dirty="0">
              <a:solidFill>
                <a:schemeClr val="tx1"/>
              </a:solidFill>
              <a:latin typeface="Arial Black" pitchFamily="34" charset="0"/>
            </a:endParaRPr>
          </a:p>
          <a:p>
            <a:pPr marL="0" lvl="0" indent="0" algn="l" defTabSz="293688"/>
            <a:r>
              <a:rPr lang="en-US" sz="2400" dirty="0">
                <a:solidFill>
                  <a:schemeClr val="tx1"/>
                </a:solidFill>
                <a:latin typeface="Arial Black" pitchFamily="34" charset="0"/>
              </a:rPr>
              <a:t>S</a:t>
            </a:r>
            <a:r>
              <a:rPr lang="en-US" sz="2400" u="sng" dirty="0">
                <a:solidFill>
                  <a:schemeClr val="tx1"/>
                </a:solidFill>
              </a:rPr>
              <a:t>trength</a:t>
            </a:r>
            <a:r>
              <a:rPr lang="en-US" sz="2400" dirty="0">
                <a:solidFill>
                  <a:schemeClr val="tx1"/>
                </a:solidFill>
              </a:rPr>
              <a:t>:  	Sufficiently potent	</a:t>
            </a:r>
          </a:p>
          <a:p>
            <a:pPr marL="0" lvl="0" indent="0" algn="l" defTabSz="293688"/>
            <a:r>
              <a:rPr lang="en-US" sz="2400" dirty="0">
                <a:solidFill>
                  <a:schemeClr val="tx1"/>
                </a:solidFill>
                <a:latin typeface="Arial Black" pitchFamily="34" charset="0"/>
              </a:rPr>
              <a:t>Q</a:t>
            </a:r>
            <a:r>
              <a:rPr lang="en-US" sz="2400" u="sng" dirty="0">
                <a:solidFill>
                  <a:schemeClr val="tx1"/>
                </a:solidFill>
              </a:rPr>
              <a:t>uality</a:t>
            </a:r>
            <a:r>
              <a:rPr lang="en-US" sz="2400" dirty="0">
                <a:solidFill>
                  <a:schemeClr val="tx1"/>
                </a:solidFill>
              </a:rPr>
              <a:t>:  	Meeting specifications	</a:t>
            </a:r>
            <a:endParaRPr lang="en-US" sz="2400" dirty="0">
              <a:solidFill>
                <a:schemeClr val="tx1"/>
              </a:solidFill>
              <a:latin typeface="Arial Black" pitchFamily="34" charset="0"/>
            </a:endParaRPr>
          </a:p>
          <a:p>
            <a:pPr marL="0" lvl="0" indent="0" algn="l" defTabSz="293688"/>
            <a:r>
              <a:rPr lang="en-US" sz="2400" dirty="0">
                <a:solidFill>
                  <a:schemeClr val="tx1"/>
                </a:solidFill>
                <a:latin typeface="Arial Black" pitchFamily="34" charset="0"/>
              </a:rPr>
              <a:t>P</a:t>
            </a:r>
            <a:r>
              <a:rPr lang="en-US" sz="2400" u="sng" dirty="0">
                <a:solidFill>
                  <a:schemeClr val="tx1"/>
                </a:solidFill>
              </a:rPr>
              <a:t>urity</a:t>
            </a:r>
            <a:r>
              <a:rPr lang="en-US" sz="2400" dirty="0">
                <a:solidFill>
                  <a:schemeClr val="tx1"/>
                </a:solidFill>
              </a:rPr>
              <a:t>:  		Free of contamination	</a:t>
            </a:r>
            <a:endParaRPr lang="en-US" sz="2400" dirty="0"/>
          </a:p>
          <a:p>
            <a:endParaRPr lang="en-US" dirty="0"/>
          </a:p>
        </p:txBody>
      </p:sp>
      <p:sp>
        <p:nvSpPr>
          <p:cNvPr id="9" name="TextBox 8">
            <a:extLst>
              <a:ext uri="{FF2B5EF4-FFF2-40B4-BE49-F238E27FC236}">
                <a16:creationId xmlns:a16="http://schemas.microsoft.com/office/drawing/2014/main" id="{5E2E4208-CAA0-4063-9BB5-04AF9BC2D495}"/>
              </a:ext>
            </a:extLst>
          </p:cNvPr>
          <p:cNvSpPr txBox="1"/>
          <p:nvPr/>
        </p:nvSpPr>
        <p:spPr>
          <a:xfrm>
            <a:off x="467435" y="3972480"/>
            <a:ext cx="8133495" cy="2646878"/>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What’s in the GMPs about quality?</a:t>
            </a:r>
            <a:endParaRPr kumimoji="0" lang="en-US" sz="10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Many people remember these attributes with the acronym </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SISQP</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 because most often, that is the order you find them in the GMP regulations.  In fact the phase “identity, strength, quality, and purity”  or some combination thereof  appears in the GMPs at least 20 times, and in almost all of the 11 subparts in the regulation. It’s hard to miss the theme that the GMPs have been written to assure the SISQP of the product.</a:t>
            </a:r>
          </a:p>
        </p:txBody>
      </p:sp>
    </p:spTree>
    <p:extLst>
      <p:ext uri="{BB962C8B-B14F-4D97-AF65-F5344CB8AC3E}">
        <p14:creationId xmlns:p14="http://schemas.microsoft.com/office/powerpoint/2010/main" val="4955420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419615-C741-4BBB-A572-14A4DEE7100E}"/>
              </a:ext>
            </a:extLst>
          </p:cNvPr>
          <p:cNvSpPr txBox="1">
            <a:spLocks noGrp="1"/>
          </p:cNvSpPr>
          <p:nvPr>
            <p:ph type="title" idx="4294967295"/>
          </p:nvPr>
        </p:nvSpPr>
        <p:spPr>
          <a:xfrm>
            <a:off x="228599" y="440486"/>
            <a:ext cx="7492481"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1" indent="0" algn="l" defTabSz="914400" rtl="0" eaLnBrk="1" fontAlgn="base" latinLnBrk="0" hangingPunct="1">
              <a:lnSpc>
                <a:spcPct val="100000"/>
              </a:lnSpc>
              <a:spcBef>
                <a:spcPts val="6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How These Documents Are Written is Important</a:t>
            </a:r>
          </a:p>
        </p:txBody>
      </p:sp>
      <p:sp>
        <p:nvSpPr>
          <p:cNvPr id="3" name="TextBox 2">
            <a:extLst>
              <a:ext uri="{FF2B5EF4-FFF2-40B4-BE49-F238E27FC236}">
                <a16:creationId xmlns:a16="http://schemas.microsoft.com/office/drawing/2014/main" id="{9F524B09-1CDB-4D37-B65F-ACF85AEF6556}"/>
              </a:ext>
            </a:extLst>
          </p:cNvPr>
          <p:cNvSpPr txBox="1"/>
          <p:nvPr/>
        </p:nvSpPr>
        <p:spPr>
          <a:xfrm>
            <a:off x="569794" y="1413067"/>
            <a:ext cx="8004411" cy="4773614"/>
          </a:xfrm>
          <a:prstGeom prst="rect">
            <a:avLst/>
          </a:prstGeom>
          <a:noFill/>
        </p:spPr>
        <p:txBody>
          <a:bodyPr wrap="square">
            <a:spAutoFit/>
          </a:bodyPr>
          <a:lstStyle/>
          <a:p>
            <a:pPr marL="0" marR="0" lvl="0" indent="0" algn="just" defTabSz="914400" rtl="0" eaLnBrk="1" fontAlgn="base" latinLnBrk="0" hangingPunct="1">
              <a:lnSpc>
                <a:spcPct val="100000"/>
              </a:lnSpc>
              <a:spcBef>
                <a:spcPct val="3000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itchFamily="34" charset="0"/>
                <a:ea typeface="+mn-ea"/>
                <a:cs typeface="+mn-cs"/>
              </a:rPr>
              <a:t>We work from GMP documents like SOPs.  For a process, they tell us what to do and how to do it.  </a:t>
            </a:r>
          </a:p>
          <a:p>
            <a:pPr marL="0" marR="0" lvl="0" indent="0" algn="just" defTabSz="914400" rtl="0" eaLnBrk="1" fontAlgn="base" latinLnBrk="0" hangingPunct="1">
              <a:lnSpc>
                <a:spcPct val="100000"/>
              </a:lnSpc>
              <a:spcBef>
                <a:spcPct val="30000"/>
              </a:spcBef>
              <a:spcAft>
                <a:spcPct val="0"/>
              </a:spcAft>
              <a:buClrTx/>
              <a:buSzTx/>
              <a:buFontTx/>
              <a:buNone/>
              <a:tabLst/>
              <a:defRPr/>
            </a:pPr>
            <a:r>
              <a:rPr kumimoji="0" lang="en-US" b="0" i="0" u="sng" strike="noStrike" kern="1200" cap="none" spc="0" normalizeH="0" baseline="0" noProof="0" dirty="0">
                <a:ln>
                  <a:noFill/>
                </a:ln>
                <a:solidFill>
                  <a:srgbClr val="000000"/>
                </a:solidFill>
                <a:effectLst/>
                <a:uLnTx/>
                <a:uFillTx/>
                <a:latin typeface="Arial" pitchFamily="34" charset="0"/>
                <a:ea typeface="+mn-ea"/>
                <a:cs typeface="+mn-cs"/>
              </a:rPr>
              <a:t>These documents need to be well-written so that it’s clear to all readers what is being specified.  Although operators and technicians are the most common users of these types of documents, they are not the only audience for a document.  QA auditors, outside auditors and inspectors are all readers of the document and therefore the document needs to be written at least with some consideration that these individuals may be an audience. </a:t>
            </a:r>
          </a:p>
          <a:p>
            <a:pPr marL="0" marR="0" lvl="0" indent="0" algn="just" defTabSz="914400" rtl="0" eaLnBrk="1" fontAlgn="base" latinLnBrk="0" hangingPunct="1">
              <a:lnSpc>
                <a:spcPct val="100000"/>
              </a:lnSpc>
              <a:spcBef>
                <a:spcPct val="3000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itchFamily="34" charset="0"/>
                <a:ea typeface="+mn-ea"/>
                <a:cs typeface="+mn-cs"/>
              </a:rPr>
              <a:t>Another challenge is that these documents create the record of an activity that might be reviewed years after the event.  You, the technician, may no longer be here to explain the document.  The document has to speak for itself and it has to do that clearly.</a:t>
            </a:r>
          </a:p>
          <a:p>
            <a:pPr marL="0" marR="0" lvl="0" indent="0" algn="just" defTabSz="914400" rtl="0" eaLnBrk="1" fontAlgn="base" latinLnBrk="0" hangingPunct="1">
              <a:lnSpc>
                <a:spcPct val="100000"/>
              </a:lnSpc>
              <a:spcBef>
                <a:spcPct val="3000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itchFamily="34" charset="0"/>
                <a:ea typeface="+mn-ea"/>
                <a:cs typeface="+mn-cs"/>
              </a:rPr>
              <a:t>The procedures must be detailed enough that someone who has never performed the procedure, but has some general expertise in the science, can pick up the document and carry out the instructions sufficiently to prepare product/process that meets specifications and expectations.</a:t>
            </a:r>
          </a:p>
        </p:txBody>
      </p:sp>
      <p:sp>
        <p:nvSpPr>
          <p:cNvPr id="4" name="Slide Number Placeholder 5">
            <a:extLst>
              <a:ext uri="{FF2B5EF4-FFF2-40B4-BE49-F238E27FC236}">
                <a16:creationId xmlns:a16="http://schemas.microsoft.com/office/drawing/2014/main" id="{6750B2AA-DCEC-4998-8911-BEA73B618DAC}"/>
              </a:ext>
              <a:ext uri="{C183D7F6-B498-43B3-948B-1728B52AA6E4}">
                <adec:decorative xmlns:adec="http://schemas.microsoft.com/office/drawing/2017/decorative" val="1"/>
              </a:ext>
            </a:extLst>
          </p:cNvPr>
          <p:cNvSpPr txBox="1">
            <a:spLocks/>
          </p:cNvSpPr>
          <p:nvPr/>
        </p:nvSpPr>
        <p:spPr>
          <a:xfrm>
            <a:off x="8737979" y="6491394"/>
            <a:ext cx="406021" cy="457200"/>
          </a:xfrm>
          <a:prstGeom prst="rect">
            <a:avLst/>
          </a:prstGeom>
          <a:noFill/>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742950" indent="-285750" algn="l" rtl="0" eaLnBrk="0" fontAlgn="base" hangingPunct="0">
              <a:spcBef>
                <a:spcPct val="0"/>
              </a:spcBef>
              <a:spcAft>
                <a:spcPct val="0"/>
              </a:spcAft>
              <a:defRPr sz="2400" kern="1200">
                <a:solidFill>
                  <a:schemeClr val="tx1"/>
                </a:solidFill>
                <a:latin typeface="Arial" charset="0"/>
                <a:ea typeface="+mn-ea"/>
                <a:cs typeface="+mn-cs"/>
              </a:defRPr>
            </a:lvl2pPr>
            <a:lvl3pPr marL="1143000" indent="-228600" algn="l" rtl="0" eaLnBrk="0" fontAlgn="base" hangingPunct="0">
              <a:spcBef>
                <a:spcPct val="0"/>
              </a:spcBef>
              <a:spcAft>
                <a:spcPct val="0"/>
              </a:spcAft>
              <a:defRPr sz="2400" kern="1200">
                <a:solidFill>
                  <a:schemeClr val="tx1"/>
                </a:solidFill>
                <a:latin typeface="Arial" charset="0"/>
                <a:ea typeface="+mn-ea"/>
                <a:cs typeface="+mn-cs"/>
              </a:defRPr>
            </a:lvl3pPr>
            <a:lvl4pPr marL="1600200" indent="-228600" algn="l" rtl="0" eaLnBrk="0" fontAlgn="base" hangingPunct="0">
              <a:spcBef>
                <a:spcPct val="0"/>
              </a:spcBef>
              <a:spcAft>
                <a:spcPct val="0"/>
              </a:spcAft>
              <a:defRPr sz="2400" kern="1200">
                <a:solidFill>
                  <a:schemeClr val="tx1"/>
                </a:solidFill>
                <a:latin typeface="Arial" charset="0"/>
                <a:ea typeface="+mn-ea"/>
                <a:cs typeface="+mn-cs"/>
              </a:defRPr>
            </a:lvl4pPr>
            <a:lvl5pPr marL="2057400" indent="-228600" algn="l" rtl="0" eaLnBrk="0" fontAlgn="base" hangingPunct="0">
              <a:spcBef>
                <a:spcPct val="0"/>
              </a:spcBef>
              <a:spcAft>
                <a:spcPct val="0"/>
              </a:spcAft>
              <a:defRPr sz="2400" kern="1200">
                <a:solidFill>
                  <a:schemeClr val="tx1"/>
                </a:solidFill>
                <a:latin typeface="Arial" charset="0"/>
                <a:ea typeface="+mn-ea"/>
                <a:cs typeface="+mn-cs"/>
              </a:defRPr>
            </a:lvl5pPr>
            <a:lvl6pPr marL="2514600" indent="-228600" algn="ctr" defTabSz="914400" rtl="0" eaLnBrk="0" fontAlgn="base" latinLnBrk="0" hangingPunct="0">
              <a:spcBef>
                <a:spcPct val="0"/>
              </a:spcBef>
              <a:spcAft>
                <a:spcPct val="0"/>
              </a:spcAft>
              <a:defRPr sz="2400" kern="1200">
                <a:solidFill>
                  <a:schemeClr val="tx1"/>
                </a:solidFill>
                <a:latin typeface="Arial" charset="0"/>
                <a:ea typeface="+mn-ea"/>
                <a:cs typeface="+mn-cs"/>
              </a:defRPr>
            </a:lvl6pPr>
            <a:lvl7pPr marL="2971800" indent="-228600" algn="ctr" defTabSz="914400" rtl="0" eaLnBrk="0" fontAlgn="base" latinLnBrk="0" hangingPunct="0">
              <a:spcBef>
                <a:spcPct val="0"/>
              </a:spcBef>
              <a:spcAft>
                <a:spcPct val="0"/>
              </a:spcAft>
              <a:defRPr sz="2400" kern="1200">
                <a:solidFill>
                  <a:schemeClr val="tx1"/>
                </a:solidFill>
                <a:latin typeface="Arial" charset="0"/>
                <a:ea typeface="+mn-ea"/>
                <a:cs typeface="+mn-cs"/>
              </a:defRPr>
            </a:lvl7pPr>
            <a:lvl8pPr marL="3429000" indent="-228600" algn="ctr" defTabSz="914400" rtl="0" eaLnBrk="0" fontAlgn="base" latinLnBrk="0" hangingPunct="0">
              <a:spcBef>
                <a:spcPct val="0"/>
              </a:spcBef>
              <a:spcAft>
                <a:spcPct val="0"/>
              </a:spcAft>
              <a:defRPr sz="2400" kern="1200">
                <a:solidFill>
                  <a:schemeClr val="tx1"/>
                </a:solidFill>
                <a:latin typeface="Arial" charset="0"/>
                <a:ea typeface="+mn-ea"/>
                <a:cs typeface="+mn-cs"/>
              </a:defRPr>
            </a:lvl8pPr>
            <a:lvl9pPr marL="3886200" indent="-228600" algn="ctr" defTabSz="914400" rtl="0" eaLnBrk="0" fontAlgn="base" latinLnBrk="0" hangingPunct="0">
              <a:spcBef>
                <a:spcPct val="0"/>
              </a:spcBef>
              <a:spcAft>
                <a:spcPct val="0"/>
              </a:spcAft>
              <a:defRPr sz="2400" kern="1200">
                <a:solidFill>
                  <a:schemeClr val="tx1"/>
                </a:solidFill>
                <a:latin typeface="Arial" charset="0"/>
                <a:ea typeface="+mn-ea"/>
                <a:cs typeface="+mn-cs"/>
              </a:defRPr>
            </a:lvl9pPr>
          </a:lstStyle>
          <a:p>
            <a:pPr eaLnBrk="1" hangingPunct="1"/>
            <a:fld id="{FD14C5A8-A08D-446D-8B4A-A3152C48115A}" type="slidenum">
              <a:rPr lang="en-US" sz="1400" smtClean="0"/>
              <a:pPr eaLnBrk="1" hangingPunct="1"/>
              <a:t>50</a:t>
            </a:fld>
            <a:endParaRPr lang="en-US" sz="1400" dirty="0"/>
          </a:p>
        </p:txBody>
      </p:sp>
    </p:spTree>
    <p:extLst>
      <p:ext uri="{BB962C8B-B14F-4D97-AF65-F5344CB8AC3E}">
        <p14:creationId xmlns:p14="http://schemas.microsoft.com/office/powerpoint/2010/main" val="36633728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59B1FF-5B96-4722-8A82-65275563DD1A}"/>
              </a:ext>
            </a:extLst>
          </p:cNvPr>
          <p:cNvSpPr>
            <a:spLocks noGrp="1"/>
          </p:cNvSpPr>
          <p:nvPr>
            <p:ph type="title"/>
          </p:nvPr>
        </p:nvSpPr>
        <p:spPr>
          <a:xfrm>
            <a:off x="0" y="312695"/>
            <a:ext cx="7547353" cy="889711"/>
          </a:xfrm>
        </p:spPr>
        <p:txBody>
          <a:bodyPr/>
          <a:lstStyle/>
          <a:p>
            <a:r>
              <a:rPr lang="en-US" sz="2600" dirty="0"/>
              <a:t>How These Documents Are Written is Important - Summary</a:t>
            </a:r>
          </a:p>
        </p:txBody>
      </p:sp>
      <p:sp>
        <p:nvSpPr>
          <p:cNvPr id="8" name="TextBox 7">
            <a:extLst>
              <a:ext uri="{FF2B5EF4-FFF2-40B4-BE49-F238E27FC236}">
                <a16:creationId xmlns:a16="http://schemas.microsoft.com/office/drawing/2014/main" id="{830D0E19-5389-4858-8AF1-D8D323A39661}"/>
              </a:ext>
            </a:extLst>
          </p:cNvPr>
          <p:cNvSpPr txBox="1"/>
          <p:nvPr/>
        </p:nvSpPr>
        <p:spPr>
          <a:xfrm>
            <a:off x="355928" y="1376438"/>
            <a:ext cx="8432143" cy="646331"/>
          </a:xfrm>
          <a:prstGeom prst="rect">
            <a:avLst/>
          </a:prstGeom>
          <a:noFill/>
        </p:spPr>
        <p:txBody>
          <a:bodyPr wrap="square">
            <a:spAutoFit/>
          </a:bodyPr>
          <a:lstStyle/>
          <a:p>
            <a:r>
              <a:rPr lang="en-US" dirty="0"/>
              <a:t>They document our policies, processes, procedures, specifications, and data capture</a:t>
            </a:r>
          </a:p>
        </p:txBody>
      </p:sp>
      <p:sp>
        <p:nvSpPr>
          <p:cNvPr id="58370" name="Slide Number Placeholder 3">
            <a:extLst>
              <a:ext uri="{C183D7F6-B498-43B3-948B-1728B52AA6E4}">
                <adec:decorative xmlns:adec="http://schemas.microsoft.com/office/drawing/2017/decorative" val="1"/>
              </a:ext>
            </a:extLst>
          </p:cNvPr>
          <p:cNvSpPr>
            <a:spLocks noGrp="1"/>
          </p:cNvSpPr>
          <p:nvPr>
            <p:ph type="sldNum" sz="quarter" idx="12"/>
          </p:nvPr>
        </p:nvSpPr>
        <p:spPr>
          <a:xfrm>
            <a:off x="8487210" y="6410188"/>
            <a:ext cx="428190" cy="416199"/>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C2CE350F-FE9C-4AFF-A83B-FBC0B897DD25}" type="slidenum">
              <a:rPr lang="en-US" sz="1400" smtClean="0"/>
              <a:pPr eaLnBrk="1" hangingPunct="1"/>
              <a:t>51</a:t>
            </a:fld>
            <a:endParaRPr lang="en-US" sz="1400" dirty="0"/>
          </a:p>
        </p:txBody>
      </p:sp>
      <p:sp>
        <p:nvSpPr>
          <p:cNvPr id="58371" name="Text Box 2"/>
          <p:cNvSpPr txBox="1">
            <a:spLocks noChangeArrowheads="1"/>
          </p:cNvSpPr>
          <p:nvPr/>
        </p:nvSpPr>
        <p:spPr bwMode="auto">
          <a:xfrm>
            <a:off x="38100" y="2071430"/>
            <a:ext cx="4038600" cy="4596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400">
                <a:solidFill>
                  <a:schemeClr val="tx1"/>
                </a:solidFill>
                <a:latin typeface="Arial" charset="0"/>
              </a:defRPr>
            </a:lvl1pPr>
            <a:lvl2pPr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800100" lvl="1" indent="-342900" algn="l" eaLnBrk="1" hangingPunct="1">
              <a:spcBef>
                <a:spcPct val="25000"/>
              </a:spcBef>
              <a:buClr>
                <a:srgbClr val="0070C0"/>
              </a:buClr>
              <a:buFont typeface="Arial" panose="020B0604020202020204" pitchFamily="34" charset="0"/>
              <a:buChar char="•"/>
            </a:pPr>
            <a:r>
              <a:rPr lang="en-US" dirty="0"/>
              <a:t>We work from them</a:t>
            </a:r>
          </a:p>
          <a:p>
            <a:pPr marL="800100" lvl="1" indent="-342900" algn="l" eaLnBrk="1" hangingPunct="1">
              <a:spcBef>
                <a:spcPct val="25000"/>
              </a:spcBef>
              <a:buClr>
                <a:srgbClr val="0070C0"/>
              </a:buClr>
              <a:buFont typeface="Arial" panose="020B0604020202020204" pitchFamily="34" charset="0"/>
              <a:buChar char="•"/>
            </a:pPr>
            <a:r>
              <a:rPr lang="en-US" dirty="0"/>
              <a:t>We make decisions from them</a:t>
            </a:r>
          </a:p>
          <a:p>
            <a:pPr marL="800100" lvl="1" indent="-342900" algn="l" eaLnBrk="1" hangingPunct="1">
              <a:spcBef>
                <a:spcPts val="838"/>
              </a:spcBef>
              <a:buClr>
                <a:srgbClr val="0070C0"/>
              </a:buClr>
              <a:buFont typeface="Arial" panose="020B0604020202020204" pitchFamily="34" charset="0"/>
              <a:buChar char="•"/>
            </a:pPr>
            <a:r>
              <a:rPr lang="en-US" dirty="0"/>
              <a:t>We troubleshoot from them</a:t>
            </a:r>
          </a:p>
          <a:p>
            <a:pPr marL="800100" lvl="1" indent="-342900" algn="l" eaLnBrk="1" hangingPunct="1">
              <a:spcBef>
                <a:spcPct val="25000"/>
              </a:spcBef>
              <a:buClr>
                <a:srgbClr val="0070C0"/>
              </a:buClr>
              <a:buFont typeface="Arial" panose="020B0604020202020204" pitchFamily="34" charset="0"/>
              <a:buChar char="•"/>
            </a:pPr>
            <a:r>
              <a:rPr lang="en-US" dirty="0"/>
              <a:t>They create the history of our work</a:t>
            </a:r>
          </a:p>
          <a:p>
            <a:pPr marL="800100" lvl="1" indent="-342900" algn="l" eaLnBrk="1" hangingPunct="1">
              <a:spcBef>
                <a:spcPct val="25000"/>
              </a:spcBef>
              <a:buClr>
                <a:srgbClr val="0070C0"/>
              </a:buClr>
              <a:buFont typeface="Arial" panose="020B0604020202020204" pitchFamily="34" charset="0"/>
              <a:buChar char="•"/>
            </a:pPr>
            <a:r>
              <a:rPr lang="en-US" dirty="0"/>
              <a:t>They are reviewed during audits &amp; inspections</a:t>
            </a:r>
          </a:p>
          <a:p>
            <a:pPr lvl="1" algn="l" eaLnBrk="1" hangingPunct="1"/>
            <a:endParaRPr lang="en-US" sz="2800" dirty="0"/>
          </a:p>
        </p:txBody>
      </p:sp>
      <p:pic>
        <p:nvPicPr>
          <p:cNvPr id="58374" name="Picture 6">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999" t="28824" r="20026" b="18269"/>
          <a:stretch>
            <a:fillRect/>
          </a:stretch>
        </p:blipFill>
        <p:spPr bwMode="auto">
          <a:xfrm>
            <a:off x="4267200" y="2133600"/>
            <a:ext cx="464820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53978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ChangeArrowheads="1"/>
          </p:cNvSpPr>
          <p:nvPr>
            <p:ph type="title"/>
          </p:nvPr>
        </p:nvSpPr>
        <p:spPr>
          <a:xfrm>
            <a:off x="424873" y="0"/>
            <a:ext cx="8033327" cy="1143000"/>
          </a:xfrm>
        </p:spPr>
        <p:txBody>
          <a:bodyPr/>
          <a:lstStyle/>
          <a:p>
            <a:pPr eaLnBrk="1" hangingPunct="1">
              <a:lnSpc>
                <a:spcPct val="110000"/>
              </a:lnSpc>
            </a:pPr>
            <a:r>
              <a:rPr lang="en-US" sz="2800" b="1" dirty="0"/>
              <a:t>CLARITY OF INSTRUCTIONS</a:t>
            </a:r>
            <a:br>
              <a:rPr lang="en-US" sz="2800" b="1" dirty="0"/>
            </a:br>
            <a:r>
              <a:rPr lang="en-US" sz="2800" b="1" dirty="0"/>
              <a:t>Placing a phone call</a:t>
            </a:r>
          </a:p>
        </p:txBody>
      </p:sp>
      <p:sp>
        <p:nvSpPr>
          <p:cNvPr id="59396" name="Text Box 3"/>
          <p:cNvSpPr txBox="1">
            <a:spLocks noChangeArrowheads="1"/>
          </p:cNvSpPr>
          <p:nvPr/>
        </p:nvSpPr>
        <p:spPr bwMode="auto">
          <a:xfrm>
            <a:off x="190500" y="1572905"/>
            <a:ext cx="3048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Instructions for placing  phone call could be written like this. </a:t>
            </a:r>
            <a:endParaRPr lang="en-US" sz="1800" dirty="0"/>
          </a:p>
          <a:p>
            <a:pPr algn="l" eaLnBrk="1" hangingPunct="1">
              <a:spcBef>
                <a:spcPct val="50000"/>
              </a:spcBef>
              <a:buFontTx/>
              <a:buAutoNum type="arabicPeriod"/>
            </a:pPr>
            <a:r>
              <a:rPr lang="en-US" sz="2000" dirty="0"/>
              <a:t>Pick up phone</a:t>
            </a:r>
          </a:p>
          <a:p>
            <a:pPr algn="l" eaLnBrk="1" hangingPunct="1">
              <a:spcBef>
                <a:spcPct val="50000"/>
              </a:spcBef>
              <a:buFontTx/>
              <a:buAutoNum type="arabicPeriod"/>
            </a:pPr>
            <a:r>
              <a:rPr lang="en-US" sz="2000" dirty="0"/>
              <a:t>Dial number</a:t>
            </a:r>
          </a:p>
          <a:p>
            <a:pPr algn="l" eaLnBrk="1" hangingPunct="1">
              <a:spcBef>
                <a:spcPct val="50000"/>
              </a:spcBef>
              <a:buFontTx/>
              <a:buAutoNum type="arabicPeriod"/>
            </a:pPr>
            <a:r>
              <a:rPr lang="en-US" sz="2000" dirty="0"/>
              <a:t>Start talking</a:t>
            </a:r>
          </a:p>
        </p:txBody>
      </p:sp>
      <p:pic>
        <p:nvPicPr>
          <p:cNvPr id="59398" name="Picture 6">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771" t="22211" r="18262"/>
          <a:stretch>
            <a:fillRect/>
          </a:stretch>
        </p:blipFill>
        <p:spPr bwMode="auto">
          <a:xfrm>
            <a:off x="3429000" y="1905000"/>
            <a:ext cx="5181600" cy="448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AutoShape 7">
            <a:extLst>
              <a:ext uri="{C183D7F6-B498-43B3-948B-1728B52AA6E4}">
                <adec:decorative xmlns:adec="http://schemas.microsoft.com/office/drawing/2017/decorative" val="1"/>
              </a:ext>
            </a:extLst>
          </p:cNvPr>
          <p:cNvSpPr>
            <a:spLocks noChangeArrowheads="1"/>
          </p:cNvSpPr>
          <p:nvPr/>
        </p:nvSpPr>
        <p:spPr bwMode="auto">
          <a:xfrm flipH="1">
            <a:off x="3657600" y="1371600"/>
            <a:ext cx="2438400" cy="1447800"/>
          </a:xfrm>
          <a:prstGeom prst="wedgeRoundRectCallout">
            <a:avLst>
              <a:gd name="adj1" fmla="val -49287"/>
              <a:gd name="adj2" fmla="val 76750"/>
              <a:gd name="adj3" fmla="val 16667"/>
            </a:avLst>
          </a:prstGeom>
          <a:solidFill>
            <a:srgbClr val="FFFFFF"/>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800" dirty="0"/>
              <a:t>Hello ?….</a:t>
            </a:r>
          </a:p>
          <a:p>
            <a:r>
              <a:rPr lang="en-US" dirty="0"/>
              <a:t>Hello ? …</a:t>
            </a:r>
          </a:p>
          <a:p>
            <a:r>
              <a:rPr lang="en-US" sz="3200" b="1" dirty="0"/>
              <a:t>HELLO !!!</a:t>
            </a:r>
            <a:endParaRPr lang="en-US" sz="3200" dirty="0"/>
          </a:p>
        </p:txBody>
      </p:sp>
      <p:sp>
        <p:nvSpPr>
          <p:cNvPr id="9" name="TextBox 8">
            <a:extLst>
              <a:ext uri="{FF2B5EF4-FFF2-40B4-BE49-F238E27FC236}">
                <a16:creationId xmlns:a16="http://schemas.microsoft.com/office/drawing/2014/main" id="{6A6D5751-9FF0-4652-B2C6-2F3ED1E8A0D4}"/>
              </a:ext>
            </a:extLst>
          </p:cNvPr>
          <p:cNvSpPr txBox="1"/>
          <p:nvPr/>
        </p:nvSpPr>
        <p:spPr>
          <a:xfrm>
            <a:off x="190500" y="4628375"/>
            <a:ext cx="2751666" cy="1200329"/>
          </a:xfrm>
          <a:prstGeom prst="rect">
            <a:avLst/>
          </a:prstGeom>
          <a:noFill/>
        </p:spPr>
        <p:txBody>
          <a:bodyPr wrap="square">
            <a:spAutoFit/>
          </a:bodyPr>
          <a:lstStyle/>
          <a:p>
            <a:pPr eaLnBrk="1" hangingPunct="1"/>
            <a:r>
              <a:rPr lang="en-US" dirty="0"/>
              <a:t>For new hire, the instructions were not clear enough to perform the task properly.</a:t>
            </a:r>
          </a:p>
        </p:txBody>
      </p:sp>
      <p:sp>
        <p:nvSpPr>
          <p:cNvPr id="10" name="Slide Number Placeholder 5">
            <a:extLst>
              <a:ext uri="{FF2B5EF4-FFF2-40B4-BE49-F238E27FC236}">
                <a16:creationId xmlns:a16="http://schemas.microsoft.com/office/drawing/2014/main" id="{74794431-D75F-44DA-A96E-292E2E50186F}"/>
              </a:ext>
              <a:ext uri="{C183D7F6-B498-43B3-948B-1728B52AA6E4}">
                <adec:decorative xmlns:adec="http://schemas.microsoft.com/office/drawing/2017/decorative" val="1"/>
              </a:ext>
            </a:extLst>
          </p:cNvPr>
          <p:cNvSpPr txBox="1">
            <a:spLocks/>
          </p:cNvSpPr>
          <p:nvPr/>
        </p:nvSpPr>
        <p:spPr>
          <a:xfrm>
            <a:off x="8716970" y="6511533"/>
            <a:ext cx="380464" cy="300825"/>
          </a:xfrm>
          <a:prstGeom prst="rect">
            <a:avLst/>
          </a:prstGeom>
          <a:noFill/>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742950" indent="-285750" algn="l" rtl="0" eaLnBrk="0" fontAlgn="base" hangingPunct="0">
              <a:spcBef>
                <a:spcPct val="0"/>
              </a:spcBef>
              <a:spcAft>
                <a:spcPct val="0"/>
              </a:spcAft>
              <a:defRPr sz="2400" kern="1200">
                <a:solidFill>
                  <a:schemeClr val="tx1"/>
                </a:solidFill>
                <a:latin typeface="Arial" charset="0"/>
                <a:ea typeface="+mn-ea"/>
                <a:cs typeface="+mn-cs"/>
              </a:defRPr>
            </a:lvl2pPr>
            <a:lvl3pPr marL="1143000" indent="-228600" algn="l" rtl="0" eaLnBrk="0" fontAlgn="base" hangingPunct="0">
              <a:spcBef>
                <a:spcPct val="0"/>
              </a:spcBef>
              <a:spcAft>
                <a:spcPct val="0"/>
              </a:spcAft>
              <a:defRPr sz="2400" kern="1200">
                <a:solidFill>
                  <a:schemeClr val="tx1"/>
                </a:solidFill>
                <a:latin typeface="Arial" charset="0"/>
                <a:ea typeface="+mn-ea"/>
                <a:cs typeface="+mn-cs"/>
              </a:defRPr>
            </a:lvl3pPr>
            <a:lvl4pPr marL="1600200" indent="-228600" algn="l" rtl="0" eaLnBrk="0" fontAlgn="base" hangingPunct="0">
              <a:spcBef>
                <a:spcPct val="0"/>
              </a:spcBef>
              <a:spcAft>
                <a:spcPct val="0"/>
              </a:spcAft>
              <a:defRPr sz="2400" kern="1200">
                <a:solidFill>
                  <a:schemeClr val="tx1"/>
                </a:solidFill>
                <a:latin typeface="Arial" charset="0"/>
                <a:ea typeface="+mn-ea"/>
                <a:cs typeface="+mn-cs"/>
              </a:defRPr>
            </a:lvl4pPr>
            <a:lvl5pPr marL="2057400" indent="-228600" algn="l" rtl="0" eaLnBrk="0" fontAlgn="base" hangingPunct="0">
              <a:spcBef>
                <a:spcPct val="0"/>
              </a:spcBef>
              <a:spcAft>
                <a:spcPct val="0"/>
              </a:spcAft>
              <a:defRPr sz="2400" kern="1200">
                <a:solidFill>
                  <a:schemeClr val="tx1"/>
                </a:solidFill>
                <a:latin typeface="Arial" charset="0"/>
                <a:ea typeface="+mn-ea"/>
                <a:cs typeface="+mn-cs"/>
              </a:defRPr>
            </a:lvl5pPr>
            <a:lvl6pPr marL="2514600" indent="-228600" algn="ctr" defTabSz="914400" rtl="0" eaLnBrk="0" fontAlgn="base" latinLnBrk="0" hangingPunct="0">
              <a:spcBef>
                <a:spcPct val="0"/>
              </a:spcBef>
              <a:spcAft>
                <a:spcPct val="0"/>
              </a:spcAft>
              <a:defRPr sz="2400" kern="1200">
                <a:solidFill>
                  <a:schemeClr val="tx1"/>
                </a:solidFill>
                <a:latin typeface="Arial" charset="0"/>
                <a:ea typeface="+mn-ea"/>
                <a:cs typeface="+mn-cs"/>
              </a:defRPr>
            </a:lvl6pPr>
            <a:lvl7pPr marL="2971800" indent="-228600" algn="ctr" defTabSz="914400" rtl="0" eaLnBrk="0" fontAlgn="base" latinLnBrk="0" hangingPunct="0">
              <a:spcBef>
                <a:spcPct val="0"/>
              </a:spcBef>
              <a:spcAft>
                <a:spcPct val="0"/>
              </a:spcAft>
              <a:defRPr sz="2400" kern="1200">
                <a:solidFill>
                  <a:schemeClr val="tx1"/>
                </a:solidFill>
                <a:latin typeface="Arial" charset="0"/>
                <a:ea typeface="+mn-ea"/>
                <a:cs typeface="+mn-cs"/>
              </a:defRPr>
            </a:lvl7pPr>
            <a:lvl8pPr marL="3429000" indent="-228600" algn="ctr" defTabSz="914400" rtl="0" eaLnBrk="0" fontAlgn="base" latinLnBrk="0" hangingPunct="0">
              <a:spcBef>
                <a:spcPct val="0"/>
              </a:spcBef>
              <a:spcAft>
                <a:spcPct val="0"/>
              </a:spcAft>
              <a:defRPr sz="2400" kern="1200">
                <a:solidFill>
                  <a:schemeClr val="tx1"/>
                </a:solidFill>
                <a:latin typeface="Arial" charset="0"/>
                <a:ea typeface="+mn-ea"/>
                <a:cs typeface="+mn-cs"/>
              </a:defRPr>
            </a:lvl8pPr>
            <a:lvl9pPr marL="3886200" indent="-228600" algn="ctr" defTabSz="914400" rtl="0" eaLnBrk="0" fontAlgn="base" latinLnBrk="0" hangingPunct="0">
              <a:spcBef>
                <a:spcPct val="0"/>
              </a:spcBef>
              <a:spcAft>
                <a:spcPct val="0"/>
              </a:spcAft>
              <a:defRPr sz="2400" kern="1200">
                <a:solidFill>
                  <a:schemeClr val="tx1"/>
                </a:solidFill>
                <a:latin typeface="Arial" charset="0"/>
                <a:ea typeface="+mn-ea"/>
                <a:cs typeface="+mn-cs"/>
              </a:defRPr>
            </a:lvl9pPr>
          </a:lstStyle>
          <a:p>
            <a:pPr eaLnBrk="1" hangingPunct="1"/>
            <a:fld id="{95C5CB2C-0594-4A8C-BA89-D53431AAF162}" type="slidenum">
              <a:rPr lang="en-US" sz="1400" smtClean="0"/>
              <a:pPr eaLnBrk="1" hangingPunct="1"/>
              <a:t>52</a:t>
            </a:fld>
            <a:endParaRPr lang="en-US" sz="1400" dirty="0"/>
          </a:p>
        </p:txBody>
      </p:sp>
    </p:spTree>
    <p:extLst>
      <p:ext uri="{BB962C8B-B14F-4D97-AF65-F5344CB8AC3E}">
        <p14:creationId xmlns:p14="http://schemas.microsoft.com/office/powerpoint/2010/main" val="18395018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4">
            <a:extLst>
              <a:ext uri="{C183D7F6-B498-43B3-948B-1728B52AA6E4}">
                <adec:decorative xmlns:adec="http://schemas.microsoft.com/office/drawing/2017/decorative" val="1"/>
              </a:ext>
            </a:extLst>
          </p:cNvPr>
          <p:cNvSpPr>
            <a:spLocks noGrp="1"/>
          </p:cNvSpPr>
          <p:nvPr>
            <p:ph type="sldNum" sz="quarter" idx="12"/>
          </p:nvPr>
        </p:nvSpPr>
        <p:spPr>
          <a:xfrm>
            <a:off x="8446827" y="6209499"/>
            <a:ext cx="392373" cy="457200"/>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0B0FEC20-81B4-42B5-BC9E-BA26C24C4571}" type="slidenum">
              <a:rPr lang="en-US" sz="1400" smtClean="0"/>
              <a:pPr eaLnBrk="1" hangingPunct="1"/>
              <a:t>53</a:t>
            </a:fld>
            <a:endParaRPr lang="en-US" sz="1400" dirty="0"/>
          </a:p>
        </p:txBody>
      </p:sp>
      <p:sp>
        <p:nvSpPr>
          <p:cNvPr id="60419" name="Rectangle 2"/>
          <p:cNvSpPr>
            <a:spLocks noGrp="1" noChangeArrowheads="1"/>
          </p:cNvSpPr>
          <p:nvPr>
            <p:ph type="title"/>
          </p:nvPr>
        </p:nvSpPr>
        <p:spPr>
          <a:xfrm>
            <a:off x="419100" y="413327"/>
            <a:ext cx="5298209" cy="639618"/>
          </a:xfrm>
        </p:spPr>
        <p:txBody>
          <a:bodyPr/>
          <a:lstStyle/>
          <a:p>
            <a:pPr eaLnBrk="1" hangingPunct="1"/>
            <a:r>
              <a:rPr lang="en-US" sz="3200" b="1" dirty="0"/>
              <a:t>Placing a phone call</a:t>
            </a:r>
          </a:p>
        </p:txBody>
      </p:sp>
      <p:sp>
        <p:nvSpPr>
          <p:cNvPr id="60420" name="Text Box 3"/>
          <p:cNvSpPr txBox="1">
            <a:spLocks noChangeArrowheads="1"/>
          </p:cNvSpPr>
          <p:nvPr/>
        </p:nvSpPr>
        <p:spPr bwMode="auto">
          <a:xfrm>
            <a:off x="235993" y="1256568"/>
            <a:ext cx="8001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r>
              <a:rPr lang="en-US" sz="1600" dirty="0"/>
              <a:t>Or it might to written like this (see below). Obviously, this set of instructions is more thorough.  And probably over-kill for most of us.  But, for a new hire, an auditor, an inspector or to completely describe the process, these set of instructions might be useful.  </a:t>
            </a:r>
          </a:p>
        </p:txBody>
      </p:sp>
      <p:pic>
        <p:nvPicPr>
          <p:cNvPr id="60423" name="Picture 1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889" t="10364" r="20026" b="4947"/>
          <a:stretch>
            <a:fillRect/>
          </a:stretch>
        </p:blipFill>
        <p:spPr bwMode="auto">
          <a:xfrm>
            <a:off x="5250407" y="2125639"/>
            <a:ext cx="3657600"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4" name="Text Box 14"/>
          <p:cNvSpPr txBox="1">
            <a:spLocks noChangeArrowheads="1"/>
          </p:cNvSpPr>
          <p:nvPr/>
        </p:nvSpPr>
        <p:spPr bwMode="auto">
          <a:xfrm>
            <a:off x="419100" y="2333786"/>
            <a:ext cx="408436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l" eaLnBrk="1" hangingPunct="1">
              <a:spcBef>
                <a:spcPct val="50000"/>
              </a:spcBef>
              <a:buFont typeface="+mj-lt"/>
              <a:buAutoNum type="arabicPeriod"/>
            </a:pPr>
            <a:r>
              <a:rPr lang="en-US" sz="1200" b="1" dirty="0"/>
              <a:t>Pick up the phone handset and listen for a dial tone.</a:t>
            </a:r>
          </a:p>
          <a:p>
            <a:pPr algn="l" eaLnBrk="1" hangingPunct="1">
              <a:buFont typeface="+mj-lt"/>
              <a:buAutoNum type="arabicPeriod"/>
            </a:pPr>
            <a:r>
              <a:rPr lang="en-US" sz="1200" b="1" dirty="0"/>
              <a:t>When the dial tone sounds, input the phone number.</a:t>
            </a:r>
          </a:p>
          <a:p>
            <a:pPr algn="l" eaLnBrk="1" hangingPunct="1">
              <a:buFont typeface="+mj-lt"/>
              <a:buAutoNum type="arabicPeriod"/>
            </a:pPr>
            <a:r>
              <a:rPr lang="en-US" sz="1200" b="1" dirty="0"/>
              <a:t>Listen for tones in the handset to indicate call status.</a:t>
            </a:r>
            <a:r>
              <a:rPr lang="en-US" sz="1200" dirty="0"/>
              <a:t>  </a:t>
            </a:r>
          </a:p>
        </p:txBody>
      </p:sp>
      <p:sp>
        <p:nvSpPr>
          <p:cNvPr id="60421" name="Text Box 5"/>
          <p:cNvSpPr txBox="1">
            <a:spLocks noChangeArrowheads="1"/>
          </p:cNvSpPr>
          <p:nvPr/>
        </p:nvSpPr>
        <p:spPr bwMode="auto">
          <a:xfrm>
            <a:off x="439304" y="3509532"/>
            <a:ext cx="5257800" cy="1855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Arial" charset="0"/>
              </a:defRPr>
            </a:lvl1pPr>
            <a:lvl2pPr marL="914400" indent="-45720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lvl="1" algn="l" eaLnBrk="1" hangingPunct="1">
              <a:buFontTx/>
              <a:buChar char="•"/>
            </a:pPr>
            <a:r>
              <a:rPr lang="en-US" sz="1100" u="sng" dirty="0"/>
              <a:t>Ringing</a:t>
            </a:r>
            <a:r>
              <a:rPr lang="en-US" sz="1100" dirty="0"/>
              <a:t> -  call is being placed</a:t>
            </a:r>
          </a:p>
          <a:p>
            <a:pPr lvl="1" algn="l" eaLnBrk="1" hangingPunct="1">
              <a:buFontTx/>
              <a:buChar char="•"/>
            </a:pPr>
            <a:r>
              <a:rPr lang="en-US" sz="1100" u="sng" dirty="0"/>
              <a:t>Busy signal</a:t>
            </a:r>
            <a:r>
              <a:rPr lang="en-US" sz="1100" dirty="0"/>
              <a:t> -  receiving phone is in </a:t>
            </a:r>
          </a:p>
          <a:p>
            <a:pPr lvl="1" algn="l" eaLnBrk="1" hangingPunct="1"/>
            <a:r>
              <a:rPr lang="en-US" sz="1100" dirty="0"/>
              <a:t>	use</a:t>
            </a:r>
          </a:p>
          <a:p>
            <a:pPr lvl="1" algn="l" eaLnBrk="1" hangingPunct="1">
              <a:buFontTx/>
              <a:buChar char="•"/>
            </a:pPr>
            <a:r>
              <a:rPr lang="en-US" sz="1100" u="sng" dirty="0"/>
              <a:t>Fast busy signal</a:t>
            </a:r>
            <a:r>
              <a:rPr lang="en-US" sz="1100" dirty="0"/>
              <a:t>- phone circuits are </a:t>
            </a:r>
          </a:p>
          <a:p>
            <a:pPr lvl="1" algn="l" eaLnBrk="1" hangingPunct="1"/>
            <a:r>
              <a:rPr lang="en-US" sz="1100" dirty="0"/>
              <a:t>	busy (and not necessarily the receiving phone)</a:t>
            </a:r>
          </a:p>
          <a:p>
            <a:pPr lvl="1" algn="l" eaLnBrk="1" hangingPunct="1">
              <a:buFontTx/>
              <a:buChar char="•"/>
            </a:pPr>
            <a:r>
              <a:rPr lang="en-US" sz="1100" u="sng" dirty="0"/>
              <a:t>Screeching sounds</a:t>
            </a:r>
            <a:r>
              <a:rPr lang="en-US" sz="1100" dirty="0"/>
              <a:t>- receiver is a fax machine</a:t>
            </a:r>
          </a:p>
          <a:p>
            <a:pPr algn="l" eaLnBrk="1" hangingPunct="1">
              <a:lnSpc>
                <a:spcPct val="80000"/>
              </a:lnSpc>
            </a:pPr>
            <a:r>
              <a:rPr lang="en-US" sz="1200" b="1" dirty="0"/>
              <a:t>4</a:t>
            </a:r>
            <a:r>
              <a:rPr lang="en-US" sz="1200" dirty="0"/>
              <a:t>.</a:t>
            </a:r>
            <a:r>
              <a:rPr lang="en-US" sz="2200" dirty="0"/>
              <a:t>  </a:t>
            </a:r>
            <a:r>
              <a:rPr lang="en-US" sz="1200" b="1" dirty="0"/>
              <a:t>If the call is answered, start talking.</a:t>
            </a:r>
            <a:r>
              <a:rPr lang="en-US" sz="1200" dirty="0"/>
              <a:t>  </a:t>
            </a:r>
          </a:p>
          <a:p>
            <a:pPr lvl="1" algn="l" eaLnBrk="1" hangingPunct="1">
              <a:spcBef>
                <a:spcPct val="25000"/>
              </a:spcBef>
            </a:pPr>
            <a:r>
              <a:rPr lang="en-US" sz="1100" dirty="0"/>
              <a:t>Some receiving phones have “voicemail” </a:t>
            </a:r>
          </a:p>
          <a:p>
            <a:pPr lvl="1" algn="l" eaLnBrk="1" hangingPunct="1">
              <a:lnSpc>
                <a:spcPct val="50000"/>
              </a:lnSpc>
              <a:spcBef>
                <a:spcPct val="25000"/>
              </a:spcBef>
            </a:pPr>
            <a:r>
              <a:rPr lang="en-US" sz="1100" dirty="0"/>
              <a:t>capabilities and will allow you to leave a </a:t>
            </a:r>
          </a:p>
          <a:p>
            <a:pPr lvl="1" algn="l" eaLnBrk="1" hangingPunct="1">
              <a:lnSpc>
                <a:spcPct val="50000"/>
              </a:lnSpc>
              <a:spcBef>
                <a:spcPct val="25000"/>
              </a:spcBef>
            </a:pPr>
            <a:r>
              <a:rPr lang="en-US" sz="1100" dirty="0"/>
              <a:t>message if a person is unavailable.</a:t>
            </a:r>
          </a:p>
        </p:txBody>
      </p:sp>
      <p:sp>
        <p:nvSpPr>
          <p:cNvPr id="60425" name="Text Box 15"/>
          <p:cNvSpPr txBox="1">
            <a:spLocks noChangeArrowheads="1"/>
          </p:cNvSpPr>
          <p:nvPr/>
        </p:nvSpPr>
        <p:spPr bwMode="auto">
          <a:xfrm>
            <a:off x="439305" y="5461123"/>
            <a:ext cx="3914332" cy="1293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l" eaLnBrk="1" hangingPunct="1">
              <a:lnSpc>
                <a:spcPct val="75000"/>
              </a:lnSpc>
              <a:spcBef>
                <a:spcPct val="25000"/>
              </a:spcBef>
              <a:buFontTx/>
              <a:buAutoNum type="arabicPeriod" startAt="5"/>
            </a:pPr>
            <a:r>
              <a:rPr lang="en-US" sz="1200" b="1" dirty="0"/>
              <a:t>For all other results, (busy signals, screeching sounds, no answer), hang up and try again later.</a:t>
            </a:r>
            <a:r>
              <a:rPr lang="en-US" sz="2200" dirty="0"/>
              <a:t>	</a:t>
            </a:r>
          </a:p>
          <a:p>
            <a:pPr algn="l" eaLnBrk="1" hangingPunct="1">
              <a:lnSpc>
                <a:spcPct val="75000"/>
              </a:lnSpc>
              <a:spcBef>
                <a:spcPct val="25000"/>
              </a:spcBef>
              <a:buFontTx/>
              <a:buAutoNum type="arabicPeriod" startAt="5"/>
            </a:pPr>
            <a:endParaRPr lang="en-US" dirty="0"/>
          </a:p>
          <a:p>
            <a:pPr algn="l" eaLnBrk="1" hangingPunct="1">
              <a:lnSpc>
                <a:spcPct val="50000"/>
              </a:lnSpc>
              <a:spcBef>
                <a:spcPct val="25000"/>
              </a:spcBef>
            </a:pPr>
            <a:endParaRPr lang="en-US" dirty="0"/>
          </a:p>
        </p:txBody>
      </p:sp>
      <p:sp>
        <p:nvSpPr>
          <p:cNvPr id="60426" name="AutoShape 16">
            <a:extLst>
              <a:ext uri="{C183D7F6-B498-43B3-948B-1728B52AA6E4}">
                <adec:decorative xmlns:adec="http://schemas.microsoft.com/office/drawing/2017/decorative" val="1"/>
              </a:ext>
            </a:extLst>
          </p:cNvPr>
          <p:cNvSpPr>
            <a:spLocks noChangeArrowheads="1"/>
          </p:cNvSpPr>
          <p:nvPr/>
        </p:nvSpPr>
        <p:spPr bwMode="auto">
          <a:xfrm>
            <a:off x="7228764" y="2446655"/>
            <a:ext cx="1218063" cy="626804"/>
          </a:xfrm>
          <a:prstGeom prst="wedgeRoundRectCallout">
            <a:avLst>
              <a:gd name="adj1" fmla="val -76718"/>
              <a:gd name="adj2" fmla="val 90625"/>
              <a:gd name="adj3" fmla="val 16667"/>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r>
              <a:rPr lang="en-US" sz="1200" dirty="0"/>
              <a:t>Hello, I’m calling.. </a:t>
            </a:r>
          </a:p>
        </p:txBody>
      </p:sp>
    </p:spTree>
    <p:extLst>
      <p:ext uri="{BB962C8B-B14F-4D97-AF65-F5344CB8AC3E}">
        <p14:creationId xmlns:p14="http://schemas.microsoft.com/office/powerpoint/2010/main" val="37260074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C17B6C-E22A-4EB3-AE15-CE4CD48A3952}"/>
              </a:ext>
            </a:extLst>
          </p:cNvPr>
          <p:cNvSpPr txBox="1">
            <a:spLocks noGrp="1"/>
          </p:cNvSpPr>
          <p:nvPr>
            <p:ph type="title" idx="4294967295"/>
          </p:nvPr>
        </p:nvSpPr>
        <p:spPr>
          <a:xfrm>
            <a:off x="136478" y="471467"/>
            <a:ext cx="761545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Users of Documents - It’s not all about YOU</a:t>
            </a:r>
          </a:p>
        </p:txBody>
      </p:sp>
      <p:sp>
        <p:nvSpPr>
          <p:cNvPr id="7" name="TextBox 6">
            <a:extLst>
              <a:ext uri="{FF2B5EF4-FFF2-40B4-BE49-F238E27FC236}">
                <a16:creationId xmlns:a16="http://schemas.microsoft.com/office/drawing/2014/main" id="{2E50136A-A6DB-4061-8F63-7FA19C271A07}"/>
              </a:ext>
            </a:extLst>
          </p:cNvPr>
          <p:cNvSpPr txBox="1"/>
          <p:nvPr/>
        </p:nvSpPr>
        <p:spPr>
          <a:xfrm>
            <a:off x="429905" y="1680782"/>
            <a:ext cx="8427492" cy="3785652"/>
          </a:xfrm>
          <a:prstGeom prst="rect">
            <a:avLst/>
          </a:prstGeom>
          <a:noFill/>
        </p:spPr>
        <p:txBody>
          <a:bodyPr wrap="square">
            <a:spAutoFit/>
          </a:bodyPr>
          <a:lstStyle/>
          <a:p>
            <a:pPr algn="just" eaLnBrk="1" hangingPunct="1"/>
            <a:r>
              <a:rPr lang="en-US" sz="2000" dirty="0"/>
              <a:t>The clarity of documents is subjective.  A technician who performs a process every day doesn’t need an SOP that presents the theory of the process or very detailed instructions.  But this technician is not the </a:t>
            </a:r>
            <a:r>
              <a:rPr lang="en-US" sz="2000" u="sng" dirty="0"/>
              <a:t>only</a:t>
            </a:r>
            <a:r>
              <a:rPr lang="en-US" sz="2000" dirty="0"/>
              <a:t> person who will ever use this document.  It will be used to train new hires, it will be used by auditors as they perform oversight for the department, it will be used by Regulatory Affairs personnel as they prepare CMC sections for submissions to FDA, it will be used by inspectors and third-party auditors, and it may be consulted years from now to troubleshoot an event, or as part of technology transfer.</a:t>
            </a:r>
          </a:p>
          <a:p>
            <a:pPr algn="just" eaLnBrk="1" hangingPunct="1"/>
            <a:endParaRPr lang="en-US" sz="2000" dirty="0"/>
          </a:p>
          <a:p>
            <a:pPr algn="just" eaLnBrk="1" hangingPunct="1"/>
            <a:r>
              <a:rPr lang="en-US" sz="2000" dirty="0"/>
              <a:t>Remember the potential users of your document. Your document must meet the basic needs of these users.  </a:t>
            </a:r>
          </a:p>
        </p:txBody>
      </p:sp>
      <p:sp>
        <p:nvSpPr>
          <p:cNvPr id="6" name="TextBox 5">
            <a:extLst>
              <a:ext uri="{FF2B5EF4-FFF2-40B4-BE49-F238E27FC236}">
                <a16:creationId xmlns:a16="http://schemas.microsoft.com/office/drawing/2014/main" id="{D6251C30-167F-417F-B8D5-7DAEE67DFF87}"/>
              </a:ext>
            </a:extLst>
          </p:cNvPr>
          <p:cNvSpPr txBox="1"/>
          <p:nvPr/>
        </p:nvSpPr>
        <p:spPr>
          <a:xfrm>
            <a:off x="8480247" y="6366043"/>
            <a:ext cx="471125" cy="307777"/>
          </a:xfrm>
          <a:prstGeom prst="rect">
            <a:avLst/>
          </a:prstGeom>
          <a:noFill/>
        </p:spPr>
        <p:txBody>
          <a:bodyPr wrap="square">
            <a:spAutoFit/>
          </a:bodyPr>
          <a:lstStyle/>
          <a:p>
            <a:fld id="{E8C6A3E7-4E48-4C7F-A165-7DFE61BF8306}" type="slidenum">
              <a:rPr lang="en-US" sz="1400" smtClean="0"/>
              <a:pPr/>
              <a:t>54</a:t>
            </a:fld>
            <a:endParaRPr lang="en-US" sz="1400" dirty="0"/>
          </a:p>
        </p:txBody>
      </p:sp>
    </p:spTree>
    <p:extLst>
      <p:ext uri="{BB962C8B-B14F-4D97-AF65-F5344CB8AC3E}">
        <p14:creationId xmlns:p14="http://schemas.microsoft.com/office/powerpoint/2010/main" val="29834842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a:xfrm>
            <a:off x="304800" y="113145"/>
            <a:ext cx="8153400" cy="1143000"/>
          </a:xfrm>
        </p:spPr>
        <p:txBody>
          <a:bodyPr/>
          <a:lstStyle/>
          <a:p>
            <a:pPr eaLnBrk="1" hangingPunct="1">
              <a:lnSpc>
                <a:spcPct val="110000"/>
              </a:lnSpc>
            </a:pPr>
            <a:r>
              <a:rPr lang="en-US" sz="3200" dirty="0"/>
              <a:t>“Wiggle” words in the GMPs</a:t>
            </a:r>
            <a:br>
              <a:rPr lang="en-US" sz="3200" dirty="0"/>
            </a:br>
            <a:r>
              <a:rPr lang="en-US" sz="3200" dirty="0"/>
              <a:t>(appear over 100 times)</a:t>
            </a:r>
          </a:p>
        </p:txBody>
      </p:sp>
      <p:sp>
        <p:nvSpPr>
          <p:cNvPr id="62466" name="Slide Number Placeholder 4">
            <a:extLst>
              <a:ext uri="{C183D7F6-B498-43B3-948B-1728B52AA6E4}">
                <adec:decorative xmlns:adec="http://schemas.microsoft.com/office/drawing/2017/decorative" val="1"/>
              </a:ext>
            </a:extLst>
          </p:cNvPr>
          <p:cNvSpPr>
            <a:spLocks noGrp="1"/>
          </p:cNvSpPr>
          <p:nvPr>
            <p:ph type="sldNum" sz="quarter" idx="12"/>
          </p:nvPr>
        </p:nvSpPr>
        <p:spPr>
          <a:xfrm>
            <a:off x="8378019" y="6287655"/>
            <a:ext cx="460612" cy="457200"/>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E8C6A3E7-4E48-4C7F-A165-7DFE61BF8306}" type="slidenum">
              <a:rPr lang="en-US" sz="1400" smtClean="0"/>
              <a:pPr eaLnBrk="1" hangingPunct="1"/>
              <a:t>55</a:t>
            </a:fld>
            <a:endParaRPr lang="en-US" sz="1400" dirty="0"/>
          </a:p>
        </p:txBody>
      </p:sp>
      <p:sp>
        <p:nvSpPr>
          <p:cNvPr id="62468" name="Text Box 3"/>
          <p:cNvSpPr txBox="1">
            <a:spLocks noChangeArrowheads="1"/>
          </p:cNvSpPr>
          <p:nvPr/>
        </p:nvSpPr>
        <p:spPr bwMode="auto">
          <a:xfrm>
            <a:off x="454925" y="1500909"/>
            <a:ext cx="8153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000" b="1" i="1" dirty="0"/>
              <a:t>“</a:t>
            </a:r>
            <a:r>
              <a:rPr lang="en-US" b="1" i="1" dirty="0"/>
              <a:t>Appropriate”  ;  “Adequate” ; “Suitable”  ; “Sufficient” ; “As necessary”  </a:t>
            </a:r>
          </a:p>
        </p:txBody>
      </p:sp>
      <p:sp>
        <p:nvSpPr>
          <p:cNvPr id="62469" name="Text Box 4"/>
          <p:cNvSpPr txBox="1">
            <a:spLocks noChangeArrowheads="1"/>
          </p:cNvSpPr>
          <p:nvPr/>
        </p:nvSpPr>
        <p:spPr bwMode="auto">
          <a:xfrm>
            <a:off x="454925" y="2526510"/>
            <a:ext cx="8534400" cy="707886"/>
          </a:xfrm>
          <a:prstGeom prst="rect">
            <a:avLst/>
          </a:prstGeom>
          <a:solidFill>
            <a:srgbClr val="F3EBFF"/>
          </a:solidFill>
          <a:ln w="57150">
            <a:solidFill>
              <a:schemeClr val="tx1"/>
            </a:solidFill>
            <a:miter lim="800000"/>
            <a:headEnd/>
            <a:tailEnd/>
          </a:ln>
          <a:effec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l" eaLnBrk="1" hangingPunct="1">
              <a:spcBef>
                <a:spcPct val="50000"/>
              </a:spcBef>
            </a:pPr>
            <a:r>
              <a:rPr lang="en-US" sz="2000" dirty="0"/>
              <a:t>For example:  “</a:t>
            </a:r>
            <a:r>
              <a:rPr lang="en-US" sz="2000" i="1" dirty="0"/>
              <a:t>Equipment . . . shall be of </a:t>
            </a:r>
            <a:r>
              <a:rPr lang="en-US" sz="2000" i="1" u="sng" dirty="0"/>
              <a:t>appropriate</a:t>
            </a:r>
            <a:r>
              <a:rPr lang="en-US" sz="2000" i="1" dirty="0"/>
              <a:t> design, </a:t>
            </a:r>
            <a:r>
              <a:rPr lang="en-US" sz="2000" i="1" u="sng" dirty="0"/>
              <a:t>adequate</a:t>
            </a:r>
            <a:r>
              <a:rPr lang="en-US" sz="2000" i="1" dirty="0"/>
              <a:t> size and </a:t>
            </a:r>
            <a:r>
              <a:rPr lang="en-US" sz="2000" i="1" u="sng" dirty="0"/>
              <a:t>suitably</a:t>
            </a:r>
            <a:r>
              <a:rPr lang="en-US" sz="2000" i="1" dirty="0"/>
              <a:t> located</a:t>
            </a:r>
            <a:r>
              <a:rPr lang="en-US" sz="2000" dirty="0"/>
              <a:t> ….”  (21 CFR 211.63)</a:t>
            </a:r>
          </a:p>
        </p:txBody>
      </p:sp>
      <p:sp>
        <p:nvSpPr>
          <p:cNvPr id="7" name="TextBox 6">
            <a:extLst>
              <a:ext uri="{FF2B5EF4-FFF2-40B4-BE49-F238E27FC236}">
                <a16:creationId xmlns:a16="http://schemas.microsoft.com/office/drawing/2014/main" id="{58397C49-93E9-4A0A-8895-4A4C83FD0FF7}"/>
              </a:ext>
            </a:extLst>
          </p:cNvPr>
          <p:cNvSpPr txBox="1"/>
          <p:nvPr/>
        </p:nvSpPr>
        <p:spPr>
          <a:xfrm>
            <a:off x="304800" y="3429000"/>
            <a:ext cx="8416120" cy="2862322"/>
          </a:xfrm>
          <a:prstGeom prst="rect">
            <a:avLst/>
          </a:prstGeom>
          <a:noFill/>
        </p:spPr>
        <p:txBody>
          <a:bodyPr wrap="square">
            <a:spAutoFit/>
          </a:bodyPr>
          <a:lstStyle/>
          <a:p>
            <a:pPr eaLnBrk="1" hangingPunct="1"/>
            <a:r>
              <a:rPr lang="en-US" dirty="0"/>
              <a:t>If you read the GMPs, they are full of “wiggle words”.  In the GMPs, the words “suitable”, “appropriate”, “adequate”, “sufficient” and “as necessary” appear over 100 times.  For example, “Equipment shall be of </a:t>
            </a:r>
            <a:r>
              <a:rPr lang="en-US" u="sng" dirty="0"/>
              <a:t>appropriate</a:t>
            </a:r>
            <a:r>
              <a:rPr lang="en-US" dirty="0"/>
              <a:t> design, </a:t>
            </a:r>
            <a:r>
              <a:rPr lang="en-US" u="sng" dirty="0"/>
              <a:t>adequate</a:t>
            </a:r>
            <a:r>
              <a:rPr lang="en-US" dirty="0"/>
              <a:t> size and </a:t>
            </a:r>
            <a:r>
              <a:rPr lang="en-US" u="sng" dirty="0"/>
              <a:t>suitably</a:t>
            </a:r>
            <a:r>
              <a:rPr lang="en-US" dirty="0"/>
              <a:t> located ….” or “In-process materials shall be tested for identity, strength, quality, and purity as appropriate”.</a:t>
            </a:r>
          </a:p>
          <a:p>
            <a:pPr eaLnBrk="1" hangingPunct="1"/>
            <a:endParaRPr lang="en-US" dirty="0"/>
          </a:p>
          <a:p>
            <a:pPr eaLnBrk="1" hangingPunct="1"/>
            <a:r>
              <a:rPr lang="en-US" dirty="0"/>
              <a:t>Because the GMPs were not written in a prescriptive manner (you must do it this way, or you can’t do it that way), companies are able to design their processes so that they are effective and productive in that company’s environment.  FDA didn’t want to lock industry into one way to accomplish a goal.  </a:t>
            </a:r>
          </a:p>
        </p:txBody>
      </p:sp>
    </p:spTree>
    <p:extLst>
      <p:ext uri="{BB962C8B-B14F-4D97-AF65-F5344CB8AC3E}">
        <p14:creationId xmlns:p14="http://schemas.microsoft.com/office/powerpoint/2010/main" val="6629680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1026"/>
          <p:cNvSpPr>
            <a:spLocks noGrp="1" noChangeArrowheads="1"/>
          </p:cNvSpPr>
          <p:nvPr>
            <p:ph type="title"/>
          </p:nvPr>
        </p:nvSpPr>
        <p:spPr>
          <a:xfrm>
            <a:off x="350981" y="173182"/>
            <a:ext cx="8497455" cy="1018309"/>
          </a:xfrm>
        </p:spPr>
        <p:txBody>
          <a:bodyPr/>
          <a:lstStyle/>
          <a:p>
            <a:pPr eaLnBrk="1" hangingPunct="1">
              <a:lnSpc>
                <a:spcPct val="100000"/>
              </a:lnSpc>
            </a:pPr>
            <a:r>
              <a:rPr lang="en-US" sz="2800" dirty="0"/>
              <a:t>BUT … flexibility in the GMPs</a:t>
            </a:r>
            <a:br>
              <a:rPr lang="en-US" sz="2800" dirty="0"/>
            </a:br>
            <a:r>
              <a:rPr lang="en-US" sz="2800" u="sng" dirty="0"/>
              <a:t>does not</a:t>
            </a:r>
            <a:r>
              <a:rPr lang="en-US" sz="2800" dirty="0"/>
              <a:t> translate to flexibility in SOPs</a:t>
            </a:r>
          </a:p>
        </p:txBody>
      </p:sp>
      <p:sp>
        <p:nvSpPr>
          <p:cNvPr id="63490" name="Slide Number Placeholder 4">
            <a:extLst>
              <a:ext uri="{C183D7F6-B498-43B3-948B-1728B52AA6E4}">
                <adec:decorative xmlns:adec="http://schemas.microsoft.com/office/drawing/2017/decorative" val="1"/>
              </a:ext>
            </a:extLst>
          </p:cNvPr>
          <p:cNvSpPr>
            <a:spLocks noGrp="1"/>
          </p:cNvSpPr>
          <p:nvPr>
            <p:ph type="sldNum" sz="quarter" idx="12"/>
          </p:nvPr>
        </p:nvSpPr>
        <p:spPr>
          <a:xfrm>
            <a:off x="8602980" y="6521339"/>
            <a:ext cx="443753" cy="291353"/>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7E13251B-63B4-4927-867B-F7712349802B}" type="slidenum">
              <a:rPr lang="en-US" sz="1400" smtClean="0"/>
              <a:pPr eaLnBrk="1" hangingPunct="1"/>
              <a:t>56</a:t>
            </a:fld>
            <a:endParaRPr lang="en-US" sz="1400" dirty="0"/>
          </a:p>
        </p:txBody>
      </p:sp>
      <p:sp>
        <p:nvSpPr>
          <p:cNvPr id="63493" name="Text Box 1028"/>
          <p:cNvSpPr txBox="1">
            <a:spLocks noChangeArrowheads="1"/>
          </p:cNvSpPr>
          <p:nvPr/>
        </p:nvSpPr>
        <p:spPr bwMode="auto">
          <a:xfrm>
            <a:off x="792480" y="1475971"/>
            <a:ext cx="7848600"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200" b="1" dirty="0"/>
              <a:t>GMP REQUIREMENT</a:t>
            </a:r>
          </a:p>
          <a:p>
            <a:pPr algn="l" eaLnBrk="1" hangingPunct="1">
              <a:spcBef>
                <a:spcPct val="50000"/>
              </a:spcBef>
            </a:pPr>
            <a:r>
              <a:rPr lang="en-US" sz="2200" dirty="0"/>
              <a:t>21 CFR 211.101(c ):  “Weighing, measuring, or subdividing operations for components shall be </a:t>
            </a:r>
            <a:r>
              <a:rPr lang="en-US" sz="2200" b="1" u="sng" dirty="0"/>
              <a:t>adequately</a:t>
            </a:r>
            <a:r>
              <a:rPr lang="en-US" sz="2200" dirty="0"/>
              <a:t> supervised”.</a:t>
            </a:r>
          </a:p>
        </p:txBody>
      </p:sp>
      <p:sp>
        <p:nvSpPr>
          <p:cNvPr id="63492" name="Text Box 1027"/>
          <p:cNvSpPr txBox="1">
            <a:spLocks noChangeArrowheads="1"/>
          </p:cNvSpPr>
          <p:nvPr/>
        </p:nvSpPr>
        <p:spPr bwMode="auto">
          <a:xfrm>
            <a:off x="914400" y="3058119"/>
            <a:ext cx="7688580" cy="210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1800" dirty="0"/>
              <a:t>WHAT SHOULD YOUR SOP SAY?</a:t>
            </a:r>
          </a:p>
          <a:p>
            <a:pPr algn="l" eaLnBrk="1" hangingPunct="1">
              <a:spcBef>
                <a:spcPct val="25000"/>
              </a:spcBef>
              <a:buFontTx/>
              <a:buAutoNum type="arabicParenR"/>
            </a:pPr>
            <a:r>
              <a:rPr lang="en-US" sz="1800" dirty="0"/>
              <a:t>Weighing operations must be supervised by appropriate personnel.</a:t>
            </a:r>
          </a:p>
          <a:p>
            <a:pPr algn="l" eaLnBrk="1" hangingPunct="1">
              <a:lnSpc>
                <a:spcPct val="50000"/>
              </a:lnSpc>
              <a:spcBef>
                <a:spcPct val="25000"/>
              </a:spcBef>
            </a:pPr>
            <a:r>
              <a:rPr lang="en-US" sz="1800" dirty="0"/>
              <a:t>					</a:t>
            </a:r>
            <a:r>
              <a:rPr lang="en-US" sz="1800" i="1" dirty="0"/>
              <a:t>or</a:t>
            </a:r>
          </a:p>
          <a:p>
            <a:pPr eaLnBrk="1" hangingPunct="1">
              <a:spcBef>
                <a:spcPct val="25000"/>
              </a:spcBef>
            </a:pPr>
            <a:r>
              <a:rPr lang="en-US" sz="1800" dirty="0"/>
              <a:t>2)	Weighing operations must be supervised by department staff members that have up-to-date training on BDP policies and procedures for weighing  (SOP 21500, </a:t>
            </a:r>
            <a:r>
              <a:rPr lang="en-US" sz="1800" i="1" dirty="0"/>
              <a:t>General Policies and Procedures for Balances</a:t>
            </a:r>
            <a:r>
              <a:rPr lang="en-US" sz="1800" dirty="0"/>
              <a:t>).</a:t>
            </a:r>
          </a:p>
        </p:txBody>
      </p:sp>
      <p:sp>
        <p:nvSpPr>
          <p:cNvPr id="7" name="TextBox 6">
            <a:extLst>
              <a:ext uri="{FF2B5EF4-FFF2-40B4-BE49-F238E27FC236}">
                <a16:creationId xmlns:a16="http://schemas.microsoft.com/office/drawing/2014/main" id="{E9FF1889-313C-4655-BE8A-33302E9FCD69}"/>
              </a:ext>
            </a:extLst>
          </p:cNvPr>
          <p:cNvSpPr txBox="1"/>
          <p:nvPr/>
        </p:nvSpPr>
        <p:spPr>
          <a:xfrm>
            <a:off x="792480" y="5250939"/>
            <a:ext cx="8055956" cy="1283428"/>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pitchFamily="34" charset="0"/>
                <a:ea typeface="+mn-ea"/>
                <a:cs typeface="+mn-cs"/>
              </a:rPr>
              <a:t>We like</a:t>
            </a:r>
            <a:r>
              <a:rPr kumimoji="0" lang="en-US" b="0" i="0" u="none" strike="noStrike" kern="1200" cap="none" spc="0" normalizeH="0" baseline="0" noProof="0" dirty="0">
                <a:ln>
                  <a:noFill/>
                </a:ln>
                <a:solidFill>
                  <a:srgbClr val="000000"/>
                </a:solidFill>
                <a:effectLst/>
                <a:uLnTx/>
                <a:uFillTx/>
                <a:latin typeface="Arial" pitchFamily="34" charset="0"/>
                <a:ea typeface="+mn-ea"/>
                <a:cs typeface="+mn-cs"/>
              </a:rPr>
              <a:t> the phrases appropriate, suitable, adequate </a:t>
            </a:r>
            <a:r>
              <a:rPr kumimoji="0" lang="en-US" b="0" i="0" u="none" strike="noStrike" kern="1200" cap="none" spc="0" normalizeH="0" baseline="0" noProof="0" dirty="0" err="1">
                <a:ln>
                  <a:noFill/>
                </a:ln>
                <a:solidFill>
                  <a:srgbClr val="000000"/>
                </a:solidFill>
                <a:effectLst/>
                <a:uLnTx/>
                <a:uFillTx/>
                <a:latin typeface="Arial" pitchFamily="34" charset="0"/>
                <a:ea typeface="+mn-ea"/>
                <a:cs typeface="+mn-cs"/>
              </a:rPr>
              <a:t>etc</a:t>
            </a:r>
            <a:r>
              <a:rPr kumimoji="0" lang="en-US" b="0"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b="0" i="0" u="sng" strike="noStrike" kern="1200" cap="none" spc="0" normalizeH="0" baseline="0" noProof="0" dirty="0">
                <a:ln>
                  <a:noFill/>
                </a:ln>
                <a:solidFill>
                  <a:srgbClr val="000000"/>
                </a:solidFill>
                <a:effectLst/>
                <a:uLnTx/>
                <a:uFillTx/>
                <a:latin typeface="Arial" pitchFamily="34" charset="0"/>
                <a:ea typeface="+mn-ea"/>
                <a:cs typeface="+mn-cs"/>
              </a:rPr>
              <a:t>in the GMPs</a:t>
            </a:r>
            <a:r>
              <a:rPr kumimoji="0" lang="en-US" b="0"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pitchFamily="34" charset="0"/>
                <a:ea typeface="+mn-ea"/>
                <a:cs typeface="+mn-cs"/>
              </a:rPr>
              <a:t>We don’t like them in our Company procedures</a:t>
            </a:r>
            <a:r>
              <a:rPr kumimoji="0" lang="en-US" b="0" i="0" u="none" strike="noStrike" kern="1200" cap="none" spc="0" normalizeH="0" baseline="0" noProof="0" dirty="0">
                <a:ln>
                  <a:noFill/>
                </a:ln>
                <a:solidFill>
                  <a:srgbClr val="000000"/>
                </a:solidFill>
                <a:effectLst/>
                <a:uLnTx/>
                <a:uFillTx/>
                <a:latin typeface="Arial" pitchFamily="34" charset="0"/>
                <a:ea typeface="+mn-ea"/>
                <a:cs typeface="+mn-cs"/>
              </a:rPr>
              <a:t>.  We </a:t>
            </a:r>
            <a:r>
              <a:rPr kumimoji="0" lang="en-US" b="0" i="0" u="sng" strike="noStrike" kern="1200" cap="none" spc="0" normalizeH="0" baseline="0" noProof="0" dirty="0">
                <a:ln>
                  <a:noFill/>
                </a:ln>
                <a:solidFill>
                  <a:srgbClr val="000000"/>
                </a:solidFill>
                <a:effectLst/>
                <a:uLnTx/>
                <a:uFillTx/>
                <a:latin typeface="Arial" pitchFamily="34" charset="0"/>
                <a:ea typeface="+mn-ea"/>
                <a:cs typeface="+mn-cs"/>
              </a:rPr>
              <a:t>WAN</a:t>
            </a:r>
            <a:r>
              <a:rPr kumimoji="0" lang="en-US" b="0" i="0" u="none" strike="noStrike" kern="1200" cap="none" spc="0" normalizeH="0" baseline="0" noProof="0" dirty="0">
                <a:ln>
                  <a:noFill/>
                </a:ln>
                <a:solidFill>
                  <a:srgbClr val="000000"/>
                </a:solidFill>
                <a:effectLst/>
                <a:uLnTx/>
                <a:uFillTx/>
                <a:latin typeface="Arial" pitchFamily="34" charset="0"/>
                <a:ea typeface="+mn-ea"/>
                <a:cs typeface="+mn-cs"/>
              </a:rPr>
              <a:t>T our procedures to be prescriptive.  We want it to be very clear how a procedure is to be performed.  </a:t>
            </a:r>
          </a:p>
        </p:txBody>
      </p:sp>
    </p:spTree>
    <p:extLst>
      <p:ext uri="{BB962C8B-B14F-4D97-AF65-F5344CB8AC3E}">
        <p14:creationId xmlns:p14="http://schemas.microsoft.com/office/powerpoint/2010/main" val="931831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3">
            <a:extLst>
              <a:ext uri="{C183D7F6-B498-43B3-948B-1728B52AA6E4}">
                <adec:decorative xmlns:adec="http://schemas.microsoft.com/office/drawing/2017/decorative" val="1"/>
              </a:ext>
            </a:extLst>
          </p:cNvPr>
          <p:cNvSpPr>
            <a:spLocks noGrp="1"/>
          </p:cNvSpPr>
          <p:nvPr>
            <p:ph type="sldNum" sz="quarter" idx="12"/>
          </p:nvPr>
        </p:nvSpPr>
        <p:spPr>
          <a:xfrm>
            <a:off x="8474803" y="6207456"/>
            <a:ext cx="515659" cy="457200"/>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0A8D809B-9156-4019-9D7D-9EAB5239DBE3}" type="slidenum">
              <a:rPr lang="en-US" sz="1400" smtClean="0"/>
              <a:pPr eaLnBrk="1" hangingPunct="1"/>
              <a:t>57</a:t>
            </a:fld>
            <a:endParaRPr lang="en-US" sz="1400" dirty="0"/>
          </a:p>
        </p:txBody>
      </p:sp>
      <p:sp>
        <p:nvSpPr>
          <p:cNvPr id="64515" name="Text Box 3"/>
          <p:cNvSpPr txBox="1">
            <a:spLocks noGrp="1" noChangeArrowheads="1"/>
          </p:cNvSpPr>
          <p:nvPr>
            <p:ph type="title" idx="4294967295"/>
          </p:nvPr>
        </p:nvSpPr>
        <p:spPr bwMode="auto">
          <a:xfrm>
            <a:off x="406400" y="574963"/>
            <a:ext cx="6659418" cy="579438"/>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charset="0"/>
                <a:ea typeface="+mn-ea"/>
                <a:cs typeface="+mn-cs"/>
              </a:rPr>
              <a:t>Clarity of Documents</a:t>
            </a:r>
          </a:p>
        </p:txBody>
      </p:sp>
      <p:sp>
        <p:nvSpPr>
          <p:cNvPr id="12" name="TextBox 11">
            <a:extLst>
              <a:ext uri="{FF2B5EF4-FFF2-40B4-BE49-F238E27FC236}">
                <a16:creationId xmlns:a16="http://schemas.microsoft.com/office/drawing/2014/main" id="{770F70B3-4435-483F-9030-98F1147945D4}"/>
              </a:ext>
            </a:extLst>
          </p:cNvPr>
          <p:cNvSpPr txBox="1"/>
          <p:nvPr/>
        </p:nvSpPr>
        <p:spPr>
          <a:xfrm>
            <a:off x="260444" y="1464538"/>
            <a:ext cx="7924889" cy="1400383"/>
          </a:xfrm>
          <a:prstGeom prst="rect">
            <a:avLst/>
          </a:prstGeom>
          <a:noFill/>
        </p:spPr>
        <p:txBody>
          <a:bodyPr wrap="square">
            <a:spAutoFit/>
          </a:bodyPr>
          <a:lstStyle/>
          <a:p>
            <a:pPr marL="0" marR="0" lvl="0" indent="0" algn="just" defTabSz="914400" rtl="0" eaLnBrk="1" fontAlgn="base" latinLnBrk="0" hangingPunct="1">
              <a:lnSpc>
                <a:spcPct val="100000"/>
              </a:lnSpc>
              <a:spcBef>
                <a:spcPct val="3000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itchFamily="34" charset="0"/>
                <a:ea typeface="+mn-ea"/>
                <a:cs typeface="+mn-cs"/>
              </a:rPr>
              <a:t>Obviously, this is a challenge for us since part of what we do is to develop processes.  It’s hard to define a process when it’s still being developed.  If you need some degree of flexibility because you don’t have experience with a process, build the limits of flexibility into the instructions.  Set the limits of operator discretion into the instructions. so for example</a:t>
            </a:r>
            <a:r>
              <a:rPr lang="en-US" sz="1700" dirty="0">
                <a:solidFill>
                  <a:srgbClr val="000000"/>
                </a:solidFill>
                <a:latin typeface="Arial" pitchFamily="34" charset="0"/>
              </a:rPr>
              <a:t>:</a:t>
            </a:r>
            <a:endParaRPr kumimoji="0" lang="en-US" sz="17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grpSp>
        <p:nvGrpSpPr>
          <p:cNvPr id="4" name="Group 3" descr="Example flow rate changes">
            <a:extLst>
              <a:ext uri="{FF2B5EF4-FFF2-40B4-BE49-F238E27FC236}">
                <a16:creationId xmlns:a16="http://schemas.microsoft.com/office/drawing/2014/main" id="{31319D04-D1FF-4DEF-AF0E-14FC7EA3FB2A}"/>
              </a:ext>
            </a:extLst>
          </p:cNvPr>
          <p:cNvGrpSpPr/>
          <p:nvPr/>
        </p:nvGrpSpPr>
        <p:grpSpPr>
          <a:xfrm>
            <a:off x="260444" y="2903703"/>
            <a:ext cx="8337645" cy="3532353"/>
            <a:chOff x="533400" y="1517319"/>
            <a:chExt cx="7696200" cy="4349945"/>
          </a:xfrm>
        </p:grpSpPr>
        <p:sp>
          <p:nvSpPr>
            <p:cNvPr id="64516" name="Text Box 5"/>
            <p:cNvSpPr txBox="1">
              <a:spLocks noChangeArrowheads="1"/>
            </p:cNvSpPr>
            <p:nvPr/>
          </p:nvSpPr>
          <p:spPr bwMode="auto">
            <a:xfrm>
              <a:off x="533400" y="1517319"/>
              <a:ext cx="7315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l" eaLnBrk="1" hangingPunct="1">
                <a:spcBef>
                  <a:spcPct val="50000"/>
                </a:spcBef>
              </a:pPr>
              <a:r>
                <a:rPr lang="en-US" b="1" i="1" dirty="0"/>
                <a:t>“The flow rate should be set to </a:t>
              </a:r>
              <a:r>
                <a:rPr lang="en-US" b="1" i="1" u="sng" dirty="0"/>
                <a:t>1 mL/minute</a:t>
              </a:r>
              <a:r>
                <a:rPr lang="en-US" b="1" i="1" dirty="0"/>
                <a:t> or to a rate that</a:t>
              </a:r>
              <a:r>
                <a:rPr lang="en-US" b="1" i="1" u="sng" dirty="0"/>
                <a:t> is appropriate.”</a:t>
              </a:r>
            </a:p>
          </p:txBody>
        </p:sp>
        <p:sp>
          <p:nvSpPr>
            <p:cNvPr id="64517" name="Text Box 6"/>
            <p:cNvSpPr txBox="1">
              <a:spLocks noChangeArrowheads="1"/>
            </p:cNvSpPr>
            <p:nvPr/>
          </p:nvSpPr>
          <p:spPr bwMode="auto">
            <a:xfrm>
              <a:off x="651104" y="3097249"/>
              <a:ext cx="7467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l" eaLnBrk="1" hangingPunct="1">
                <a:spcBef>
                  <a:spcPct val="50000"/>
                </a:spcBef>
              </a:pPr>
              <a:r>
                <a:rPr lang="en-US" b="1" i="1" dirty="0"/>
                <a:t>“Select a flow rate that </a:t>
              </a:r>
              <a:r>
                <a:rPr lang="en-US" b="1" i="1" u="sng" dirty="0"/>
                <a:t>allows the elution tracing to return to baseline between the elution of the various components </a:t>
              </a:r>
              <a:r>
                <a:rPr lang="en-US" b="1" i="1" dirty="0"/>
                <a:t>(generally 1.0 ± 0.5 mL/minute).” </a:t>
              </a:r>
            </a:p>
          </p:txBody>
        </p:sp>
        <p:sp>
          <p:nvSpPr>
            <p:cNvPr id="64518" name="Text Box 7"/>
            <p:cNvSpPr txBox="1">
              <a:spLocks noChangeArrowheads="1"/>
            </p:cNvSpPr>
            <p:nvPr/>
          </p:nvSpPr>
          <p:spPr bwMode="auto">
            <a:xfrm>
              <a:off x="2135908" y="2372237"/>
              <a:ext cx="5806633" cy="568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l" eaLnBrk="1" hangingPunct="1">
                <a:spcBef>
                  <a:spcPct val="50000"/>
                </a:spcBef>
              </a:pPr>
              <a:r>
                <a:rPr lang="en-US" dirty="0"/>
                <a:t>(Too much operator discretion – no limits)</a:t>
              </a:r>
            </a:p>
          </p:txBody>
        </p:sp>
        <p:sp>
          <p:nvSpPr>
            <p:cNvPr id="64519" name="Text Box 8"/>
            <p:cNvSpPr txBox="1">
              <a:spLocks noChangeArrowheads="1"/>
            </p:cNvSpPr>
            <p:nvPr/>
          </p:nvSpPr>
          <p:spPr bwMode="auto">
            <a:xfrm>
              <a:off x="2135908" y="4666909"/>
              <a:ext cx="6093692" cy="568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l" eaLnBrk="1" hangingPunct="1">
                <a:spcBef>
                  <a:spcPct val="50000"/>
                </a:spcBef>
              </a:pPr>
              <a:r>
                <a:rPr lang="en-US" dirty="0"/>
                <a:t>(More defined process – some basic limits)</a:t>
              </a:r>
            </a:p>
          </p:txBody>
        </p:sp>
        <p:sp>
          <p:nvSpPr>
            <p:cNvPr id="2" name="TextBox 1">
              <a:extLst>
                <a:ext uri="{FF2B5EF4-FFF2-40B4-BE49-F238E27FC236}">
                  <a16:creationId xmlns:a16="http://schemas.microsoft.com/office/drawing/2014/main" id="{3230CE01-FA76-4224-93EE-CD5F04469111}"/>
                </a:ext>
              </a:extLst>
            </p:cNvPr>
            <p:cNvSpPr txBox="1"/>
            <p:nvPr/>
          </p:nvSpPr>
          <p:spPr>
            <a:xfrm>
              <a:off x="766864" y="5405599"/>
              <a:ext cx="7081736" cy="461665"/>
            </a:xfrm>
            <a:prstGeom prst="rect">
              <a:avLst/>
            </a:prstGeom>
            <a:noFill/>
          </p:spPr>
          <p:txBody>
            <a:bodyPr wrap="square" rtlCol="0">
              <a:spAutoFit/>
            </a:bodyPr>
            <a:lstStyle/>
            <a:p>
              <a:r>
                <a:rPr lang="en-US" sz="2400" b="1" dirty="0"/>
                <a:t>Need a target value and limits</a:t>
              </a:r>
            </a:p>
          </p:txBody>
        </p:sp>
      </p:grpSp>
    </p:spTree>
    <p:extLst>
      <p:ext uri="{BB962C8B-B14F-4D97-AF65-F5344CB8AC3E}">
        <p14:creationId xmlns:p14="http://schemas.microsoft.com/office/powerpoint/2010/main" val="14224309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4">
            <a:extLst>
              <a:ext uri="{C183D7F6-B498-43B3-948B-1728B52AA6E4}">
                <adec:decorative xmlns:adec="http://schemas.microsoft.com/office/drawing/2017/decorative" val="1"/>
              </a:ext>
            </a:extLst>
          </p:cNvPr>
          <p:cNvSpPr>
            <a:spLocks noGrp="1"/>
          </p:cNvSpPr>
          <p:nvPr>
            <p:ph type="sldNum" sz="quarter" idx="12"/>
          </p:nvPr>
        </p:nvSpPr>
        <p:spPr>
          <a:xfrm>
            <a:off x="8522206" y="6262254"/>
            <a:ext cx="446964" cy="457200"/>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7C6A87AC-6D7E-4777-AAD0-F3D4052C5E34}" type="slidenum">
              <a:rPr lang="en-US" sz="1400" smtClean="0"/>
              <a:pPr eaLnBrk="1" hangingPunct="1"/>
              <a:t>58</a:t>
            </a:fld>
            <a:endParaRPr lang="en-US" sz="1400" dirty="0"/>
          </a:p>
        </p:txBody>
      </p:sp>
      <p:sp>
        <p:nvSpPr>
          <p:cNvPr id="65539" name="Rectangle 2"/>
          <p:cNvSpPr>
            <a:spLocks noGrp="1" noChangeArrowheads="1"/>
          </p:cNvSpPr>
          <p:nvPr>
            <p:ph type="title"/>
          </p:nvPr>
        </p:nvSpPr>
        <p:spPr>
          <a:xfrm>
            <a:off x="368806" y="138546"/>
            <a:ext cx="8153400" cy="1080654"/>
          </a:xfrm>
        </p:spPr>
        <p:txBody>
          <a:bodyPr/>
          <a:lstStyle/>
          <a:p>
            <a:pPr eaLnBrk="1" hangingPunct="1"/>
            <a:r>
              <a:rPr lang="en-US" sz="3600" b="1" dirty="0"/>
              <a:t>Watch Out for Words Like:</a:t>
            </a:r>
          </a:p>
        </p:txBody>
      </p:sp>
      <p:sp>
        <p:nvSpPr>
          <p:cNvPr id="65541" name="Text Box 4"/>
          <p:cNvSpPr txBox="1">
            <a:spLocks noChangeArrowheads="1"/>
          </p:cNvSpPr>
          <p:nvPr/>
        </p:nvSpPr>
        <p:spPr bwMode="auto">
          <a:xfrm>
            <a:off x="368806" y="2736415"/>
            <a:ext cx="4267200"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l" eaLnBrk="1" hangingPunct="1">
              <a:spcBef>
                <a:spcPct val="50000"/>
              </a:spcBef>
              <a:buFontTx/>
              <a:buChar char="•"/>
            </a:pPr>
            <a:r>
              <a:rPr lang="en-US" dirty="0"/>
              <a:t> Suitable </a:t>
            </a:r>
          </a:p>
          <a:p>
            <a:pPr algn="l" eaLnBrk="1" hangingPunct="1">
              <a:spcBef>
                <a:spcPct val="50000"/>
              </a:spcBef>
              <a:buFontTx/>
              <a:buChar char="•"/>
            </a:pPr>
            <a:r>
              <a:rPr lang="en-US" dirty="0"/>
              <a:t> Appropriate </a:t>
            </a:r>
          </a:p>
          <a:p>
            <a:pPr algn="l" eaLnBrk="1" hangingPunct="1">
              <a:spcBef>
                <a:spcPct val="50000"/>
              </a:spcBef>
              <a:buFontTx/>
              <a:buChar char="•"/>
            </a:pPr>
            <a:r>
              <a:rPr lang="en-US" dirty="0"/>
              <a:t> Adequate </a:t>
            </a:r>
          </a:p>
          <a:p>
            <a:pPr algn="l" eaLnBrk="1" hangingPunct="1">
              <a:spcBef>
                <a:spcPct val="50000"/>
              </a:spcBef>
              <a:buFontTx/>
              <a:buChar char="•"/>
            </a:pPr>
            <a:r>
              <a:rPr lang="en-US" dirty="0"/>
              <a:t> Sufficient </a:t>
            </a:r>
          </a:p>
          <a:p>
            <a:pPr algn="l" eaLnBrk="1" hangingPunct="1">
              <a:spcBef>
                <a:spcPct val="50000"/>
              </a:spcBef>
              <a:buFontTx/>
              <a:buChar char="•"/>
            </a:pPr>
            <a:r>
              <a:rPr lang="en-US" dirty="0"/>
              <a:t> As necessary</a:t>
            </a:r>
          </a:p>
          <a:p>
            <a:pPr algn="l" eaLnBrk="1" hangingPunct="1">
              <a:spcBef>
                <a:spcPct val="50000"/>
              </a:spcBef>
              <a:buFontTx/>
              <a:buChar char="•"/>
            </a:pPr>
            <a:r>
              <a:rPr lang="en-US" dirty="0"/>
              <a:t> At technician discretion</a:t>
            </a:r>
          </a:p>
        </p:txBody>
      </p:sp>
      <p:sp>
        <p:nvSpPr>
          <p:cNvPr id="65542" name="Text Box 5"/>
          <p:cNvSpPr txBox="1">
            <a:spLocks noChangeArrowheads="1"/>
          </p:cNvSpPr>
          <p:nvPr/>
        </p:nvSpPr>
        <p:spPr bwMode="auto">
          <a:xfrm>
            <a:off x="3345081" y="2736416"/>
            <a:ext cx="2100262"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l" eaLnBrk="1" hangingPunct="1">
              <a:spcBef>
                <a:spcPct val="50000"/>
              </a:spcBef>
              <a:buFontTx/>
              <a:buChar char="•"/>
            </a:pPr>
            <a:r>
              <a:rPr lang="en-US" dirty="0"/>
              <a:t> May</a:t>
            </a:r>
          </a:p>
          <a:p>
            <a:pPr algn="l" eaLnBrk="1" hangingPunct="1">
              <a:spcBef>
                <a:spcPct val="50000"/>
              </a:spcBef>
              <a:buFontTx/>
              <a:buChar char="•"/>
            </a:pPr>
            <a:r>
              <a:rPr lang="en-US" dirty="0"/>
              <a:t> Might</a:t>
            </a:r>
          </a:p>
          <a:p>
            <a:pPr algn="l" eaLnBrk="1" hangingPunct="1">
              <a:spcBef>
                <a:spcPct val="50000"/>
              </a:spcBef>
              <a:buFontTx/>
              <a:buChar char="•"/>
            </a:pPr>
            <a:r>
              <a:rPr lang="en-US" dirty="0"/>
              <a:t> Should</a:t>
            </a:r>
          </a:p>
          <a:p>
            <a:pPr algn="l" eaLnBrk="1" hangingPunct="1">
              <a:spcBef>
                <a:spcPct val="50000"/>
              </a:spcBef>
              <a:buFontTx/>
              <a:buChar char="•"/>
            </a:pPr>
            <a:r>
              <a:rPr lang="en-US" dirty="0"/>
              <a:t> Can</a:t>
            </a:r>
          </a:p>
          <a:p>
            <a:pPr algn="l" eaLnBrk="1" hangingPunct="1">
              <a:spcBef>
                <a:spcPct val="50000"/>
              </a:spcBef>
              <a:buFontTx/>
              <a:buChar char="•"/>
            </a:pPr>
            <a:endParaRPr lang="en-US" dirty="0"/>
          </a:p>
          <a:p>
            <a:pPr algn="l" eaLnBrk="1" hangingPunct="1">
              <a:spcBef>
                <a:spcPct val="50000"/>
              </a:spcBef>
              <a:buFontTx/>
              <a:buChar char="•"/>
            </a:pPr>
            <a:endParaRPr lang="en-US" dirty="0"/>
          </a:p>
        </p:txBody>
      </p:sp>
      <p:sp>
        <p:nvSpPr>
          <p:cNvPr id="65543" name="Text Box 6"/>
          <p:cNvSpPr txBox="1">
            <a:spLocks noChangeArrowheads="1"/>
          </p:cNvSpPr>
          <p:nvPr/>
        </p:nvSpPr>
        <p:spPr bwMode="auto">
          <a:xfrm>
            <a:off x="5736433" y="2736415"/>
            <a:ext cx="2823873"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l" eaLnBrk="1" hangingPunct="1">
              <a:spcBef>
                <a:spcPct val="50000"/>
              </a:spcBef>
              <a:buFontTx/>
              <a:buChar char="•"/>
            </a:pPr>
            <a:r>
              <a:rPr lang="en-US" dirty="0"/>
              <a:t> Frequently</a:t>
            </a:r>
          </a:p>
          <a:p>
            <a:pPr algn="l" eaLnBrk="1" hangingPunct="1">
              <a:spcBef>
                <a:spcPct val="50000"/>
              </a:spcBef>
              <a:buFontTx/>
              <a:buChar char="•"/>
            </a:pPr>
            <a:r>
              <a:rPr lang="en-US" dirty="0"/>
              <a:t> Occasionally</a:t>
            </a:r>
          </a:p>
          <a:p>
            <a:pPr algn="l" eaLnBrk="1" hangingPunct="1">
              <a:spcBef>
                <a:spcPct val="50000"/>
              </a:spcBef>
              <a:buFontTx/>
              <a:buChar char="•"/>
            </a:pPr>
            <a:r>
              <a:rPr lang="en-US" dirty="0"/>
              <a:t> When needed</a:t>
            </a:r>
          </a:p>
          <a:p>
            <a:pPr algn="l" eaLnBrk="1" hangingPunct="1">
              <a:spcBef>
                <a:spcPct val="50000"/>
              </a:spcBef>
              <a:buFontTx/>
              <a:buChar char="•"/>
            </a:pPr>
            <a:r>
              <a:rPr lang="en-US" dirty="0"/>
              <a:t> If desired</a:t>
            </a:r>
          </a:p>
        </p:txBody>
      </p:sp>
      <p:sp>
        <p:nvSpPr>
          <p:cNvPr id="10" name="TextBox 9">
            <a:extLst>
              <a:ext uri="{FF2B5EF4-FFF2-40B4-BE49-F238E27FC236}">
                <a16:creationId xmlns:a16="http://schemas.microsoft.com/office/drawing/2014/main" id="{C52C796E-5943-473C-BD59-AED8AB7BA083}"/>
              </a:ext>
            </a:extLst>
          </p:cNvPr>
          <p:cNvSpPr txBox="1"/>
          <p:nvPr/>
        </p:nvSpPr>
        <p:spPr>
          <a:xfrm>
            <a:off x="307002" y="1445986"/>
            <a:ext cx="8529996" cy="707886"/>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Watch out for words like these in SOPs or procedures.  These words may be a signal that the procedure isn’t as well described as it could be.  </a:t>
            </a:r>
          </a:p>
        </p:txBody>
      </p:sp>
    </p:spTree>
    <p:extLst>
      <p:ext uri="{BB962C8B-B14F-4D97-AF65-F5344CB8AC3E}">
        <p14:creationId xmlns:p14="http://schemas.microsoft.com/office/powerpoint/2010/main" val="38525022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72A18-9848-48CE-A80E-11298D58146A}"/>
              </a:ext>
            </a:extLst>
          </p:cNvPr>
          <p:cNvSpPr>
            <a:spLocks noGrp="1"/>
          </p:cNvSpPr>
          <p:nvPr>
            <p:ph type="title"/>
          </p:nvPr>
        </p:nvSpPr>
        <p:spPr/>
        <p:txBody>
          <a:bodyPr/>
          <a:lstStyle/>
          <a:p>
            <a:r>
              <a:rPr lang="en-US" dirty="0"/>
              <a:t>Documentation Practices</a:t>
            </a:r>
          </a:p>
        </p:txBody>
      </p:sp>
      <p:sp>
        <p:nvSpPr>
          <p:cNvPr id="4" name="TextBox 3">
            <a:extLst>
              <a:ext uri="{FF2B5EF4-FFF2-40B4-BE49-F238E27FC236}">
                <a16:creationId xmlns:a16="http://schemas.microsoft.com/office/drawing/2014/main" id="{15BF64DF-490A-4A3F-8CC2-4580A6ED0A2A}"/>
              </a:ext>
            </a:extLst>
          </p:cNvPr>
          <p:cNvSpPr txBox="1"/>
          <p:nvPr/>
        </p:nvSpPr>
        <p:spPr>
          <a:xfrm>
            <a:off x="309361" y="1942262"/>
            <a:ext cx="8525277" cy="3847207"/>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Documentation is important.  In FDA inspections, over half of the time is devoted to review of documentation and records.  This is how FDA evaluates how your systems are designed and if you are following them. We also devote a significant time resource reviewing documentation.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Many different people will meet you through the documentation that you complete and they will form an opinion about your credibility and competence based on your documentation.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After the product is distributed or the project completed, only the paperwork remains to tell the story.  </a:t>
            </a:r>
          </a:p>
        </p:txBody>
      </p:sp>
      <p:sp>
        <p:nvSpPr>
          <p:cNvPr id="6" name="TextBox 5">
            <a:extLst>
              <a:ext uri="{FF2B5EF4-FFF2-40B4-BE49-F238E27FC236}">
                <a16:creationId xmlns:a16="http://schemas.microsoft.com/office/drawing/2014/main" id="{73C93E4C-4AF8-41FC-887C-9A779170B2DE}"/>
              </a:ext>
            </a:extLst>
          </p:cNvPr>
          <p:cNvSpPr txBox="1"/>
          <p:nvPr/>
        </p:nvSpPr>
        <p:spPr>
          <a:xfrm>
            <a:off x="8372902" y="6280954"/>
            <a:ext cx="461736"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C6A87AC-6D7E-4777-AAD0-F3D4052C5E34}"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59</a:t>
            </a:fld>
            <a:endParaRPr lang="en-US" dirty="0"/>
          </a:p>
        </p:txBody>
      </p:sp>
    </p:spTree>
    <p:extLst>
      <p:ext uri="{BB962C8B-B14F-4D97-AF65-F5344CB8AC3E}">
        <p14:creationId xmlns:p14="http://schemas.microsoft.com/office/powerpoint/2010/main" val="2598088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8"/>
          <p:cNvSpPr>
            <a:spLocks noGrp="1"/>
          </p:cNvSpPr>
          <p:nvPr>
            <p:ph type="title"/>
          </p:nvPr>
        </p:nvSpPr>
        <p:spPr>
          <a:xfrm>
            <a:off x="323273" y="0"/>
            <a:ext cx="8134927" cy="1143000"/>
          </a:xfrm>
        </p:spPr>
        <p:txBody>
          <a:bodyPr/>
          <a:lstStyle/>
          <a:p>
            <a:r>
              <a:rPr lang="en-US" sz="3600" dirty="0"/>
              <a:t>Drugs are Different</a:t>
            </a:r>
          </a:p>
        </p:txBody>
      </p:sp>
      <p:pic>
        <p:nvPicPr>
          <p:cNvPr id="3" name="Content Placeholder 2">
            <a:extLst>
              <a:ext uri="{C183D7F6-B498-43B3-948B-1728B52AA6E4}">
                <adec:decorative xmlns:adec="http://schemas.microsoft.com/office/drawing/2017/decorative" val="1"/>
              </a:ext>
            </a:extLst>
          </p:cNvPr>
          <p:cNvPicPr>
            <a:picLocks noGrp="1" noChangeAspect="1"/>
          </p:cNvPicPr>
          <p:nvPr>
            <p:ph sz="quarter" idx="2"/>
          </p:nvPr>
        </p:nvPicPr>
        <p:blipFill>
          <a:blip r:embed="rId3"/>
          <a:stretch>
            <a:fillRect/>
          </a:stretch>
        </p:blipFill>
        <p:spPr>
          <a:xfrm>
            <a:off x="6111653" y="1411162"/>
            <a:ext cx="2431184" cy="3890202"/>
          </a:xfrm>
        </p:spPr>
      </p:pic>
      <p:sp>
        <p:nvSpPr>
          <p:cNvPr id="8195" name="Text Placeholder 9"/>
          <p:cNvSpPr>
            <a:spLocks noGrp="1"/>
          </p:cNvSpPr>
          <p:nvPr>
            <p:ph type="body" sz="half" idx="1"/>
          </p:nvPr>
        </p:nvSpPr>
        <p:spPr>
          <a:xfrm>
            <a:off x="431799" y="1383145"/>
            <a:ext cx="5502469" cy="4038600"/>
          </a:xfrm>
        </p:spPr>
        <p:txBody>
          <a:bodyPr/>
          <a:lstStyle/>
          <a:p>
            <a:pPr marL="0" indent="0" defTabSz="504825">
              <a:lnSpc>
                <a:spcPct val="90000"/>
              </a:lnSpc>
              <a:buFontTx/>
              <a:buNone/>
            </a:pPr>
            <a:r>
              <a:rPr lang="en-US" sz="2400" b="0" dirty="0"/>
              <a:t>Drugs are different than most other consumer products because there’s no way for a consumer to judge the quality</a:t>
            </a:r>
          </a:p>
          <a:p>
            <a:pPr marL="0" indent="0" defTabSz="504825">
              <a:lnSpc>
                <a:spcPct val="80000"/>
              </a:lnSpc>
              <a:buClr>
                <a:srgbClr val="0070C0"/>
              </a:buClr>
            </a:pPr>
            <a:r>
              <a:rPr lang="en-US" sz="2400" b="0" dirty="0"/>
              <a:t>   you can’t tell by looking at it, </a:t>
            </a:r>
          </a:p>
          <a:p>
            <a:pPr marL="341313" indent="-341313" defTabSz="504825">
              <a:lnSpc>
                <a:spcPct val="80000"/>
              </a:lnSpc>
              <a:buClr>
                <a:srgbClr val="0070C0"/>
              </a:buClr>
            </a:pPr>
            <a:r>
              <a:rPr lang="en-US" sz="2400" b="0" dirty="0"/>
              <a:t>you can’t play with it in the         store,</a:t>
            </a:r>
          </a:p>
          <a:p>
            <a:pPr marL="0" indent="0" defTabSz="504825">
              <a:lnSpc>
                <a:spcPct val="80000"/>
              </a:lnSpc>
              <a:buClr>
                <a:srgbClr val="0070C0"/>
              </a:buClr>
            </a:pPr>
            <a:r>
              <a:rPr lang="en-US" sz="2400" b="0" dirty="0"/>
              <a:t>   you can’t test drive it, </a:t>
            </a:r>
          </a:p>
          <a:p>
            <a:pPr marL="341313" indent="-341313" defTabSz="504825">
              <a:lnSpc>
                <a:spcPct val="80000"/>
              </a:lnSpc>
              <a:buClr>
                <a:srgbClr val="0070C0"/>
              </a:buClr>
            </a:pPr>
            <a:r>
              <a:rPr lang="en-US" sz="2400" b="0" dirty="0"/>
              <a:t>you can’t try a little and see if you like it ……</a:t>
            </a:r>
          </a:p>
          <a:p>
            <a:pPr marL="0" indent="0" defTabSz="504825">
              <a:lnSpc>
                <a:spcPct val="80000"/>
              </a:lnSpc>
              <a:buFontTx/>
              <a:buNone/>
            </a:pPr>
            <a:endParaRPr lang="en-US" sz="2700" b="0" dirty="0"/>
          </a:p>
        </p:txBody>
      </p:sp>
      <p:sp>
        <p:nvSpPr>
          <p:cNvPr id="7" name="Content Placeholder 6"/>
          <p:cNvSpPr>
            <a:spLocks noGrp="1"/>
          </p:cNvSpPr>
          <p:nvPr>
            <p:ph sz="quarter" idx="3"/>
          </p:nvPr>
        </p:nvSpPr>
        <p:spPr>
          <a:xfrm>
            <a:off x="323273" y="5474855"/>
            <a:ext cx="8453535" cy="1078346"/>
          </a:xfrm>
        </p:spPr>
        <p:txBody>
          <a:bodyPr>
            <a:normAutofit/>
          </a:bodyPr>
          <a:lstStyle/>
          <a:p>
            <a:pPr marL="114300" indent="0">
              <a:buFontTx/>
              <a:buNone/>
              <a:defRPr/>
            </a:pPr>
            <a:r>
              <a:rPr lang="en-US" b="0" dirty="0"/>
              <a:t>You, as a consumer, are forced to </a:t>
            </a:r>
            <a:r>
              <a:rPr lang="en-US" b="0" u="sng" dirty="0"/>
              <a:t>trust the manufacturer</a:t>
            </a:r>
            <a:r>
              <a:rPr lang="en-US" b="0" dirty="0"/>
              <a:t> that the drug was made properly (and the drug product has the appropriate SISQP).</a:t>
            </a:r>
          </a:p>
          <a:p>
            <a:pPr marL="114300" indent="0">
              <a:buFontTx/>
              <a:buNone/>
              <a:defRPr/>
            </a:pPr>
            <a:endParaRPr lang="en-US" b="0" dirty="0"/>
          </a:p>
        </p:txBody>
      </p:sp>
    </p:spTree>
    <p:extLst>
      <p:ext uri="{BB962C8B-B14F-4D97-AF65-F5344CB8AC3E}">
        <p14:creationId xmlns:p14="http://schemas.microsoft.com/office/powerpoint/2010/main" val="9067947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8"/>
          <p:cNvSpPr>
            <a:spLocks noGrp="1" noChangeArrowheads="1"/>
          </p:cNvSpPr>
          <p:nvPr>
            <p:ph type="title" idx="4294967295"/>
          </p:nvPr>
        </p:nvSpPr>
        <p:spPr bwMode="auto">
          <a:xfrm>
            <a:off x="1272309" y="392545"/>
            <a:ext cx="5853113" cy="823913"/>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rial" charset="0"/>
                <a:ea typeface="+mn-ea"/>
                <a:cs typeface="+mn-cs"/>
              </a:rPr>
              <a:t>RECORDING DATA</a:t>
            </a:r>
          </a:p>
        </p:txBody>
      </p:sp>
      <p:sp>
        <p:nvSpPr>
          <p:cNvPr id="67586" name="Slide Number Placeholder 3">
            <a:extLst>
              <a:ext uri="{C183D7F6-B498-43B3-948B-1728B52AA6E4}">
                <adec:decorative xmlns:adec="http://schemas.microsoft.com/office/drawing/2017/decorative" val="1"/>
              </a:ext>
            </a:extLst>
          </p:cNvPr>
          <p:cNvSpPr>
            <a:spLocks noGrp="1"/>
          </p:cNvSpPr>
          <p:nvPr>
            <p:ph type="sldNum" sz="quarter" idx="12"/>
          </p:nvPr>
        </p:nvSpPr>
        <p:spPr>
          <a:xfrm>
            <a:off x="8624484" y="6400800"/>
            <a:ext cx="474260" cy="457200"/>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76D58BC4-6FD1-4AAC-BFD3-F62EEE492D8C}" type="slidenum">
              <a:rPr lang="en-US" sz="1400" smtClean="0"/>
              <a:pPr eaLnBrk="1" hangingPunct="1"/>
              <a:t>60</a:t>
            </a:fld>
            <a:endParaRPr lang="en-US" sz="1400" dirty="0"/>
          </a:p>
        </p:txBody>
      </p:sp>
      <p:sp>
        <p:nvSpPr>
          <p:cNvPr id="6" name="TextBox 5">
            <a:extLst>
              <a:ext uri="{FF2B5EF4-FFF2-40B4-BE49-F238E27FC236}">
                <a16:creationId xmlns:a16="http://schemas.microsoft.com/office/drawing/2014/main" id="{CC740460-DE61-44B4-99E5-90038BD1F597}"/>
              </a:ext>
            </a:extLst>
          </p:cNvPr>
          <p:cNvSpPr txBox="1"/>
          <p:nvPr/>
        </p:nvSpPr>
        <p:spPr>
          <a:xfrm>
            <a:off x="245661" y="1677782"/>
            <a:ext cx="8392312" cy="2739211"/>
          </a:xfrm>
          <a:prstGeom prst="rect">
            <a:avLst/>
          </a:prstGeom>
          <a:noFill/>
        </p:spPr>
        <p:txBody>
          <a:bodyPr wrap="square">
            <a:spAutoFit/>
          </a:bodyPr>
          <a:lstStyle/>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GMPs require that you prepare written procedures to describe your procedures.  The GMPs also require that these written procedures be followed. (Imagine that!).  GMPs also require that activities performed as a result of these GMP procedures, be documented at the time of performance.    </a:t>
            </a:r>
          </a:p>
          <a:p>
            <a:pPr marL="0" marR="0" lvl="0" indent="0" defTabSz="914400" rtl="0" eaLnBrk="1" fontAlgn="base" latinLnBrk="0" hangingPunct="1">
              <a:lnSpc>
                <a:spcPct val="100000"/>
              </a:lnSpc>
              <a:spcBef>
                <a:spcPct val="3000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The data captured in these records needs to be sufficient to reconstruct the events.  </a:t>
            </a:r>
          </a:p>
        </p:txBody>
      </p:sp>
    </p:spTree>
    <p:extLst>
      <p:ext uri="{BB962C8B-B14F-4D97-AF65-F5344CB8AC3E}">
        <p14:creationId xmlns:p14="http://schemas.microsoft.com/office/powerpoint/2010/main" val="21487319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A57ADD-592D-4855-8CC8-9D44C5B8F2F2}"/>
              </a:ext>
            </a:extLst>
          </p:cNvPr>
          <p:cNvSpPr txBox="1">
            <a:spLocks noGrp="1"/>
          </p:cNvSpPr>
          <p:nvPr>
            <p:ph type="title" idx="4294967295"/>
          </p:nvPr>
        </p:nvSpPr>
        <p:spPr>
          <a:xfrm>
            <a:off x="245661" y="503541"/>
            <a:ext cx="727425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charset="0"/>
                <a:ea typeface="+mn-ea"/>
                <a:cs typeface="+mn-cs"/>
              </a:rPr>
              <a:t>Are Your Documents Credible?</a:t>
            </a:r>
          </a:p>
        </p:txBody>
      </p:sp>
      <p:sp>
        <p:nvSpPr>
          <p:cNvPr id="3" name="TextBox 2">
            <a:extLst>
              <a:ext uri="{FF2B5EF4-FFF2-40B4-BE49-F238E27FC236}">
                <a16:creationId xmlns:a16="http://schemas.microsoft.com/office/drawing/2014/main" id="{B7E5A841-C859-4DFE-A941-357FD76879A0}"/>
              </a:ext>
            </a:extLst>
          </p:cNvPr>
          <p:cNvSpPr txBox="1"/>
          <p:nvPr/>
        </p:nvSpPr>
        <p:spPr>
          <a:xfrm>
            <a:off x="321121" y="2414491"/>
            <a:ext cx="8512160" cy="1665071"/>
          </a:xfrm>
          <a:prstGeom prst="rect">
            <a:avLst/>
          </a:prstGeom>
          <a:noFill/>
        </p:spPr>
        <p:txBody>
          <a:bodyPr wrap="square">
            <a:spAutoFit/>
          </a:bodyPr>
          <a:lstStyle/>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Records are the testimony to the activities that were performed in the manufacture of a product.  These records will be judged for their credibility by everyone reviewing them in the same way that a jury judges the credibility of a witness at a trial. </a:t>
            </a: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A record that is clear, complete and legible presents the impression that the activity documented was also conducted in a careful and complete manner.  Similarly, incomplete, illegible and/or inaccurate records present the impression that an activity was conducted without the concentration and care required to produce quality work.</a:t>
            </a:r>
          </a:p>
        </p:txBody>
      </p:sp>
      <p:sp>
        <p:nvSpPr>
          <p:cNvPr id="8" name="TextBox 7">
            <a:extLst>
              <a:ext uri="{FF2B5EF4-FFF2-40B4-BE49-F238E27FC236}">
                <a16:creationId xmlns:a16="http://schemas.microsoft.com/office/drawing/2014/main" id="{A7CCA218-3E50-485E-AAF2-2105440F7A6F}"/>
              </a:ext>
            </a:extLst>
          </p:cNvPr>
          <p:cNvSpPr txBox="1"/>
          <p:nvPr/>
        </p:nvSpPr>
        <p:spPr>
          <a:xfrm>
            <a:off x="307805" y="4179111"/>
            <a:ext cx="8521822" cy="1514261"/>
          </a:xfrm>
          <a:prstGeom prst="rect">
            <a:avLst/>
          </a:prstGeom>
          <a:noFill/>
        </p:spPr>
        <p:txBody>
          <a:bodyPr wrap="square">
            <a:spAutoFit/>
          </a:bodyPr>
          <a:lstStyle/>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YOUR</a:t>
            </a: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 credibility, based on the written records you complete, may be judged by whoever sees the document without ever having met you as a person face-to-face.  Your records need to present you as a credible employee performing the documented activities with knowledge, training and competence.  </a:t>
            </a: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The credibility of YOUR documents adds to the credibility of the Company as a whole.  </a:t>
            </a: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Poor documentation in one department may make reviewers anticipate poor documentation in other departments.  </a:t>
            </a:r>
          </a:p>
        </p:txBody>
      </p:sp>
      <p:sp>
        <p:nvSpPr>
          <p:cNvPr id="7" name="Slide Number Placeholder 3">
            <a:extLst>
              <a:ext uri="{FF2B5EF4-FFF2-40B4-BE49-F238E27FC236}">
                <a16:creationId xmlns:a16="http://schemas.microsoft.com/office/drawing/2014/main" id="{4961F590-9482-44B7-A833-40137890EB97}"/>
              </a:ext>
              <a:ext uri="{C183D7F6-B498-43B3-948B-1728B52AA6E4}">
                <adec:decorative xmlns:adec="http://schemas.microsoft.com/office/drawing/2017/decorative" val="1"/>
              </a:ext>
            </a:extLst>
          </p:cNvPr>
          <p:cNvSpPr>
            <a:spLocks noGrp="1"/>
          </p:cNvSpPr>
          <p:nvPr>
            <p:ph type="sldNum" sz="quarter" idx="12"/>
          </p:nvPr>
        </p:nvSpPr>
        <p:spPr>
          <a:xfrm>
            <a:off x="8401340" y="6448684"/>
            <a:ext cx="497000" cy="409316"/>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76D58BC4-6FD1-4AAC-BFD3-F62EEE492D8C}" type="slidenum">
              <a:rPr lang="en-US" sz="1400" smtClean="0"/>
              <a:pPr eaLnBrk="1" hangingPunct="1"/>
              <a:t>61</a:t>
            </a:fld>
            <a:endParaRPr lang="en-US" sz="1400" dirty="0"/>
          </a:p>
        </p:txBody>
      </p:sp>
    </p:spTree>
    <p:extLst>
      <p:ext uri="{BB962C8B-B14F-4D97-AF65-F5344CB8AC3E}">
        <p14:creationId xmlns:p14="http://schemas.microsoft.com/office/powerpoint/2010/main" val="8987250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8D491-16FC-4ECB-8EE0-D36D295E627B}"/>
              </a:ext>
            </a:extLst>
          </p:cNvPr>
          <p:cNvSpPr>
            <a:spLocks noGrp="1"/>
          </p:cNvSpPr>
          <p:nvPr>
            <p:ph type="title"/>
          </p:nvPr>
        </p:nvSpPr>
        <p:spPr/>
        <p:txBody>
          <a:bodyPr/>
          <a:lstStyle/>
          <a:p>
            <a:r>
              <a:rPr lang="en-US" b="1" dirty="0">
                <a:solidFill>
                  <a:srgbClr val="FFFFFF"/>
                </a:solidFill>
              </a:rPr>
              <a:t>WARNING LETTER</a:t>
            </a:r>
            <a:endParaRPr lang="en-US" dirty="0"/>
          </a:p>
        </p:txBody>
      </p:sp>
      <p:sp>
        <p:nvSpPr>
          <p:cNvPr id="4" name="TextBox 3">
            <a:extLst>
              <a:ext uri="{FF2B5EF4-FFF2-40B4-BE49-F238E27FC236}">
                <a16:creationId xmlns:a16="http://schemas.microsoft.com/office/drawing/2014/main" id="{DDE21F31-E56F-416D-8389-403E8E65E9A9}"/>
              </a:ext>
            </a:extLst>
          </p:cNvPr>
          <p:cNvSpPr txBox="1"/>
          <p:nvPr/>
        </p:nvSpPr>
        <p:spPr>
          <a:xfrm>
            <a:off x="373063" y="1467243"/>
            <a:ext cx="4581075" cy="5238357"/>
          </a:xfrm>
          <a:prstGeom prst="rect">
            <a:avLst/>
          </a:prstGeom>
          <a:noFill/>
        </p:spPr>
        <p:txBody>
          <a:bodyPr wrap="square">
            <a:spAutoFit/>
          </a:bodyPr>
          <a:lstStyle/>
          <a:p>
            <a:pPr marL="0" marR="0" lvl="0" indent="0" algn="just" defTabSz="914400" rtl="0" eaLnBrk="1" fontAlgn="base" latinLnBrk="0" hangingPunct="1">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Throughout these GMP sessions, we’ll be looking at some Warning Letter citations.  You may know that after an inspection FDA may leave a list of observations that the inspector or inspectors find objectionable.  Theses are called </a:t>
            </a: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483 citations</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  When this citation is of high significance and FDA wants to get the Company’s attention, FDA re-issues these findings to the Company in a </a:t>
            </a: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Warning Letter</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  These are the findings that the AGENCY finds objectionable and require a Company response.  Warning Letter citations often start out as 483 citations.  </a:t>
            </a:r>
          </a:p>
          <a:p>
            <a:pPr marL="0" marR="0" lvl="0" indent="0" algn="just" defTabSz="914400" rtl="0" eaLnBrk="1" fontAlgn="base" latinLnBrk="0" hangingPunct="1">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Warning Letter citations will appear in a red stop sign as a subtle reminder that if this is what YOUR company is doing, you might want to STOP and think about how you would justify that activity.    </a:t>
            </a:r>
          </a:p>
          <a:p>
            <a:pPr marL="0" marR="0" lvl="0" indent="0" algn="just" defTabSz="914400" rtl="0" eaLnBrk="1" fontAlgn="base" latinLnBrk="0" hangingPunct="1">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FDA will test the credibility of your documents.  </a:t>
            </a:r>
          </a:p>
          <a:p>
            <a:pPr marL="0" marR="0" lvl="0" indent="0" algn="just" defTabSz="914400" rtl="0" eaLnBrk="1" fontAlgn="base" latinLnBrk="0" hangingPunct="1">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By the way - </a:t>
            </a: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Warning </a:t>
            </a:r>
            <a:r>
              <a:rPr lang="en-US" sz="1600" b="1" dirty="0">
                <a:solidFill>
                  <a:srgbClr val="000000"/>
                </a:solidFill>
                <a:latin typeface="Arial" pitchFamily="34" charset="0"/>
              </a:rPr>
              <a:t>L</a:t>
            </a:r>
            <a:r>
              <a:rPr kumimoji="0" lang="en-US" sz="1600" b="1" i="0" u="none" strike="noStrike" kern="1200" cap="none" spc="0" normalizeH="0" baseline="0" noProof="0" dirty="0" err="1">
                <a:ln>
                  <a:noFill/>
                </a:ln>
                <a:solidFill>
                  <a:srgbClr val="000000"/>
                </a:solidFill>
                <a:effectLst/>
                <a:uLnTx/>
                <a:uFillTx/>
                <a:latin typeface="Arial" pitchFamily="34" charset="0"/>
                <a:ea typeface="+mn-ea"/>
                <a:cs typeface="+mn-cs"/>
              </a:rPr>
              <a:t>etters</a:t>
            </a: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 are public! </a:t>
            </a:r>
          </a:p>
        </p:txBody>
      </p:sp>
      <p:sp>
        <p:nvSpPr>
          <p:cNvPr id="5" name="AutoShape 2">
            <a:extLst>
              <a:ext uri="{FF2B5EF4-FFF2-40B4-BE49-F238E27FC236}">
                <a16:creationId xmlns:a16="http://schemas.microsoft.com/office/drawing/2014/main" id="{1B36AD16-88EA-4AC3-B3ED-E5D27B4262D8}"/>
              </a:ext>
              <a:ext uri="{C183D7F6-B498-43B3-948B-1728B52AA6E4}">
                <adec:decorative xmlns:adec="http://schemas.microsoft.com/office/drawing/2017/decorative" val="1"/>
              </a:ext>
            </a:extLst>
          </p:cNvPr>
          <p:cNvSpPr>
            <a:spLocks noChangeArrowheads="1"/>
          </p:cNvSpPr>
          <p:nvPr/>
        </p:nvSpPr>
        <p:spPr bwMode="auto">
          <a:xfrm>
            <a:off x="5732059" y="2316707"/>
            <a:ext cx="3038878" cy="3057236"/>
          </a:xfrm>
          <a:prstGeom prst="octagon">
            <a:avLst>
              <a:gd name="adj" fmla="val 29287"/>
            </a:avLst>
          </a:prstGeom>
          <a:solidFill>
            <a:srgbClr val="FF0000"/>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b="1" dirty="0">
                <a:solidFill>
                  <a:srgbClr val="FFFFFF"/>
                </a:solidFill>
              </a:rPr>
              <a:t>WARNING LETTER</a:t>
            </a:r>
          </a:p>
        </p:txBody>
      </p:sp>
      <p:sp>
        <p:nvSpPr>
          <p:cNvPr id="6" name="Slide Number Placeholder 3">
            <a:extLst>
              <a:ext uri="{FF2B5EF4-FFF2-40B4-BE49-F238E27FC236}">
                <a16:creationId xmlns:a16="http://schemas.microsoft.com/office/drawing/2014/main" id="{C1E44A96-0A92-4631-A3DE-07B7DF548BD5}"/>
              </a:ext>
            </a:extLst>
          </p:cNvPr>
          <p:cNvSpPr>
            <a:spLocks noGrp="1"/>
          </p:cNvSpPr>
          <p:nvPr>
            <p:ph type="sldNum" sz="quarter" idx="12"/>
          </p:nvPr>
        </p:nvSpPr>
        <p:spPr>
          <a:xfrm>
            <a:off x="8533807" y="6400800"/>
            <a:ext cx="474260" cy="457200"/>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76D58BC4-6FD1-4AAC-BFD3-F62EEE492D8C}" type="slidenum">
              <a:rPr lang="en-US" sz="1400" smtClean="0"/>
              <a:pPr eaLnBrk="1" hangingPunct="1"/>
              <a:t>62</a:t>
            </a:fld>
            <a:endParaRPr lang="en-US" sz="1400" dirty="0"/>
          </a:p>
        </p:txBody>
      </p:sp>
    </p:spTree>
    <p:extLst>
      <p:ext uri="{BB962C8B-B14F-4D97-AF65-F5344CB8AC3E}">
        <p14:creationId xmlns:p14="http://schemas.microsoft.com/office/powerpoint/2010/main" val="28281203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C0BA9D7-8D7D-4F8A-A91A-227C2A485776}"/>
              </a:ext>
            </a:extLst>
          </p:cNvPr>
          <p:cNvSpPr txBox="1">
            <a:spLocks noGrp="1"/>
          </p:cNvSpPr>
          <p:nvPr>
            <p:ph type="title" idx="4294967295"/>
          </p:nvPr>
        </p:nvSpPr>
        <p:spPr>
          <a:xfrm>
            <a:off x="443553" y="627376"/>
            <a:ext cx="7064636"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WARNING LETTER – Cleaning Records</a:t>
            </a:r>
            <a:endParaRPr kumimoji="0" lang="en-US" sz="28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69634" name="Slide Number Placeholder 4">
            <a:extLst>
              <a:ext uri="{C183D7F6-B498-43B3-948B-1728B52AA6E4}">
                <adec:decorative xmlns:adec="http://schemas.microsoft.com/office/drawing/2017/decorative" val="1"/>
              </a:ext>
            </a:extLst>
          </p:cNvPr>
          <p:cNvSpPr>
            <a:spLocks noGrp="1"/>
          </p:cNvSpPr>
          <p:nvPr>
            <p:ph type="sldNum" sz="quarter" idx="12"/>
          </p:nvPr>
        </p:nvSpPr>
        <p:spPr>
          <a:xfrm>
            <a:off x="8389962" y="6182149"/>
            <a:ext cx="501555" cy="482221"/>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EDF8C034-F5B3-4890-92A3-1C00DBE762B7}" type="slidenum">
              <a:rPr lang="en-US" sz="1400" smtClean="0"/>
              <a:pPr eaLnBrk="1" hangingPunct="1"/>
              <a:t>63</a:t>
            </a:fld>
            <a:endParaRPr lang="en-US" sz="1400" dirty="0"/>
          </a:p>
        </p:txBody>
      </p:sp>
      <p:sp>
        <p:nvSpPr>
          <p:cNvPr id="69635" name="AutoShape 2">
            <a:extLst>
              <a:ext uri="{C183D7F6-B498-43B3-948B-1728B52AA6E4}">
                <adec:decorative xmlns:adec="http://schemas.microsoft.com/office/drawing/2017/decorative" val="1"/>
              </a:ext>
            </a:extLst>
          </p:cNvPr>
          <p:cNvSpPr>
            <a:spLocks noChangeArrowheads="1"/>
          </p:cNvSpPr>
          <p:nvPr/>
        </p:nvSpPr>
        <p:spPr bwMode="auto">
          <a:xfrm>
            <a:off x="3679777" y="1621945"/>
            <a:ext cx="5068438" cy="4801314"/>
          </a:xfrm>
          <a:prstGeom prst="octagon">
            <a:avLst>
              <a:gd name="adj" fmla="val 29287"/>
            </a:avLst>
          </a:prstGeom>
          <a:solidFill>
            <a:srgbClr val="FF0000"/>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dirty="0">
              <a:solidFill>
                <a:schemeClr val="bg1"/>
              </a:solidFill>
            </a:endParaRPr>
          </a:p>
          <a:p>
            <a:endParaRPr lang="en-US" b="1" dirty="0">
              <a:solidFill>
                <a:schemeClr val="bg1"/>
              </a:solidFill>
            </a:endParaRPr>
          </a:p>
          <a:p>
            <a:endParaRPr lang="en-US" sz="2800" b="1" dirty="0">
              <a:solidFill>
                <a:schemeClr val="bg1"/>
              </a:solidFill>
            </a:endParaRPr>
          </a:p>
          <a:p>
            <a:endParaRPr lang="en-US" sz="2800" b="1" dirty="0">
              <a:solidFill>
                <a:schemeClr val="bg1"/>
              </a:solidFill>
            </a:endParaRPr>
          </a:p>
          <a:p>
            <a:r>
              <a:rPr lang="en-US" sz="2400" b="1" dirty="0">
                <a:solidFill>
                  <a:srgbClr val="FFFFFF"/>
                </a:solidFill>
              </a:rPr>
              <a:t>      </a:t>
            </a:r>
            <a:r>
              <a:rPr lang="en-US" sz="2400" b="1" dirty="0"/>
              <a:t>WARNING LETTER</a:t>
            </a:r>
          </a:p>
          <a:p>
            <a:endParaRPr lang="en-US" sz="2800" b="1" dirty="0"/>
          </a:p>
          <a:p>
            <a:r>
              <a:rPr lang="en-US" sz="2000" b="1" dirty="0"/>
              <a:t>Our investigation team </a:t>
            </a:r>
          </a:p>
          <a:p>
            <a:r>
              <a:rPr lang="en-US" sz="2000" b="1" dirty="0"/>
              <a:t>discovered 14 instances where </a:t>
            </a:r>
          </a:p>
          <a:p>
            <a:r>
              <a:rPr lang="en-US" sz="2000" b="1" dirty="0"/>
              <a:t>cleaning records for equipment </a:t>
            </a:r>
          </a:p>
          <a:p>
            <a:r>
              <a:rPr lang="en-US" sz="2000" b="1" dirty="0"/>
              <a:t>used in manufacturing operations </a:t>
            </a:r>
          </a:p>
          <a:p>
            <a:r>
              <a:rPr lang="en-US" sz="2000" b="1" dirty="0"/>
              <a:t>included initials or signatures of </a:t>
            </a:r>
          </a:p>
          <a:p>
            <a:r>
              <a:rPr lang="en-US" sz="2000" b="1" dirty="0"/>
              <a:t>employees who </a:t>
            </a:r>
            <a:r>
              <a:rPr lang="en-US" sz="2000" b="1" u="sng" dirty="0"/>
              <a:t>reportedly verified </a:t>
            </a:r>
          </a:p>
          <a:p>
            <a:r>
              <a:rPr lang="en-US" sz="2000" b="1" dirty="0"/>
              <a:t>cleaning of equipment but were </a:t>
            </a:r>
          </a:p>
          <a:p>
            <a:r>
              <a:rPr lang="en-US" sz="2000" b="1" u="sng" dirty="0"/>
              <a:t>not shown as present </a:t>
            </a:r>
            <a:r>
              <a:rPr lang="en-US" sz="2000" b="1" dirty="0"/>
              <a:t>by </a:t>
            </a:r>
          </a:p>
          <a:p>
            <a:r>
              <a:rPr lang="en-US" sz="2000" b="1" dirty="0"/>
              <a:t>security log records.</a:t>
            </a:r>
          </a:p>
          <a:p>
            <a:endParaRPr lang="en-US" b="1" dirty="0"/>
          </a:p>
          <a:p>
            <a:r>
              <a:rPr lang="en-US" dirty="0"/>
              <a:t>               Ranbaxy Laboratories</a:t>
            </a:r>
          </a:p>
          <a:p>
            <a:r>
              <a:rPr lang="en-US" dirty="0">
                <a:solidFill>
                  <a:srgbClr val="FFFFFF"/>
                </a:solidFill>
              </a:rPr>
              <a:t>2</a:t>
            </a:r>
            <a:endParaRPr lang="en-US" sz="2800" b="1" dirty="0">
              <a:solidFill>
                <a:srgbClr val="FFFFFF"/>
              </a:solidFill>
            </a:endParaRPr>
          </a:p>
          <a:p>
            <a:pPr>
              <a:lnSpc>
                <a:spcPct val="80000"/>
              </a:lnSpc>
              <a:spcBef>
                <a:spcPct val="50000"/>
              </a:spcBef>
            </a:pPr>
            <a:r>
              <a:rPr lang="en-US" dirty="0">
                <a:solidFill>
                  <a:srgbClr val="FFFFFF"/>
                </a:solidFill>
              </a:rPr>
              <a:t>  </a:t>
            </a:r>
            <a:endParaRPr lang="en-US" i="1" dirty="0">
              <a:solidFill>
                <a:srgbClr val="FFFFFF"/>
              </a:solidFill>
            </a:endParaRPr>
          </a:p>
          <a:p>
            <a:endParaRPr lang="en-US" sz="2800" b="1" dirty="0"/>
          </a:p>
          <a:p>
            <a:endParaRPr lang="en-US" b="1" dirty="0">
              <a:solidFill>
                <a:srgbClr val="FFFFFF"/>
              </a:solidFill>
            </a:endParaRPr>
          </a:p>
        </p:txBody>
      </p:sp>
      <p:sp>
        <p:nvSpPr>
          <p:cNvPr id="7" name="TextBox 6">
            <a:extLst>
              <a:ext uri="{FF2B5EF4-FFF2-40B4-BE49-F238E27FC236}">
                <a16:creationId xmlns:a16="http://schemas.microsoft.com/office/drawing/2014/main" id="{8DB3E5C8-504B-4AB7-8CCD-FB495DB76319}"/>
              </a:ext>
            </a:extLst>
          </p:cNvPr>
          <p:cNvSpPr txBox="1"/>
          <p:nvPr/>
        </p:nvSpPr>
        <p:spPr>
          <a:xfrm>
            <a:off x="252483" y="1621946"/>
            <a:ext cx="3050275" cy="4801314"/>
          </a:xfrm>
          <a:prstGeom prst="rect">
            <a:avLst/>
          </a:prstGeom>
          <a:noFill/>
        </p:spPr>
        <p:txBody>
          <a:bodyPr wrap="square">
            <a:spAutoFit/>
          </a:bodyPr>
          <a:lstStyle/>
          <a:p>
            <a:pPr eaLnBrk="1" hangingPunct="1"/>
            <a:r>
              <a:rPr lang="en-US" dirty="0"/>
              <a:t>At Ranbaxy Labs, inspectors checked that signers of cleaning records were actually at work (based on the security logs) on the day they said they verified equipment cleaning.   Now, FDA does not just have a concern with these cleaning records, but they now have a concern with ALL the company’s records.  Wouldn’t you?  Does this Company have a culture where fraudulent data recording is permitted? </a:t>
            </a:r>
          </a:p>
          <a:p>
            <a:pPr eaLnBrk="1" hangingPunct="1"/>
            <a:endParaRPr lang="en-US" dirty="0"/>
          </a:p>
        </p:txBody>
      </p:sp>
    </p:spTree>
    <p:extLst>
      <p:ext uri="{BB962C8B-B14F-4D97-AF65-F5344CB8AC3E}">
        <p14:creationId xmlns:p14="http://schemas.microsoft.com/office/powerpoint/2010/main" val="4149433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143589-B799-4F57-9DA4-F2E9357F00D9}"/>
              </a:ext>
            </a:extLst>
          </p:cNvPr>
          <p:cNvSpPr txBox="1">
            <a:spLocks noGrp="1"/>
          </p:cNvSpPr>
          <p:nvPr>
            <p:ph type="title" idx="4294967295"/>
          </p:nvPr>
        </p:nvSpPr>
        <p:spPr>
          <a:xfrm>
            <a:off x="580029" y="540310"/>
            <a:ext cx="6477852"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WARNING LETTER – Testing Records</a:t>
            </a:r>
            <a:endParaRPr kumimoji="0" lang="en-US" sz="24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70658" name="Slide Number Placeholder 4">
            <a:extLst>
              <a:ext uri="{C183D7F6-B498-43B3-948B-1728B52AA6E4}">
                <adec:decorative xmlns:adec="http://schemas.microsoft.com/office/drawing/2017/decorative" val="1"/>
              </a:ext>
            </a:extLst>
          </p:cNvPr>
          <p:cNvSpPr>
            <a:spLocks noGrp="1"/>
          </p:cNvSpPr>
          <p:nvPr>
            <p:ph type="sldNum" sz="quarter" idx="12"/>
          </p:nvPr>
        </p:nvSpPr>
        <p:spPr>
          <a:xfrm>
            <a:off x="8722625" y="6400800"/>
            <a:ext cx="406021" cy="457200"/>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9CAB191C-B43D-46F8-AB66-EE4C918A52EE}" type="slidenum">
              <a:rPr lang="en-US" sz="1400" smtClean="0"/>
              <a:pPr eaLnBrk="1" hangingPunct="1"/>
              <a:t>64</a:t>
            </a:fld>
            <a:endParaRPr lang="en-US" sz="1400" dirty="0"/>
          </a:p>
        </p:txBody>
      </p:sp>
      <p:sp>
        <p:nvSpPr>
          <p:cNvPr id="70659" name="AutoShape 2">
            <a:extLst>
              <a:ext uri="{C183D7F6-B498-43B3-948B-1728B52AA6E4}">
                <adec:decorative xmlns:adec="http://schemas.microsoft.com/office/drawing/2017/decorative" val="1"/>
              </a:ext>
            </a:extLst>
          </p:cNvPr>
          <p:cNvSpPr>
            <a:spLocks noChangeArrowheads="1"/>
          </p:cNvSpPr>
          <p:nvPr/>
        </p:nvSpPr>
        <p:spPr bwMode="auto">
          <a:xfrm>
            <a:off x="4271749" y="1910686"/>
            <a:ext cx="4653887" cy="4207726"/>
          </a:xfrm>
          <a:prstGeom prst="octagon">
            <a:avLst>
              <a:gd name="adj" fmla="val 29287"/>
            </a:avLst>
          </a:prstGeom>
          <a:solidFill>
            <a:srgbClr val="FF0000"/>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dirty="0">
              <a:solidFill>
                <a:schemeClr val="bg1"/>
              </a:solidFill>
            </a:endParaRPr>
          </a:p>
          <a:p>
            <a:endParaRPr lang="en-US" b="1" dirty="0">
              <a:solidFill>
                <a:schemeClr val="bg1"/>
              </a:solidFill>
            </a:endParaRPr>
          </a:p>
          <a:p>
            <a:endParaRPr lang="en-US" sz="2800" b="1" dirty="0">
              <a:solidFill>
                <a:schemeClr val="bg1"/>
              </a:solidFill>
            </a:endParaRPr>
          </a:p>
          <a:p>
            <a:endParaRPr lang="en-US" sz="2800" b="1" dirty="0">
              <a:solidFill>
                <a:schemeClr val="bg1"/>
              </a:solidFill>
            </a:endParaRPr>
          </a:p>
          <a:p>
            <a:endParaRPr lang="en-US" sz="2800" b="1" dirty="0">
              <a:solidFill>
                <a:schemeClr val="bg1"/>
              </a:solidFill>
            </a:endParaRPr>
          </a:p>
          <a:p>
            <a:r>
              <a:rPr lang="en-US" sz="3200" b="1" dirty="0">
                <a:solidFill>
                  <a:srgbClr val="FFFFFF"/>
                </a:solidFill>
              </a:rPr>
              <a:t>    </a:t>
            </a:r>
            <a:r>
              <a:rPr lang="en-US" b="1" dirty="0"/>
              <a:t>WARNING LETTER</a:t>
            </a:r>
          </a:p>
          <a:p>
            <a:endParaRPr lang="en-US" sz="1400" dirty="0"/>
          </a:p>
          <a:p>
            <a:pPr marL="288925"/>
            <a:r>
              <a:rPr lang="en-US" sz="1400" b="1" dirty="0"/>
              <a:t>According to your own internal</a:t>
            </a:r>
          </a:p>
          <a:p>
            <a:pPr marL="288925"/>
            <a:r>
              <a:rPr lang="en-US" sz="1400" b="1" dirty="0"/>
              <a:t>investigation, your employees </a:t>
            </a:r>
          </a:p>
          <a:p>
            <a:pPr marL="288925"/>
            <a:r>
              <a:rPr lang="en-US" sz="1400" b="1" dirty="0"/>
              <a:t>reported test results for which </a:t>
            </a:r>
          </a:p>
          <a:p>
            <a:pPr marL="288925"/>
            <a:r>
              <a:rPr lang="en-US" sz="1400" b="1" dirty="0"/>
              <a:t>no testing occurred. </a:t>
            </a:r>
          </a:p>
          <a:p>
            <a:pPr marL="288925"/>
            <a:endParaRPr lang="en-US" sz="1400" b="1" dirty="0"/>
          </a:p>
          <a:p>
            <a:pPr marL="288925"/>
            <a:r>
              <a:rPr lang="en-US" sz="1400" b="1" dirty="0"/>
              <a:t>Furthermore, your management</a:t>
            </a:r>
          </a:p>
          <a:p>
            <a:pPr marL="288925"/>
            <a:r>
              <a:rPr lang="en-US" sz="1400" b="1" dirty="0"/>
              <a:t>review of the qualification protocol,</a:t>
            </a:r>
          </a:p>
          <a:p>
            <a:pPr marL="288925"/>
            <a:r>
              <a:rPr lang="en-US" sz="1400" b="1" dirty="0"/>
              <a:t>test results, and the final reports</a:t>
            </a:r>
          </a:p>
          <a:p>
            <a:pPr marL="288925"/>
            <a:r>
              <a:rPr lang="en-US" sz="1400" b="1" dirty="0"/>
              <a:t>failed to prevent or even detect</a:t>
            </a:r>
          </a:p>
          <a:p>
            <a:pPr marL="288925"/>
            <a:r>
              <a:rPr lang="en-US" sz="1400" b="1" dirty="0"/>
              <a:t>the problem.</a:t>
            </a:r>
          </a:p>
          <a:p>
            <a:endParaRPr lang="en-US" b="1" dirty="0"/>
          </a:p>
          <a:p>
            <a:r>
              <a:rPr lang="en-US" dirty="0"/>
              <a:t>                            MERCK</a:t>
            </a:r>
          </a:p>
          <a:p>
            <a:endParaRPr lang="en-US" sz="2800" b="1" dirty="0">
              <a:solidFill>
                <a:srgbClr val="FFFFFF"/>
              </a:solidFill>
            </a:endParaRPr>
          </a:p>
          <a:p>
            <a:pPr>
              <a:lnSpc>
                <a:spcPct val="80000"/>
              </a:lnSpc>
              <a:spcBef>
                <a:spcPct val="50000"/>
              </a:spcBef>
            </a:pPr>
            <a:r>
              <a:rPr lang="en-US" dirty="0">
                <a:solidFill>
                  <a:srgbClr val="FFFFFF"/>
                </a:solidFill>
              </a:rPr>
              <a:t>  </a:t>
            </a:r>
            <a:endParaRPr lang="en-US" i="1" dirty="0">
              <a:solidFill>
                <a:srgbClr val="FFFFFF"/>
              </a:solidFill>
            </a:endParaRPr>
          </a:p>
          <a:p>
            <a:endParaRPr lang="en-US" sz="2800" b="1" dirty="0"/>
          </a:p>
          <a:p>
            <a:endParaRPr lang="en-US" b="1" dirty="0">
              <a:solidFill>
                <a:srgbClr val="FFFFFF"/>
              </a:solidFill>
            </a:endParaRPr>
          </a:p>
        </p:txBody>
      </p:sp>
      <p:sp>
        <p:nvSpPr>
          <p:cNvPr id="5" name="TextBox 4">
            <a:extLst>
              <a:ext uri="{FF2B5EF4-FFF2-40B4-BE49-F238E27FC236}">
                <a16:creationId xmlns:a16="http://schemas.microsoft.com/office/drawing/2014/main" id="{0F77371B-1091-4288-9D18-D16F06E2B85F}"/>
              </a:ext>
            </a:extLst>
          </p:cNvPr>
          <p:cNvSpPr txBox="1"/>
          <p:nvPr/>
        </p:nvSpPr>
        <p:spPr>
          <a:xfrm>
            <a:off x="95534" y="1214021"/>
            <a:ext cx="4012442" cy="5693866"/>
          </a:xfrm>
          <a:prstGeom prst="rect">
            <a:avLst/>
          </a:prstGeom>
          <a:noFill/>
        </p:spPr>
        <p:txBody>
          <a:bodyPr wrap="square">
            <a:spAutoFit/>
          </a:bodyPr>
          <a:lstStyle/>
          <a:p>
            <a:pPr eaLnBrk="1" hangingPunct="1"/>
            <a:r>
              <a:rPr lang="en-US" sz="1400" dirty="0"/>
              <a:t>This is a citation from a Warning Letter to Merck</a:t>
            </a:r>
          </a:p>
          <a:p>
            <a:pPr eaLnBrk="1" hangingPunct="1"/>
            <a:r>
              <a:rPr lang="en-US" sz="1400" dirty="0"/>
              <a:t> </a:t>
            </a:r>
          </a:p>
          <a:p>
            <a:pPr eaLnBrk="1" hangingPunct="1"/>
            <a:r>
              <a:rPr lang="en-US" sz="1400" dirty="0"/>
              <a:t>At Merck, I would expect that FDA reviewed the report that stated the test results and then asked for the evidence that the reported results were accurate – for example, the test record.  If the test record could not be located – that’s a problem.  If the test record was falsified – that’s also a problem.  If the test results from the test record were incorrectly transcribed to the test report – that’s a problem.  </a:t>
            </a:r>
          </a:p>
          <a:p>
            <a:pPr eaLnBrk="1" hangingPunct="1"/>
            <a:endParaRPr lang="en-US" sz="1400" dirty="0"/>
          </a:p>
          <a:p>
            <a:pPr eaLnBrk="1" hangingPunct="1"/>
            <a:r>
              <a:rPr lang="en-US" sz="1400" dirty="0"/>
              <a:t>FDA found fraudulent documentation practices in one department.  FDA then has been sensitized to this problem in one department and will tend to scrutinize documents from ALL departments to detect evidence of similar problems in these other departments.</a:t>
            </a:r>
          </a:p>
          <a:p>
            <a:pPr eaLnBrk="1" hangingPunct="1"/>
            <a:endParaRPr lang="en-US" sz="1400" dirty="0"/>
          </a:p>
          <a:p>
            <a:pPr eaLnBrk="1" hangingPunct="1"/>
            <a:r>
              <a:rPr lang="en-US" sz="1400" dirty="0"/>
              <a:t>Merck’s reputation as a credible company…? Not this year.  It is standard practice for FDA and customers to review previous audit notes during subsequent inspections.  Unfortunately, even if you’ve corrected the problem, the concern continues to be an issue inspection after inspection, year after year.  </a:t>
            </a:r>
          </a:p>
        </p:txBody>
      </p:sp>
    </p:spTree>
    <p:extLst>
      <p:ext uri="{BB962C8B-B14F-4D97-AF65-F5344CB8AC3E}">
        <p14:creationId xmlns:p14="http://schemas.microsoft.com/office/powerpoint/2010/main" val="28090200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D1C5E7-432F-4CC6-9C61-98E63B061840}"/>
              </a:ext>
            </a:extLst>
          </p:cNvPr>
          <p:cNvSpPr txBox="1">
            <a:spLocks noGrp="1"/>
          </p:cNvSpPr>
          <p:nvPr>
            <p:ph type="title" idx="4294967295"/>
          </p:nvPr>
        </p:nvSpPr>
        <p:spPr>
          <a:xfrm>
            <a:off x="218364" y="676994"/>
            <a:ext cx="5268038"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pitchFamily="34" charset="0"/>
                <a:ea typeface="+mn-ea"/>
                <a:cs typeface="+mn-cs"/>
              </a:rPr>
              <a:t>Or look at this Warning Letter citation </a:t>
            </a:r>
          </a:p>
        </p:txBody>
      </p:sp>
      <p:sp>
        <p:nvSpPr>
          <p:cNvPr id="71682" name="Slide Number Placeholder 4">
            <a:extLst>
              <a:ext uri="{C183D7F6-B498-43B3-948B-1728B52AA6E4}">
                <adec:decorative xmlns:adec="http://schemas.microsoft.com/office/drawing/2017/decorative" val="1"/>
              </a:ext>
            </a:extLst>
          </p:cNvPr>
          <p:cNvSpPr>
            <a:spLocks noGrp="1"/>
          </p:cNvSpPr>
          <p:nvPr>
            <p:ph type="sldNum" sz="quarter" idx="12"/>
          </p:nvPr>
        </p:nvSpPr>
        <p:spPr>
          <a:xfrm>
            <a:off x="8478672" y="6373503"/>
            <a:ext cx="446964" cy="457200"/>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D15D6C81-5C10-4DE3-8603-16C0E5932B4B}" type="slidenum">
              <a:rPr lang="en-US" sz="1400" smtClean="0"/>
              <a:pPr eaLnBrk="1" hangingPunct="1"/>
              <a:t>65</a:t>
            </a:fld>
            <a:endParaRPr lang="en-US" sz="1400" dirty="0"/>
          </a:p>
        </p:txBody>
      </p:sp>
      <p:sp>
        <p:nvSpPr>
          <p:cNvPr id="71683" name="AutoShape 2">
            <a:extLst>
              <a:ext uri="{C183D7F6-B498-43B3-948B-1728B52AA6E4}">
                <adec:decorative xmlns:adec="http://schemas.microsoft.com/office/drawing/2017/decorative" val="1"/>
              </a:ext>
            </a:extLst>
          </p:cNvPr>
          <p:cNvSpPr>
            <a:spLocks noChangeArrowheads="1"/>
          </p:cNvSpPr>
          <p:nvPr/>
        </p:nvSpPr>
        <p:spPr bwMode="auto">
          <a:xfrm>
            <a:off x="4053384" y="1542196"/>
            <a:ext cx="4872252" cy="4831307"/>
          </a:xfrm>
          <a:prstGeom prst="octagon">
            <a:avLst>
              <a:gd name="adj" fmla="val 29287"/>
            </a:avLst>
          </a:prstGeom>
          <a:solidFill>
            <a:srgbClr val="FF0000"/>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dirty="0">
              <a:solidFill>
                <a:schemeClr val="bg1"/>
              </a:solidFill>
            </a:endParaRPr>
          </a:p>
          <a:p>
            <a:endParaRPr lang="en-US" sz="1400" b="1" dirty="0">
              <a:solidFill>
                <a:schemeClr val="bg1"/>
              </a:solidFill>
            </a:endParaRPr>
          </a:p>
          <a:p>
            <a:r>
              <a:rPr lang="en-US" sz="1400" b="1" dirty="0"/>
              <a:t>    WARNING LETTER</a:t>
            </a:r>
          </a:p>
          <a:p>
            <a:endParaRPr lang="en-US" sz="1400" b="1" dirty="0"/>
          </a:p>
          <a:p>
            <a:r>
              <a:rPr lang="en-US" sz="1400" b="1" dirty="0"/>
              <a:t>The authenticity of signatures (on </a:t>
            </a:r>
          </a:p>
          <a:p>
            <a:r>
              <a:rPr lang="en-US" sz="1400" b="1" dirty="0"/>
              <a:t>finished product testing records) purporting </a:t>
            </a:r>
          </a:p>
          <a:p>
            <a:r>
              <a:rPr lang="en-US" sz="1400" b="1" dirty="0"/>
              <a:t>to indicate review by a second person</a:t>
            </a:r>
          </a:p>
          <a:p>
            <a:r>
              <a:rPr lang="en-US" sz="1400" b="1" dirty="0"/>
              <a:t>is in question.  </a:t>
            </a:r>
          </a:p>
          <a:p>
            <a:r>
              <a:rPr lang="en-US" sz="1400" b="1" dirty="0"/>
              <a:t>The person, who is represented as having</a:t>
            </a:r>
          </a:p>
          <a:p>
            <a:r>
              <a:rPr lang="en-US" sz="1400" b="1" dirty="0"/>
              <a:t>performed this review, has stated to our</a:t>
            </a:r>
          </a:p>
          <a:p>
            <a:r>
              <a:rPr lang="en-US" sz="1400" b="1" dirty="0"/>
              <a:t>Investigator that the signature </a:t>
            </a:r>
          </a:p>
          <a:p>
            <a:r>
              <a:rPr lang="en-US" sz="1400" b="1" dirty="0"/>
              <a:t>appearing on a number of these records</a:t>
            </a:r>
          </a:p>
          <a:p>
            <a:r>
              <a:rPr lang="en-US" sz="1400" b="1" dirty="0"/>
              <a:t>is not his.</a:t>
            </a:r>
          </a:p>
          <a:p>
            <a:endParaRPr lang="en-US" sz="1400" b="1" dirty="0"/>
          </a:p>
          <a:p>
            <a:r>
              <a:rPr lang="en-US" sz="1400" dirty="0"/>
              <a:t>              Cardinal Enterprises, Inc</a:t>
            </a:r>
            <a:endParaRPr lang="en-US" sz="1400" b="1" dirty="0"/>
          </a:p>
          <a:p>
            <a:pPr>
              <a:lnSpc>
                <a:spcPct val="80000"/>
              </a:lnSpc>
              <a:spcBef>
                <a:spcPct val="50000"/>
              </a:spcBef>
            </a:pPr>
            <a:r>
              <a:rPr lang="en-US" dirty="0">
                <a:solidFill>
                  <a:srgbClr val="FFFFFF"/>
                </a:solidFill>
              </a:rPr>
              <a:t>  </a:t>
            </a:r>
            <a:endParaRPr lang="en-US" i="1" dirty="0">
              <a:solidFill>
                <a:srgbClr val="FFFFFF"/>
              </a:solidFill>
            </a:endParaRPr>
          </a:p>
          <a:p>
            <a:pPr>
              <a:lnSpc>
                <a:spcPct val="80000"/>
              </a:lnSpc>
            </a:pPr>
            <a:endParaRPr lang="en-US" b="1" dirty="0">
              <a:solidFill>
                <a:srgbClr val="FFFFFF"/>
              </a:solidFill>
            </a:endParaRPr>
          </a:p>
        </p:txBody>
      </p:sp>
      <p:sp>
        <p:nvSpPr>
          <p:cNvPr id="5" name="TextBox 4">
            <a:extLst>
              <a:ext uri="{FF2B5EF4-FFF2-40B4-BE49-F238E27FC236}">
                <a16:creationId xmlns:a16="http://schemas.microsoft.com/office/drawing/2014/main" id="{70652161-BFAC-4524-9D7E-4CC099B0691C}"/>
              </a:ext>
            </a:extLst>
          </p:cNvPr>
          <p:cNvSpPr txBox="1"/>
          <p:nvPr/>
        </p:nvSpPr>
        <p:spPr>
          <a:xfrm>
            <a:off x="218364" y="1378423"/>
            <a:ext cx="3439236" cy="4847481"/>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itchFamily="34" charset="0"/>
                <a:ea typeface="+mn-ea"/>
                <a:cs typeface="+mn-cs"/>
              </a:rPr>
              <a:t>Look at the position these companies are in.  Their own people need to evaluate records to determine if lots were manufactured according to GMPs and are releasable.  FDA needs to evaluate records to determine if the company is operating in compliance with GMPs.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itchFamily="34" charset="0"/>
                <a:ea typeface="+mn-ea"/>
                <a:cs typeface="+mn-cs"/>
              </a:rPr>
              <a:t>Now there is information that the records are not accurate and credible.  How can you make a decision based on records that are not accurate and credible.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558074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pPr eaLnBrk="1" hangingPunct="1"/>
            <a:r>
              <a:rPr lang="en-US" sz="2800" b="1" dirty="0"/>
              <a:t>How your documentation looks can </a:t>
            </a:r>
            <a:br>
              <a:rPr lang="en-US" sz="2800" b="1" dirty="0"/>
            </a:br>
            <a:r>
              <a:rPr lang="en-US" sz="2800" b="1" dirty="0"/>
              <a:t>be as important as what it says</a:t>
            </a:r>
          </a:p>
        </p:txBody>
      </p:sp>
      <p:sp>
        <p:nvSpPr>
          <p:cNvPr id="72706" name="Slide Number Placeholder 4">
            <a:extLst>
              <a:ext uri="{C183D7F6-B498-43B3-948B-1728B52AA6E4}">
                <adec:decorative xmlns:adec="http://schemas.microsoft.com/office/drawing/2017/decorative" val="1"/>
              </a:ext>
            </a:extLst>
          </p:cNvPr>
          <p:cNvSpPr>
            <a:spLocks noGrp="1"/>
          </p:cNvSpPr>
          <p:nvPr>
            <p:ph type="sldNum" sz="quarter" idx="12"/>
          </p:nvPr>
        </p:nvSpPr>
        <p:spPr>
          <a:xfrm>
            <a:off x="8678271" y="6482446"/>
            <a:ext cx="433316" cy="457200"/>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CCFE0EC7-2F36-4762-9478-5EE1C05EA89E}" type="slidenum">
              <a:rPr lang="en-US" sz="1400" smtClean="0"/>
              <a:pPr eaLnBrk="1" hangingPunct="1"/>
              <a:t>66</a:t>
            </a:fld>
            <a:endParaRPr lang="en-US" sz="1400" dirty="0"/>
          </a:p>
        </p:txBody>
      </p:sp>
      <p:sp>
        <p:nvSpPr>
          <p:cNvPr id="6" name="TextBox 5">
            <a:extLst>
              <a:ext uri="{FF2B5EF4-FFF2-40B4-BE49-F238E27FC236}">
                <a16:creationId xmlns:a16="http://schemas.microsoft.com/office/drawing/2014/main" id="{99A68296-7434-48DD-9B65-551D9CD11BF1}"/>
              </a:ext>
            </a:extLst>
          </p:cNvPr>
          <p:cNvSpPr txBox="1"/>
          <p:nvPr/>
        </p:nvSpPr>
        <p:spPr>
          <a:xfrm>
            <a:off x="239201" y="2138213"/>
            <a:ext cx="8611836" cy="3539430"/>
          </a:xfrm>
          <a:prstGeom prst="rect">
            <a:avLst/>
          </a:prstGeom>
          <a:noFill/>
        </p:spPr>
        <p:txBody>
          <a:bodyPr wrap="square">
            <a:spAutoFit/>
          </a:bodyPr>
          <a:lstStyle/>
          <a:p>
            <a:pPr marL="285750" indent="-285750" eaLnBrk="1" hangingPunct="1">
              <a:buFont typeface="Arial" panose="020B0604020202020204" pitchFamily="34" charset="0"/>
              <a:buChar char="•"/>
            </a:pPr>
            <a:r>
              <a:rPr lang="en-US" sz="1600" dirty="0"/>
              <a:t>We all evaluate information for its credibility to help us decide whether or not to trust the information.  </a:t>
            </a:r>
          </a:p>
          <a:p>
            <a:pPr marL="285750" indent="-285750" eaLnBrk="1" hangingPunct="1">
              <a:buFont typeface="Arial" panose="020B0604020202020204" pitchFamily="34" charset="0"/>
              <a:buChar char="•"/>
            </a:pPr>
            <a:endParaRPr lang="en-US" sz="1600" dirty="0"/>
          </a:p>
          <a:p>
            <a:pPr marL="285750" indent="-285750" eaLnBrk="1" hangingPunct="1">
              <a:buFont typeface="Arial" panose="020B0604020202020204" pitchFamily="34" charset="0"/>
              <a:buChar char="•"/>
            </a:pPr>
            <a:r>
              <a:rPr lang="en-US" sz="1600" dirty="0"/>
              <a:t>A jury will look for signs of credibility in a witness.  Are they sweating, fidgeting?  Are they straightforward with the answers to questions?</a:t>
            </a:r>
          </a:p>
          <a:p>
            <a:pPr marL="285750" indent="-285750" eaLnBrk="1" hangingPunct="1">
              <a:buFont typeface="Arial" panose="020B0604020202020204" pitchFamily="34" charset="0"/>
              <a:buChar char="•"/>
            </a:pPr>
            <a:endParaRPr lang="en-US" sz="1600" dirty="0"/>
          </a:p>
          <a:p>
            <a:pPr marL="285750" indent="-285750" eaLnBrk="1" hangingPunct="1">
              <a:buFont typeface="Arial" panose="020B0604020202020204" pitchFamily="34" charset="0"/>
              <a:buChar char="•"/>
            </a:pPr>
            <a:r>
              <a:rPr lang="en-US" sz="1600" dirty="0"/>
              <a:t>A parent will look for signs of credibility when their child explains that HE didn’t break the lamp.</a:t>
            </a:r>
          </a:p>
          <a:p>
            <a:pPr marL="285750" indent="-285750" eaLnBrk="1" hangingPunct="1">
              <a:buFont typeface="Arial" panose="020B0604020202020204" pitchFamily="34" charset="0"/>
              <a:buChar char="•"/>
            </a:pPr>
            <a:endParaRPr lang="en-US" sz="1600" dirty="0"/>
          </a:p>
          <a:p>
            <a:pPr marL="285750" indent="-285750" eaLnBrk="1" hangingPunct="1">
              <a:buFont typeface="Arial" panose="020B0604020202020204" pitchFamily="34" charset="0"/>
              <a:buChar char="•"/>
            </a:pPr>
            <a:r>
              <a:rPr lang="en-US" sz="1600" dirty="0"/>
              <a:t>And in documentation, we look for signs of credibility to help us decide whether or not to trust the information.</a:t>
            </a:r>
          </a:p>
          <a:p>
            <a:pPr marL="285750" indent="-285750" eaLnBrk="1" hangingPunct="1">
              <a:buFont typeface="Arial" panose="020B0604020202020204" pitchFamily="34" charset="0"/>
              <a:buChar char="•"/>
            </a:pPr>
            <a:endParaRPr lang="en-US" sz="1600" dirty="0"/>
          </a:p>
          <a:p>
            <a:pPr marL="285750" indent="-285750" eaLnBrk="1" hangingPunct="1">
              <a:buFont typeface="Arial" panose="020B0604020202020204" pitchFamily="34" charset="0"/>
              <a:buChar char="•"/>
            </a:pPr>
            <a:r>
              <a:rPr lang="en-US" sz="1600" dirty="0"/>
              <a:t>Like it or not, the records you generate will be evaluated for their credibility, and by association YOUR CREDIBILITY, and the credibility of the Company.  </a:t>
            </a:r>
          </a:p>
        </p:txBody>
      </p:sp>
    </p:spTree>
    <p:extLst>
      <p:ext uri="{BB962C8B-B14F-4D97-AF65-F5344CB8AC3E}">
        <p14:creationId xmlns:p14="http://schemas.microsoft.com/office/powerpoint/2010/main" val="15540116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81698-839B-45BA-BE12-BA8E896B73CB}"/>
              </a:ext>
            </a:extLst>
          </p:cNvPr>
          <p:cNvSpPr>
            <a:spLocks noGrp="1"/>
          </p:cNvSpPr>
          <p:nvPr>
            <p:ph type="title"/>
          </p:nvPr>
        </p:nvSpPr>
        <p:spPr/>
        <p:txBody>
          <a:bodyPr/>
          <a:lstStyle/>
          <a:p>
            <a:r>
              <a:rPr lang="en-US" sz="2400" b="1" dirty="0"/>
              <a:t>Characteristics of Credible Records</a:t>
            </a:r>
            <a:endParaRPr lang="en-US" dirty="0"/>
          </a:p>
        </p:txBody>
      </p:sp>
      <p:sp>
        <p:nvSpPr>
          <p:cNvPr id="4" name="TextBox 3">
            <a:extLst>
              <a:ext uri="{FF2B5EF4-FFF2-40B4-BE49-F238E27FC236}">
                <a16:creationId xmlns:a16="http://schemas.microsoft.com/office/drawing/2014/main" id="{E8E6EA59-8EDE-40E7-A7B9-736C52FF844B}"/>
              </a:ext>
            </a:extLst>
          </p:cNvPr>
          <p:cNvSpPr txBox="1"/>
          <p:nvPr/>
        </p:nvSpPr>
        <p:spPr>
          <a:xfrm>
            <a:off x="373063" y="1957022"/>
            <a:ext cx="8306913" cy="4154984"/>
          </a:xfrm>
          <a:prstGeom prst="rect">
            <a:avLst/>
          </a:prstGeom>
          <a:noFill/>
        </p:spPr>
        <p:txBody>
          <a:bodyPr wrap="square">
            <a:spAutoFit/>
          </a:bodyPr>
          <a:lstStyle/>
          <a:p>
            <a:pPr eaLnBrk="1" hangingPunct="1"/>
            <a:r>
              <a:rPr lang="en-US" sz="2400" dirty="0"/>
              <a:t>Our goal is to generate </a:t>
            </a:r>
            <a:r>
              <a:rPr lang="en-US" sz="2400" u="sng" dirty="0"/>
              <a:t>credible</a:t>
            </a:r>
            <a:r>
              <a:rPr lang="en-US" sz="2400" dirty="0"/>
              <a:t> documents which may not be </a:t>
            </a:r>
            <a:r>
              <a:rPr lang="en-US" sz="2400" u="sng" dirty="0"/>
              <a:t>perfect</a:t>
            </a:r>
            <a:r>
              <a:rPr lang="en-US" sz="2400" dirty="0"/>
              <a:t> documents.  In fact, often a perfect document is </a:t>
            </a:r>
            <a:r>
              <a:rPr lang="en-US" sz="2400" u="sng" dirty="0"/>
              <a:t>not</a:t>
            </a:r>
            <a:r>
              <a:rPr lang="en-US" sz="2400" dirty="0"/>
              <a:t> credible because it is unbelievable that a whole, usually complicated process can be performed without the need for any correction, deviation or need for an explanation.  </a:t>
            </a:r>
          </a:p>
          <a:p>
            <a:pPr eaLnBrk="1" hangingPunct="1"/>
            <a:endParaRPr lang="en-US" sz="2400" dirty="0"/>
          </a:p>
          <a:p>
            <a:pPr eaLnBrk="1" hangingPunct="1"/>
            <a:r>
              <a:rPr lang="en-US" sz="2400" dirty="0"/>
              <a:t>So we need to use techniques in creating records that enhance the credibility of the record.</a:t>
            </a:r>
          </a:p>
          <a:p>
            <a:pPr eaLnBrk="1" hangingPunct="1"/>
            <a:endParaRPr lang="en-US" sz="2400" dirty="0"/>
          </a:p>
          <a:p>
            <a:pPr eaLnBrk="1" hangingPunct="1"/>
            <a:r>
              <a:rPr lang="en-US" sz="2400" dirty="0"/>
              <a:t>Some characteristics of credible records are on the next slide.  </a:t>
            </a:r>
          </a:p>
        </p:txBody>
      </p:sp>
      <p:sp>
        <p:nvSpPr>
          <p:cNvPr id="5" name="TextBox 4">
            <a:extLst>
              <a:ext uri="{FF2B5EF4-FFF2-40B4-BE49-F238E27FC236}">
                <a16:creationId xmlns:a16="http://schemas.microsoft.com/office/drawing/2014/main" id="{56ADA471-2211-4D15-8976-3598EBA06D8A}"/>
              </a:ext>
            </a:extLst>
          </p:cNvPr>
          <p:cNvSpPr txBox="1"/>
          <p:nvPr/>
        </p:nvSpPr>
        <p:spPr>
          <a:xfrm>
            <a:off x="8508097" y="6414725"/>
            <a:ext cx="496992" cy="307777"/>
          </a:xfrm>
          <a:prstGeom prst="rect">
            <a:avLst/>
          </a:prstGeom>
          <a:noFill/>
        </p:spPr>
        <p:txBody>
          <a:bodyPr wrap="square">
            <a:spAutoFit/>
          </a:bodyPr>
          <a:lstStyle/>
          <a:p>
            <a:fld id="{E8C66FC3-CFA6-4985-A3FC-C0A93D5D8D9E}" type="slidenum">
              <a:rPr lang="en-US" sz="1400" smtClean="0"/>
              <a:pPr/>
              <a:t>67</a:t>
            </a:fld>
            <a:endParaRPr lang="en-US" sz="1400" dirty="0"/>
          </a:p>
        </p:txBody>
      </p:sp>
    </p:spTree>
    <p:extLst>
      <p:ext uri="{BB962C8B-B14F-4D97-AF65-F5344CB8AC3E}">
        <p14:creationId xmlns:p14="http://schemas.microsoft.com/office/powerpoint/2010/main" val="13448806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2"/>
          <p:cNvSpPr>
            <a:spLocks noGrp="1" noChangeArrowheads="1"/>
          </p:cNvSpPr>
          <p:nvPr>
            <p:ph type="title"/>
          </p:nvPr>
        </p:nvSpPr>
        <p:spPr>
          <a:xfrm>
            <a:off x="350982" y="228600"/>
            <a:ext cx="8412018" cy="953655"/>
          </a:xfrm>
        </p:spPr>
        <p:txBody>
          <a:bodyPr/>
          <a:lstStyle/>
          <a:p>
            <a:pPr eaLnBrk="1" hangingPunct="1"/>
            <a:r>
              <a:rPr lang="en-US" sz="2800" b="1" dirty="0"/>
              <a:t>More Characteristics of Credible Records</a:t>
            </a:r>
          </a:p>
        </p:txBody>
      </p:sp>
      <p:sp>
        <p:nvSpPr>
          <p:cNvPr id="73730"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47346" y="6465396"/>
            <a:ext cx="404982" cy="328008"/>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F41C3A45-076A-4D83-AD58-B7166B64EC4C}" type="slidenum">
              <a:rPr lang="en-US" sz="1400" smtClean="0"/>
              <a:pPr eaLnBrk="1" hangingPunct="1"/>
              <a:t>68</a:t>
            </a:fld>
            <a:endParaRPr lang="en-US" sz="1400" dirty="0"/>
          </a:p>
        </p:txBody>
      </p:sp>
      <p:sp>
        <p:nvSpPr>
          <p:cNvPr id="73732" name="Rectangle 3"/>
          <p:cNvSpPr>
            <a:spLocks noGrp="1" noChangeArrowheads="1"/>
          </p:cNvSpPr>
          <p:nvPr>
            <p:ph type="body" idx="1"/>
          </p:nvPr>
        </p:nvSpPr>
        <p:spPr>
          <a:xfrm>
            <a:off x="454890" y="1366979"/>
            <a:ext cx="3733800" cy="4562764"/>
          </a:xfrm>
          <a:noFill/>
        </p:spPr>
        <p:txBody>
          <a:bodyPr/>
          <a:lstStyle/>
          <a:p>
            <a:pPr eaLnBrk="1" hangingPunct="1">
              <a:lnSpc>
                <a:spcPct val="100000"/>
              </a:lnSpc>
              <a:spcBef>
                <a:spcPts val="600"/>
              </a:spcBef>
              <a:buClr>
                <a:srgbClr val="0070C0"/>
              </a:buClr>
            </a:pPr>
            <a:r>
              <a:rPr lang="en-US" sz="2200" b="0" dirty="0"/>
              <a:t>Use pen</a:t>
            </a:r>
          </a:p>
          <a:p>
            <a:pPr eaLnBrk="1" hangingPunct="1">
              <a:lnSpc>
                <a:spcPct val="100000"/>
              </a:lnSpc>
              <a:spcBef>
                <a:spcPts val="600"/>
              </a:spcBef>
              <a:buClr>
                <a:srgbClr val="0070C0"/>
              </a:buClr>
            </a:pPr>
            <a:r>
              <a:rPr lang="en-US" sz="2200" b="0" dirty="0"/>
              <a:t>Be legible</a:t>
            </a:r>
          </a:p>
          <a:p>
            <a:pPr eaLnBrk="1" hangingPunct="1">
              <a:lnSpc>
                <a:spcPct val="100000"/>
              </a:lnSpc>
              <a:spcBef>
                <a:spcPts val="600"/>
              </a:spcBef>
              <a:buClr>
                <a:srgbClr val="0070C0"/>
              </a:buClr>
            </a:pPr>
            <a:r>
              <a:rPr lang="en-US" sz="2200" b="0" dirty="0"/>
              <a:t>Be accurate</a:t>
            </a:r>
          </a:p>
          <a:p>
            <a:pPr eaLnBrk="1" hangingPunct="1">
              <a:lnSpc>
                <a:spcPct val="100000"/>
              </a:lnSpc>
              <a:spcBef>
                <a:spcPts val="600"/>
              </a:spcBef>
              <a:buClr>
                <a:srgbClr val="0070C0"/>
              </a:buClr>
            </a:pPr>
            <a:r>
              <a:rPr lang="en-US" sz="2200" b="0" dirty="0"/>
              <a:t>Enter data at the time it is done</a:t>
            </a:r>
          </a:p>
          <a:p>
            <a:pPr eaLnBrk="1" hangingPunct="1">
              <a:lnSpc>
                <a:spcPct val="100000"/>
              </a:lnSpc>
              <a:spcBef>
                <a:spcPts val="600"/>
              </a:spcBef>
              <a:buClr>
                <a:srgbClr val="0070C0"/>
              </a:buClr>
            </a:pPr>
            <a:r>
              <a:rPr lang="en-US" sz="2200" b="0" dirty="0"/>
              <a:t>Insert printouts into the record properly</a:t>
            </a:r>
          </a:p>
          <a:p>
            <a:pPr eaLnBrk="1" hangingPunct="1">
              <a:lnSpc>
                <a:spcPct val="100000"/>
              </a:lnSpc>
              <a:spcBef>
                <a:spcPts val="600"/>
              </a:spcBef>
              <a:buClr>
                <a:srgbClr val="0070C0"/>
              </a:buClr>
            </a:pPr>
            <a:r>
              <a:rPr lang="en-US" sz="2200" b="0" dirty="0"/>
              <a:t>Do not transcribe from another piece of paper</a:t>
            </a:r>
          </a:p>
          <a:p>
            <a:pPr eaLnBrk="1" hangingPunct="1">
              <a:lnSpc>
                <a:spcPct val="100000"/>
              </a:lnSpc>
              <a:spcBef>
                <a:spcPts val="600"/>
              </a:spcBef>
              <a:buClr>
                <a:srgbClr val="0070C0"/>
              </a:buClr>
            </a:pPr>
            <a:r>
              <a:rPr lang="en-US" sz="2200" b="0" dirty="0"/>
              <a:t>Be complete, fill in blank spaces with data or use “N/A” (not applicable)</a:t>
            </a:r>
          </a:p>
          <a:p>
            <a:pPr eaLnBrk="1" hangingPunct="1">
              <a:lnSpc>
                <a:spcPct val="60000"/>
              </a:lnSpc>
              <a:spcBef>
                <a:spcPct val="0"/>
              </a:spcBef>
              <a:buFontTx/>
              <a:buNone/>
            </a:pPr>
            <a:endParaRPr lang="en-US" sz="2400" b="0" dirty="0"/>
          </a:p>
        </p:txBody>
      </p:sp>
      <p:sp>
        <p:nvSpPr>
          <p:cNvPr id="73733" name="Rectangle 4"/>
          <p:cNvSpPr>
            <a:spLocks noChangeArrowheads="1"/>
          </p:cNvSpPr>
          <p:nvPr/>
        </p:nvSpPr>
        <p:spPr bwMode="auto">
          <a:xfrm>
            <a:off x="4551217" y="1403925"/>
            <a:ext cx="4223327" cy="4608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ts val="600"/>
              </a:spcBef>
              <a:buClr>
                <a:srgbClr val="0070C0"/>
              </a:buClr>
              <a:buFont typeface="Arial" panose="020B0604020202020204" pitchFamily="34" charset="0"/>
              <a:buChar char="•"/>
            </a:pPr>
            <a:r>
              <a:rPr lang="en-US" sz="2200" dirty="0"/>
              <a:t>Document any deviations or unusual events</a:t>
            </a:r>
          </a:p>
          <a:p>
            <a:pPr marL="342900" indent="-342900" algn="l">
              <a:spcBef>
                <a:spcPts val="600"/>
              </a:spcBef>
              <a:buClr>
                <a:srgbClr val="0070C0"/>
              </a:buClr>
              <a:buFont typeface="Arial" panose="020B0604020202020204" pitchFamily="34" charset="0"/>
              <a:buChar char="•"/>
            </a:pPr>
            <a:r>
              <a:rPr lang="en-US" sz="2200" dirty="0"/>
              <a:t>Make corrections properly (single line-out &amp; add correct info, initial, date, and reason)</a:t>
            </a:r>
          </a:p>
          <a:p>
            <a:pPr marL="342900" indent="-342900" algn="l">
              <a:spcBef>
                <a:spcPts val="600"/>
              </a:spcBef>
              <a:buClr>
                <a:srgbClr val="0070C0"/>
              </a:buClr>
              <a:buFont typeface="Arial" panose="020B0604020202020204" pitchFamily="34" charset="0"/>
              <a:buChar char="•"/>
            </a:pPr>
            <a:r>
              <a:rPr lang="en-US" sz="2200" dirty="0"/>
              <a:t>Don’t “overwrite”</a:t>
            </a:r>
          </a:p>
          <a:p>
            <a:pPr marL="342900" indent="-342900" algn="l">
              <a:spcBef>
                <a:spcPts val="600"/>
              </a:spcBef>
              <a:buClr>
                <a:srgbClr val="0070C0"/>
              </a:buClr>
              <a:buFont typeface="Arial" panose="020B0604020202020204" pitchFamily="34" charset="0"/>
              <a:buChar char="•"/>
            </a:pPr>
            <a:r>
              <a:rPr lang="en-US" sz="2200" dirty="0"/>
              <a:t>No “white-out”</a:t>
            </a:r>
          </a:p>
          <a:p>
            <a:pPr marL="342900" indent="-342900" algn="l">
              <a:spcBef>
                <a:spcPts val="600"/>
              </a:spcBef>
              <a:buClr>
                <a:srgbClr val="0070C0"/>
              </a:buClr>
              <a:buFont typeface="Arial" panose="020B0604020202020204" pitchFamily="34" charset="0"/>
              <a:buChar char="•"/>
            </a:pPr>
            <a:r>
              <a:rPr lang="en-US" sz="2200" dirty="0"/>
              <a:t>No post-it notes</a:t>
            </a:r>
          </a:p>
          <a:p>
            <a:pPr marL="342900" indent="-342900" algn="l">
              <a:spcBef>
                <a:spcPts val="600"/>
              </a:spcBef>
              <a:buClr>
                <a:srgbClr val="0070C0"/>
              </a:buClr>
              <a:buFont typeface="Arial" panose="020B0604020202020204" pitchFamily="34" charset="0"/>
              <a:buChar char="•"/>
            </a:pPr>
            <a:r>
              <a:rPr lang="en-US" sz="2200" dirty="0"/>
              <a:t>Sign (or initial) your work and date it</a:t>
            </a:r>
          </a:p>
          <a:p>
            <a:pPr marL="342900" indent="-342900" algn="l">
              <a:spcBef>
                <a:spcPts val="600"/>
              </a:spcBef>
              <a:buClr>
                <a:srgbClr val="0070C0"/>
              </a:buClr>
              <a:buFont typeface="Arial" panose="020B0604020202020204" pitchFamily="34" charset="0"/>
              <a:buChar char="•"/>
            </a:pPr>
            <a:r>
              <a:rPr lang="en-US" sz="2200" dirty="0"/>
              <a:t>Work is reviewed by another party</a:t>
            </a:r>
          </a:p>
        </p:txBody>
      </p:sp>
    </p:spTree>
    <p:extLst>
      <p:ext uri="{BB962C8B-B14F-4D97-AF65-F5344CB8AC3E}">
        <p14:creationId xmlns:p14="http://schemas.microsoft.com/office/powerpoint/2010/main" val="13374186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2"/>
          <p:cNvSpPr>
            <a:spLocks noGrp="1" noChangeArrowheads="1"/>
          </p:cNvSpPr>
          <p:nvPr>
            <p:ph type="title"/>
          </p:nvPr>
        </p:nvSpPr>
        <p:spPr>
          <a:xfrm>
            <a:off x="457200" y="228600"/>
            <a:ext cx="8305800" cy="972127"/>
          </a:xfrm>
        </p:spPr>
        <p:txBody>
          <a:bodyPr/>
          <a:lstStyle/>
          <a:p>
            <a:pPr eaLnBrk="1" hangingPunct="1">
              <a:lnSpc>
                <a:spcPct val="110000"/>
              </a:lnSpc>
            </a:pPr>
            <a:r>
              <a:rPr lang="en-US" sz="1600" dirty="0"/>
              <a:t>Characteristics of Credible Records</a:t>
            </a:r>
            <a:br>
              <a:rPr lang="en-US" sz="2800" dirty="0"/>
            </a:br>
            <a:r>
              <a:rPr lang="en-US" sz="2800" dirty="0"/>
              <a:t>Use Pen</a:t>
            </a:r>
            <a:endParaRPr lang="en-US" sz="2800" b="1" dirty="0">
              <a:solidFill>
                <a:srgbClr val="FFFFFF"/>
              </a:solidFill>
            </a:endParaRPr>
          </a:p>
        </p:txBody>
      </p:sp>
      <p:sp>
        <p:nvSpPr>
          <p:cNvPr id="8" name="TextBox 7">
            <a:extLst>
              <a:ext uri="{FF2B5EF4-FFF2-40B4-BE49-F238E27FC236}">
                <a16:creationId xmlns:a16="http://schemas.microsoft.com/office/drawing/2014/main" id="{33832AD4-9257-49E5-89BD-0F72222522E8}"/>
              </a:ext>
              <a:ext uri="{C183D7F6-B498-43B3-948B-1728B52AA6E4}">
                <adec:decorative xmlns:adec="http://schemas.microsoft.com/office/drawing/2017/decorative" val="1"/>
              </a:ext>
            </a:extLst>
          </p:cNvPr>
          <p:cNvSpPr txBox="1"/>
          <p:nvPr/>
        </p:nvSpPr>
        <p:spPr>
          <a:xfrm>
            <a:off x="365077" y="1964351"/>
            <a:ext cx="8410500" cy="2308324"/>
          </a:xfrm>
          <a:prstGeom prst="rect">
            <a:avLst/>
          </a:prstGeom>
          <a:noFill/>
        </p:spPr>
        <p:txBody>
          <a:bodyPr wrap="square">
            <a:spAutoFit/>
          </a:bodyPr>
          <a:lstStyle/>
          <a:p>
            <a:pPr eaLnBrk="1" hangingPunct="1"/>
            <a:r>
              <a:rPr lang="en-US" sz="2400" dirty="0"/>
              <a:t>Ink identifies the record as permanent.  Using pencil, because it is erasable, presents the impression that you are making it easier to change the record at some point in the future.  For data written in pencil, you will never know if the entry you are looking at today, is the same entry that was initially recorded. </a:t>
            </a:r>
          </a:p>
        </p:txBody>
      </p:sp>
      <p:sp>
        <p:nvSpPr>
          <p:cNvPr id="9" name="TextBox 8">
            <a:extLst>
              <a:ext uri="{FF2B5EF4-FFF2-40B4-BE49-F238E27FC236}">
                <a16:creationId xmlns:a16="http://schemas.microsoft.com/office/drawing/2014/main" id="{3CBEF2D8-D06F-4478-9079-CD99ECE7FEBC}"/>
              </a:ext>
            </a:extLst>
          </p:cNvPr>
          <p:cNvSpPr txBox="1"/>
          <p:nvPr/>
        </p:nvSpPr>
        <p:spPr>
          <a:xfrm>
            <a:off x="8751010" y="6550223"/>
            <a:ext cx="415425"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8C66FC3-CFA6-4985-A3FC-C0A93D5D8D9E}"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69</a:t>
            </a:fld>
            <a:endParaRPr lang="en-US" dirty="0"/>
          </a:p>
        </p:txBody>
      </p:sp>
    </p:spTree>
    <p:extLst>
      <p:ext uri="{BB962C8B-B14F-4D97-AF65-F5344CB8AC3E}">
        <p14:creationId xmlns:p14="http://schemas.microsoft.com/office/powerpoint/2010/main" val="1525636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1673" y="228600"/>
            <a:ext cx="6077527" cy="1009073"/>
          </a:xfrm>
        </p:spPr>
        <p:txBody>
          <a:bodyPr>
            <a:normAutofit/>
          </a:bodyPr>
          <a:lstStyle/>
          <a:p>
            <a:pPr>
              <a:lnSpc>
                <a:spcPct val="110000"/>
              </a:lnSpc>
              <a:defRPr/>
            </a:pPr>
            <a:r>
              <a:rPr lang="en-US" dirty="0">
                <a:latin typeface="Arial Black" pitchFamily="34" charset="0"/>
              </a:rPr>
              <a:t>IPO Model – Making a Drug</a:t>
            </a:r>
            <a:br>
              <a:rPr lang="en-US" dirty="0">
                <a:latin typeface="Arial Black" pitchFamily="34" charset="0"/>
              </a:rPr>
            </a:br>
            <a:r>
              <a:rPr lang="en-US" dirty="0"/>
              <a:t>(IPO: Input-Process-Output)  </a:t>
            </a:r>
          </a:p>
        </p:txBody>
      </p:sp>
      <p:sp>
        <p:nvSpPr>
          <p:cNvPr id="6" name="TextBox 5">
            <a:extLst>
              <a:ext uri="{FF2B5EF4-FFF2-40B4-BE49-F238E27FC236}">
                <a16:creationId xmlns:a16="http://schemas.microsoft.com/office/drawing/2014/main" id="{C9A23B38-9F08-4F67-9168-B60180BDA4AB}"/>
              </a:ext>
            </a:extLst>
          </p:cNvPr>
          <p:cNvSpPr txBox="1"/>
          <p:nvPr/>
        </p:nvSpPr>
        <p:spPr>
          <a:xfrm>
            <a:off x="539086" y="5429071"/>
            <a:ext cx="7663218" cy="1200329"/>
          </a:xfrm>
          <a:prstGeom prst="rect">
            <a:avLst/>
          </a:prstGeom>
          <a:noFill/>
        </p:spPr>
        <p:txBody>
          <a:bodyPr wrap="square">
            <a:spAutoFit/>
          </a:bodyPr>
          <a:lstStyle/>
          <a:p>
            <a:pPr marL="0" marR="0" lvl="0" indent="0" algn="just" defTabSz="914400" rtl="0" eaLnBrk="1" fontAlgn="base" latinLnBrk="0" hangingPunct="1">
              <a:lnSpc>
                <a:spcPct val="100000"/>
              </a:lnSpc>
              <a:spcBef>
                <a:spcPct val="30000"/>
              </a:spcBef>
              <a:spcAft>
                <a:spcPct val="0"/>
              </a:spcAft>
              <a:buClrTx/>
              <a:buSzTx/>
              <a:buFontTx/>
              <a:buNone/>
              <a:tabLst/>
              <a:defRPr/>
            </a:pPr>
            <a:r>
              <a:rPr lang="en-US" sz="1200" dirty="0">
                <a:solidFill>
                  <a:srgbClr val="000000"/>
                </a:solidFill>
                <a:latin typeface="Arial" pitchFamily="34" charset="0"/>
              </a:rPr>
              <a:t>T</a:t>
            </a:r>
            <a:r>
              <a:rPr kumimoji="0" lang="en-US" sz="1200" b="0" i="0" u="none" strike="noStrike" kern="1200" cap="none" spc="0" normalizeH="0" baseline="0" noProof="0" dirty="0" err="1">
                <a:ln>
                  <a:noFill/>
                </a:ln>
                <a:solidFill>
                  <a:srgbClr val="000000"/>
                </a:solidFill>
                <a:effectLst/>
                <a:uLnTx/>
                <a:uFillTx/>
                <a:latin typeface="Arial" pitchFamily="34" charset="0"/>
                <a:ea typeface="+mn-ea"/>
                <a:cs typeface="+mn-cs"/>
              </a:rPr>
              <a:t>hink</a:t>
            </a: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 of the GMPs from the perspective of an IPO model.  IPO stands for input process output.  You can use an IPO diagram to visualize your process inputs and the desired process outputs.  For drug products, the FDA has identified the inputs that are important to control.  These are things like personnel and buildings and equipment.  Once you have an output, in this case a drug product, feedback about the drug product can be collected and if the product isn’t what it needs to be or what you want it to be, you can change an input so that next time to run the process, you’ll get a better outcome.  </a:t>
            </a:r>
          </a:p>
        </p:txBody>
      </p:sp>
      <p:graphicFrame>
        <p:nvGraphicFramePr>
          <p:cNvPr id="9" name="Content Placeholder 2">
            <a:extLst>
              <a:ext uri="{FF2B5EF4-FFF2-40B4-BE49-F238E27FC236}">
                <a16:creationId xmlns:a16="http://schemas.microsoft.com/office/drawing/2014/main" id="{98A0CA16-A80C-45AD-A4AC-854E28759653}"/>
              </a:ext>
              <a:ext uri="{C183D7F6-B498-43B3-948B-1728B52AA6E4}">
                <adec:decorative xmlns:adec="http://schemas.microsoft.com/office/drawing/2017/decorative" val="1"/>
              </a:ext>
            </a:extLst>
          </p:cNvPr>
          <p:cNvGraphicFramePr>
            <a:graphicFrameLocks noGrp="1" noChangeAspect="1"/>
          </p:cNvGraphicFramePr>
          <p:nvPr>
            <p:ph idx="1"/>
            <p:extLst>
              <p:ext uri="{D42A27DB-BD31-4B8C-83A1-F6EECF244321}">
                <p14:modId xmlns:p14="http://schemas.microsoft.com/office/powerpoint/2010/main" val="2253508426"/>
              </p:ext>
            </p:extLst>
          </p:nvPr>
        </p:nvGraphicFramePr>
        <p:xfrm>
          <a:off x="485192" y="1381125"/>
          <a:ext cx="7717112" cy="3904667"/>
        </p:xfrm>
        <a:graphic>
          <a:graphicData uri="http://schemas.openxmlformats.org/presentationml/2006/ole">
            <mc:AlternateContent xmlns:mc="http://schemas.openxmlformats.org/markup-compatibility/2006">
              <mc:Choice xmlns:v="urn:schemas-microsoft-com:vml" Requires="v">
                <p:oleObj spid="_x0000_s1075" name="Visio" r:id="rId4" imgW="8458039" imgH="6063561" progId="Visio.Drawing.15">
                  <p:embed/>
                </p:oleObj>
              </mc:Choice>
              <mc:Fallback>
                <p:oleObj name="Visio" r:id="rId4" imgW="8458039" imgH="6063561" progId="Visio.Drawing.15">
                  <p:embed/>
                  <p:pic>
                    <p:nvPicPr>
                      <p:cNvPr id="3" name="Content Placeholder 2">
                        <a:extLst>
                          <a:ext uri="{FF2B5EF4-FFF2-40B4-BE49-F238E27FC236}">
                            <a16:creationId xmlns:a16="http://schemas.microsoft.com/office/drawing/2014/main" id="{5B96E8CA-B478-4706-BE69-52E925769221}"/>
                          </a:ext>
                        </a:extLst>
                      </p:cNvPr>
                      <p:cNvPicPr/>
                      <p:nvPr/>
                    </p:nvPicPr>
                    <p:blipFill>
                      <a:blip r:embed="rId5"/>
                      <a:stretch>
                        <a:fillRect/>
                      </a:stretch>
                    </p:blipFill>
                    <p:spPr>
                      <a:xfrm>
                        <a:off x="485192" y="1381125"/>
                        <a:ext cx="7717112" cy="3904667"/>
                      </a:xfrm>
                      <a:prstGeom prst="rect">
                        <a:avLst/>
                      </a:prstGeom>
                    </p:spPr>
                  </p:pic>
                </p:oleObj>
              </mc:Fallback>
            </mc:AlternateContent>
          </a:graphicData>
        </a:graphic>
      </p:graphicFrame>
    </p:spTree>
    <p:extLst>
      <p:ext uri="{BB962C8B-B14F-4D97-AF65-F5344CB8AC3E}">
        <p14:creationId xmlns:p14="http://schemas.microsoft.com/office/powerpoint/2010/main" val="12835747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5" name="Rectangle 17"/>
          <p:cNvSpPr>
            <a:spLocks noGrp="1" noChangeArrowheads="1"/>
          </p:cNvSpPr>
          <p:nvPr>
            <p:ph type="title" idx="4294967295"/>
          </p:nvPr>
        </p:nvSpPr>
        <p:spPr bwMode="auto">
          <a:xfrm>
            <a:off x="457200" y="228600"/>
            <a:ext cx="8305800" cy="1143000"/>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charset="0"/>
                <a:ea typeface="+mn-ea"/>
                <a:cs typeface="+mn-cs"/>
              </a:rPr>
              <a:t>Characteristics of Credible Records</a:t>
            </a:r>
            <a:br>
              <a:rPr kumimoji="0" lang="en-US" sz="1600" b="1" i="0" u="none" strike="noStrike" kern="1200" cap="none" spc="0" normalizeH="0" baseline="0" noProof="0" dirty="0">
                <a:ln>
                  <a:noFill/>
                </a:ln>
                <a:solidFill>
                  <a:schemeClr val="bg1"/>
                </a:solidFill>
                <a:effectLst/>
                <a:uLnTx/>
                <a:uFillTx/>
                <a:latin typeface="Arial" charset="0"/>
                <a:ea typeface="+mn-ea"/>
                <a:cs typeface="+mn-cs"/>
              </a:rPr>
            </a:br>
            <a:r>
              <a:rPr kumimoji="0" lang="en-US" sz="2800" b="1" i="0" u="none" strike="noStrike" kern="1200" cap="none" spc="0" normalizeH="0" baseline="0" noProof="0" dirty="0">
                <a:ln>
                  <a:noFill/>
                </a:ln>
                <a:solidFill>
                  <a:srgbClr val="FFFFFF"/>
                </a:solidFill>
                <a:effectLst/>
                <a:uLnTx/>
                <a:uFillTx/>
                <a:latin typeface="Arial" charset="0"/>
                <a:ea typeface="+mn-ea"/>
                <a:cs typeface="+mn-cs"/>
              </a:rPr>
              <a:t>Be Legible</a:t>
            </a:r>
          </a:p>
        </p:txBody>
      </p:sp>
      <p:sp>
        <p:nvSpPr>
          <p:cNvPr id="75778" name="Slide Number Placeholder 4">
            <a:extLst>
              <a:ext uri="{C183D7F6-B498-43B3-948B-1728B52AA6E4}">
                <adec:decorative xmlns:adec="http://schemas.microsoft.com/office/drawing/2017/decorative" val="1"/>
              </a:ext>
            </a:extLst>
          </p:cNvPr>
          <p:cNvSpPr>
            <a:spLocks noGrp="1"/>
          </p:cNvSpPr>
          <p:nvPr>
            <p:ph type="sldNum" sz="quarter" idx="12"/>
          </p:nvPr>
        </p:nvSpPr>
        <p:spPr>
          <a:xfrm>
            <a:off x="8609045" y="6462825"/>
            <a:ext cx="433316" cy="457200"/>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99E487B6-BD6A-4449-B946-D164A68F1DA9}" type="slidenum">
              <a:rPr lang="en-US" sz="1400" smtClean="0"/>
              <a:pPr eaLnBrk="1" hangingPunct="1"/>
              <a:t>70</a:t>
            </a:fld>
            <a:endParaRPr lang="en-US" sz="1400" dirty="0"/>
          </a:p>
        </p:txBody>
      </p:sp>
      <p:grpSp>
        <p:nvGrpSpPr>
          <p:cNvPr id="2" name="Group 1">
            <a:extLst>
              <a:ext uri="{FF2B5EF4-FFF2-40B4-BE49-F238E27FC236}">
                <a16:creationId xmlns:a16="http://schemas.microsoft.com/office/drawing/2014/main" id="{663433B1-B06A-47EC-81C0-B96B866443B5}"/>
              </a:ext>
              <a:ext uri="{C183D7F6-B498-43B3-948B-1728B52AA6E4}">
                <adec:decorative xmlns:adec="http://schemas.microsoft.com/office/drawing/2017/decorative" val="1"/>
              </a:ext>
            </a:extLst>
          </p:cNvPr>
          <p:cNvGrpSpPr/>
          <p:nvPr/>
        </p:nvGrpSpPr>
        <p:grpSpPr>
          <a:xfrm>
            <a:off x="533400" y="1600200"/>
            <a:ext cx="7600666" cy="4013366"/>
            <a:chOff x="685800" y="2057400"/>
            <a:chExt cx="8229600" cy="4232277"/>
          </a:xfrm>
        </p:grpSpPr>
        <p:pic>
          <p:nvPicPr>
            <p:cNvPr id="75779" name="Picture 7"/>
            <p:cNvPicPr>
              <a:picLocks noChangeAspect="1" noChangeArrowheads="1"/>
            </p:cNvPicPr>
            <p:nvPr/>
          </p:nvPicPr>
          <p:blipFill>
            <a:blip r:embed="rId3">
              <a:extLst>
                <a:ext uri="{28A0092B-C50C-407E-A947-70E740481C1C}">
                  <a14:useLocalDpi xmlns:a14="http://schemas.microsoft.com/office/drawing/2010/main" val="0"/>
                </a:ext>
              </a:extLst>
            </a:blip>
            <a:srcRect l="49025" t="61829" r="5469" b="25269"/>
            <a:stretch>
              <a:fillRect/>
            </a:stretch>
          </p:blipFill>
          <p:spPr bwMode="auto">
            <a:xfrm>
              <a:off x="4648200" y="2057400"/>
              <a:ext cx="4038600" cy="1476375"/>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0" name="Picture 9"/>
            <p:cNvPicPr>
              <a:picLocks noChangeAspect="1" noChangeArrowheads="1"/>
            </p:cNvPicPr>
            <p:nvPr/>
          </p:nvPicPr>
          <p:blipFill>
            <a:blip r:embed="rId4">
              <a:extLst>
                <a:ext uri="{28A0092B-C50C-407E-A947-70E740481C1C}">
                  <a14:useLocalDpi xmlns:a14="http://schemas.microsoft.com/office/drawing/2010/main" val="0"/>
                </a:ext>
              </a:extLst>
            </a:blip>
            <a:srcRect l="31250" t="41205" r="49219" b="44623"/>
            <a:stretch>
              <a:fillRect/>
            </a:stretch>
          </p:blipFill>
          <p:spPr bwMode="auto">
            <a:xfrm>
              <a:off x="685800" y="3505200"/>
              <a:ext cx="4648200" cy="2451100"/>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1" name="Freeform 11"/>
            <p:cNvSpPr>
              <a:spLocks/>
            </p:cNvSpPr>
            <p:nvPr/>
          </p:nvSpPr>
          <p:spPr bwMode="auto">
            <a:xfrm>
              <a:off x="7162800" y="2590800"/>
              <a:ext cx="1414463" cy="1011238"/>
            </a:xfrm>
            <a:custGeom>
              <a:avLst/>
              <a:gdLst>
                <a:gd name="T0" fmla="*/ 2147483647 w 891"/>
                <a:gd name="T1" fmla="*/ 2147483647 h 637"/>
                <a:gd name="T2" fmla="*/ 0 w 891"/>
                <a:gd name="T3" fmla="*/ 2147483647 h 637"/>
                <a:gd name="T4" fmla="*/ 2147483647 w 891"/>
                <a:gd name="T5" fmla="*/ 2147483647 h 637"/>
                <a:gd name="T6" fmla="*/ 2147483647 w 891"/>
                <a:gd name="T7" fmla="*/ 2147483647 h 637"/>
                <a:gd name="T8" fmla="*/ 2147483647 w 891"/>
                <a:gd name="T9" fmla="*/ 2147483647 h 637"/>
                <a:gd name="T10" fmla="*/ 2147483647 w 891"/>
                <a:gd name="T11" fmla="*/ 2147483647 h 637"/>
                <a:gd name="T12" fmla="*/ 2147483647 w 891"/>
                <a:gd name="T13" fmla="*/ 2147483647 h 637"/>
                <a:gd name="T14" fmla="*/ 2147483647 w 891"/>
                <a:gd name="T15" fmla="*/ 2147483647 h 637"/>
                <a:gd name="T16" fmla="*/ 2147483647 w 891"/>
                <a:gd name="T17" fmla="*/ 2147483647 h 6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1" h="637">
                  <a:moveTo>
                    <a:pt x="795" y="96"/>
                  </a:moveTo>
                  <a:cubicBezTo>
                    <a:pt x="507" y="101"/>
                    <a:pt x="66" y="0"/>
                    <a:pt x="0" y="384"/>
                  </a:cubicBezTo>
                  <a:cubicBezTo>
                    <a:pt x="6" y="436"/>
                    <a:pt x="6" y="490"/>
                    <a:pt x="18" y="541"/>
                  </a:cubicBezTo>
                  <a:cubicBezTo>
                    <a:pt x="26" y="576"/>
                    <a:pt x="164" y="621"/>
                    <a:pt x="201" y="629"/>
                  </a:cubicBezTo>
                  <a:cubicBezTo>
                    <a:pt x="227" y="634"/>
                    <a:pt x="254" y="634"/>
                    <a:pt x="280" y="637"/>
                  </a:cubicBezTo>
                  <a:cubicBezTo>
                    <a:pt x="326" y="634"/>
                    <a:pt x="373" y="635"/>
                    <a:pt x="419" y="629"/>
                  </a:cubicBezTo>
                  <a:cubicBezTo>
                    <a:pt x="437" y="626"/>
                    <a:pt x="454" y="616"/>
                    <a:pt x="472" y="611"/>
                  </a:cubicBezTo>
                  <a:cubicBezTo>
                    <a:pt x="662" y="560"/>
                    <a:pt x="836" y="490"/>
                    <a:pt x="891" y="280"/>
                  </a:cubicBezTo>
                  <a:cubicBezTo>
                    <a:pt x="888" y="236"/>
                    <a:pt x="882" y="149"/>
                    <a:pt x="882" y="149"/>
                  </a:cubicBezTo>
                </a:path>
              </a:pathLst>
            </a:custGeom>
            <a:noFill/>
            <a:ln w="38100" cmpd="sng">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782" name="Freeform 14"/>
            <p:cNvSpPr>
              <a:spLocks/>
            </p:cNvSpPr>
            <p:nvPr/>
          </p:nvSpPr>
          <p:spPr bwMode="auto">
            <a:xfrm>
              <a:off x="3124200" y="4267200"/>
              <a:ext cx="1533525" cy="727075"/>
            </a:xfrm>
            <a:custGeom>
              <a:avLst/>
              <a:gdLst>
                <a:gd name="T0" fmla="*/ 2147483647 w 966"/>
                <a:gd name="T1" fmla="*/ 2147483647 h 458"/>
                <a:gd name="T2" fmla="*/ 2147483647 w 966"/>
                <a:gd name="T3" fmla="*/ 2147483647 h 458"/>
                <a:gd name="T4" fmla="*/ 2147483647 w 966"/>
                <a:gd name="T5" fmla="*/ 2147483647 h 458"/>
                <a:gd name="T6" fmla="*/ 2147483647 w 966"/>
                <a:gd name="T7" fmla="*/ 2147483647 h 458"/>
                <a:gd name="T8" fmla="*/ 2147483647 w 966"/>
                <a:gd name="T9" fmla="*/ 2147483647 h 458"/>
                <a:gd name="T10" fmla="*/ 2147483647 w 966"/>
                <a:gd name="T11" fmla="*/ 2147483647 h 458"/>
                <a:gd name="T12" fmla="*/ 2147483647 w 966"/>
                <a:gd name="T13" fmla="*/ 2147483647 h 458"/>
                <a:gd name="T14" fmla="*/ 2147483647 w 966"/>
                <a:gd name="T15" fmla="*/ 2147483647 h 458"/>
                <a:gd name="T16" fmla="*/ 2147483647 w 966"/>
                <a:gd name="T17" fmla="*/ 2147483647 h 458"/>
                <a:gd name="T18" fmla="*/ 2147483647 w 966"/>
                <a:gd name="T19" fmla="*/ 2147483647 h 458"/>
                <a:gd name="T20" fmla="*/ 2147483647 w 966"/>
                <a:gd name="T21" fmla="*/ 2147483647 h 458"/>
                <a:gd name="T22" fmla="*/ 2147483647 w 966"/>
                <a:gd name="T23" fmla="*/ 2147483647 h 4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6" h="458">
                  <a:moveTo>
                    <a:pt x="853" y="130"/>
                  </a:moveTo>
                  <a:cubicBezTo>
                    <a:pt x="817" y="94"/>
                    <a:pt x="837" y="103"/>
                    <a:pt x="783" y="95"/>
                  </a:cubicBezTo>
                  <a:cubicBezTo>
                    <a:pt x="725" y="86"/>
                    <a:pt x="608" y="69"/>
                    <a:pt x="608" y="69"/>
                  </a:cubicBezTo>
                  <a:cubicBezTo>
                    <a:pt x="473" y="0"/>
                    <a:pt x="294" y="47"/>
                    <a:pt x="154" y="95"/>
                  </a:cubicBezTo>
                  <a:cubicBezTo>
                    <a:pt x="121" y="106"/>
                    <a:pt x="98" y="132"/>
                    <a:pt x="67" y="147"/>
                  </a:cubicBezTo>
                  <a:cubicBezTo>
                    <a:pt x="47" y="174"/>
                    <a:pt x="37" y="202"/>
                    <a:pt x="15" y="226"/>
                  </a:cubicBezTo>
                  <a:cubicBezTo>
                    <a:pt x="12" y="238"/>
                    <a:pt x="6" y="249"/>
                    <a:pt x="6" y="261"/>
                  </a:cubicBezTo>
                  <a:cubicBezTo>
                    <a:pt x="6" y="299"/>
                    <a:pt x="0" y="345"/>
                    <a:pt x="24" y="374"/>
                  </a:cubicBezTo>
                  <a:cubicBezTo>
                    <a:pt x="67" y="427"/>
                    <a:pt x="217" y="431"/>
                    <a:pt x="268" y="435"/>
                  </a:cubicBezTo>
                  <a:cubicBezTo>
                    <a:pt x="431" y="431"/>
                    <a:pt x="562" y="458"/>
                    <a:pt x="704" y="409"/>
                  </a:cubicBezTo>
                  <a:cubicBezTo>
                    <a:pt x="777" y="357"/>
                    <a:pt x="832" y="297"/>
                    <a:pt x="896" y="234"/>
                  </a:cubicBezTo>
                  <a:cubicBezTo>
                    <a:pt x="921" y="209"/>
                    <a:pt x="949" y="188"/>
                    <a:pt x="966" y="156"/>
                  </a:cubicBezTo>
                </a:path>
              </a:pathLst>
            </a:custGeom>
            <a:noFill/>
            <a:ln w="57150" cmpd="sng">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783" name="AutoShape 15">
              <a:extLst>
                <a:ext uri="{C183D7F6-B498-43B3-948B-1728B52AA6E4}">
                  <adec:decorative xmlns:adec="http://schemas.microsoft.com/office/drawing/2017/decorative" val="1"/>
                </a:ext>
              </a:extLst>
            </p:cNvPr>
            <p:cNvSpPr>
              <a:spLocks noChangeArrowheads="1"/>
            </p:cNvSpPr>
            <p:nvPr/>
          </p:nvSpPr>
          <p:spPr bwMode="auto">
            <a:xfrm>
              <a:off x="4267200" y="5562602"/>
              <a:ext cx="1828800" cy="727075"/>
            </a:xfrm>
            <a:prstGeom prst="wedgeRoundRectCallout">
              <a:avLst>
                <a:gd name="adj1" fmla="val -60417"/>
                <a:gd name="adj2" fmla="val -126218"/>
                <a:gd name="adj3" fmla="val 16667"/>
              </a:avLst>
            </a:prstGeom>
            <a:solidFill>
              <a:srgbClr val="FFFFFF"/>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b="1" i="1">
                  <a:solidFill>
                    <a:srgbClr val="FF5050"/>
                  </a:solidFill>
                </a:rPr>
                <a:t>0.95 or 0.45?</a:t>
              </a:r>
            </a:p>
          </p:txBody>
        </p:sp>
        <p:sp>
          <p:nvSpPr>
            <p:cNvPr id="75784" name="AutoShape 16">
              <a:extLst>
                <a:ext uri="{C183D7F6-B498-43B3-948B-1728B52AA6E4}">
                  <adec:decorative xmlns:adec="http://schemas.microsoft.com/office/drawing/2017/decorative" val="1"/>
                </a:ext>
              </a:extLst>
            </p:cNvPr>
            <p:cNvSpPr>
              <a:spLocks noChangeArrowheads="1"/>
            </p:cNvSpPr>
            <p:nvPr/>
          </p:nvSpPr>
          <p:spPr bwMode="auto">
            <a:xfrm>
              <a:off x="7096125" y="4191001"/>
              <a:ext cx="1819275" cy="688135"/>
            </a:xfrm>
            <a:prstGeom prst="wedgeRoundRectCallout">
              <a:avLst>
                <a:gd name="adj1" fmla="val -13921"/>
                <a:gd name="adj2" fmla="val -142884"/>
                <a:gd name="adj3" fmla="val 16667"/>
              </a:avLst>
            </a:prstGeom>
            <a:solidFill>
              <a:srgbClr val="FFFFFF"/>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b="1" i="1" dirty="0">
                  <a:solidFill>
                    <a:srgbClr val="FF5050"/>
                  </a:solidFill>
                </a:rPr>
                <a:t>12/4 or 12/6?</a:t>
              </a:r>
            </a:p>
          </p:txBody>
        </p:sp>
      </p:grpSp>
      <p:sp>
        <p:nvSpPr>
          <p:cNvPr id="12" name="TextBox 11">
            <a:extLst>
              <a:ext uri="{FF2B5EF4-FFF2-40B4-BE49-F238E27FC236}">
                <a16:creationId xmlns:a16="http://schemas.microsoft.com/office/drawing/2014/main" id="{B8747540-5E19-4986-B977-18D3243F19F1}"/>
              </a:ext>
            </a:extLst>
          </p:cNvPr>
          <p:cNvSpPr txBox="1"/>
          <p:nvPr/>
        </p:nvSpPr>
        <p:spPr>
          <a:xfrm>
            <a:off x="319735" y="5736997"/>
            <a:ext cx="8289310" cy="830997"/>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An illegible entry increases the risk that the entry will be misinterpreted.  In the top right box, this activity was performed by Ima Employee on 12-4-02 and was verified by D. Boss on 12/4 or 12/6 ? In the bottom left box, is the conductivity of the WFI 0.95 or 0.45?</a:t>
            </a:r>
          </a:p>
        </p:txBody>
      </p:sp>
    </p:spTree>
    <p:extLst>
      <p:ext uri="{BB962C8B-B14F-4D97-AF65-F5344CB8AC3E}">
        <p14:creationId xmlns:p14="http://schemas.microsoft.com/office/powerpoint/2010/main" val="6854528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4">
            <a:extLst>
              <a:ext uri="{C183D7F6-B498-43B3-948B-1728B52AA6E4}">
                <adec:decorative xmlns:adec="http://schemas.microsoft.com/office/drawing/2017/decorative" val="1"/>
              </a:ext>
            </a:extLst>
          </p:cNvPr>
          <p:cNvSpPr>
            <a:spLocks noGrp="1"/>
          </p:cNvSpPr>
          <p:nvPr>
            <p:ph type="sldNum" sz="quarter" idx="12"/>
          </p:nvPr>
        </p:nvSpPr>
        <p:spPr>
          <a:xfrm>
            <a:off x="8539518" y="6264387"/>
            <a:ext cx="446964" cy="457200"/>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F95A4579-55DC-4493-A5B6-630DE15A3D27}" type="slidenum">
              <a:rPr lang="en-US" sz="1400" smtClean="0"/>
              <a:pPr eaLnBrk="1" hangingPunct="1"/>
              <a:t>71</a:t>
            </a:fld>
            <a:endParaRPr lang="en-US" sz="1400" dirty="0"/>
          </a:p>
        </p:txBody>
      </p:sp>
      <p:sp>
        <p:nvSpPr>
          <p:cNvPr id="5" name="Rectangle 17"/>
          <p:cNvSpPr>
            <a:spLocks noGrp="1" noChangeArrowheads="1"/>
          </p:cNvSpPr>
          <p:nvPr>
            <p:ph type="title" idx="4294967295"/>
          </p:nvPr>
        </p:nvSpPr>
        <p:spPr bwMode="auto">
          <a:xfrm>
            <a:off x="457200" y="228600"/>
            <a:ext cx="8305800" cy="1143000"/>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charset="0"/>
                <a:ea typeface="+mn-ea"/>
                <a:cs typeface="+mn-cs"/>
              </a:rPr>
              <a:t>Characteristics of Credible Records</a:t>
            </a:r>
            <a:br>
              <a:rPr kumimoji="0" lang="en-US" sz="1600" b="1" i="0" u="none" strike="noStrike" kern="1200" cap="none" spc="0" normalizeH="0" baseline="0" noProof="0" dirty="0">
                <a:ln>
                  <a:noFill/>
                </a:ln>
                <a:solidFill>
                  <a:schemeClr val="bg1"/>
                </a:solidFill>
                <a:effectLst/>
                <a:uLnTx/>
                <a:uFillTx/>
                <a:latin typeface="Arial" charset="0"/>
                <a:ea typeface="+mn-ea"/>
                <a:cs typeface="+mn-cs"/>
              </a:rPr>
            </a:br>
            <a:r>
              <a:rPr kumimoji="0" lang="en-US" sz="2800" b="1" i="0" u="none" strike="noStrike" kern="1200" cap="none" spc="0" normalizeH="0" baseline="0" noProof="0" dirty="0">
                <a:ln>
                  <a:noFill/>
                </a:ln>
                <a:solidFill>
                  <a:srgbClr val="FFFFFF"/>
                </a:solidFill>
                <a:effectLst/>
                <a:uLnTx/>
                <a:uFillTx/>
                <a:latin typeface="Arial" charset="0"/>
                <a:ea typeface="+mn-ea"/>
                <a:cs typeface="+mn-cs"/>
              </a:rPr>
              <a:t>Be Legible – Example of Bad Handwriting</a:t>
            </a:r>
          </a:p>
        </p:txBody>
      </p:sp>
      <p:pic>
        <p:nvPicPr>
          <p:cNvPr id="76804" name="Picture 3" descr="example of bad handwriting"/>
          <p:cNvPicPr>
            <a:picLocks noGrp="1" noChangeAspect="1" noChangeArrowheads="1"/>
          </p:cNvPicPr>
          <p:nvPr>
            <p:ph/>
          </p:nvPr>
        </p:nvPicPr>
        <p:blipFill>
          <a:blip r:embed="rId3">
            <a:extLst>
              <a:ext uri="{28A0092B-C50C-407E-A947-70E740481C1C}">
                <a14:useLocalDpi xmlns:a14="http://schemas.microsoft.com/office/drawing/2010/main" val="0"/>
              </a:ext>
            </a:extLst>
          </a:blip>
          <a:srcRect l="21907" t="15593" r="40889" b="39923"/>
          <a:stretch>
            <a:fillRect/>
          </a:stretch>
        </p:blipFill>
        <p:spPr>
          <a:xfrm>
            <a:off x="850481" y="1371600"/>
            <a:ext cx="7689673" cy="4476779"/>
          </a:xfrm>
          <a:noFill/>
          <a:extLst>
            <a:ext uri="{91240B29-F687-4F45-9708-019B960494DF}">
              <a14:hiddenLine xmlns:a14="http://schemas.microsoft.com/office/drawing/2010/main" w="38100" cap="flat" cmpd="sng">
                <a:solidFill>
                  <a:srgbClr val="FF5050"/>
                </a:solidFill>
                <a:prstDash val="solid"/>
                <a:miter lim="800000"/>
                <a:headEnd type="none" w="med" len="med"/>
                <a:tailEnd type="none" w="med" len="med"/>
              </a14:hiddenLine>
            </a:ext>
          </a:extLst>
        </p:spPr>
      </p:pic>
      <p:sp>
        <p:nvSpPr>
          <p:cNvPr id="6" name="TextBox 5">
            <a:extLst>
              <a:ext uri="{FF2B5EF4-FFF2-40B4-BE49-F238E27FC236}">
                <a16:creationId xmlns:a16="http://schemas.microsoft.com/office/drawing/2014/main" id="{2F9C6EA8-BA69-46D4-BA6F-1E18BE611A46}"/>
              </a:ext>
              <a:ext uri="{C183D7F6-B498-43B3-948B-1728B52AA6E4}">
                <adec:decorative xmlns:adec="http://schemas.microsoft.com/office/drawing/2017/decorative" val="1"/>
              </a:ext>
            </a:extLst>
          </p:cNvPr>
          <p:cNvSpPr txBox="1"/>
          <p:nvPr/>
        </p:nvSpPr>
        <p:spPr>
          <a:xfrm>
            <a:off x="155080" y="6092877"/>
            <a:ext cx="8160956" cy="400110"/>
          </a:xfrm>
          <a:prstGeom prst="rect">
            <a:avLst/>
          </a:prstGeom>
          <a:noFill/>
        </p:spPr>
        <p:txBody>
          <a:bodyPr wrap="square">
            <a:spAutoFit/>
          </a:bodyPr>
          <a:lstStyle/>
          <a:p>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Try to read this example of bad handwriting. Then go to the next slide</a:t>
            </a:r>
            <a:endParaRPr lang="en-US" sz="2000" dirty="0"/>
          </a:p>
        </p:txBody>
      </p:sp>
    </p:spTree>
    <p:extLst>
      <p:ext uri="{BB962C8B-B14F-4D97-AF65-F5344CB8AC3E}">
        <p14:creationId xmlns:p14="http://schemas.microsoft.com/office/powerpoint/2010/main" val="42618018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4">
            <a:extLst>
              <a:ext uri="{C183D7F6-B498-43B3-948B-1728B52AA6E4}">
                <adec:decorative xmlns:adec="http://schemas.microsoft.com/office/drawing/2017/decorative" val="1"/>
              </a:ext>
            </a:extLst>
          </p:cNvPr>
          <p:cNvSpPr>
            <a:spLocks noGrp="1"/>
          </p:cNvSpPr>
          <p:nvPr>
            <p:ph type="sldNum" sz="quarter" idx="12"/>
          </p:nvPr>
        </p:nvSpPr>
        <p:spPr>
          <a:xfrm>
            <a:off x="8663603" y="6519412"/>
            <a:ext cx="419669" cy="457200"/>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1F25BF51-5D79-4A6D-B943-4A4DCEA018F6}" type="slidenum">
              <a:rPr lang="en-US" sz="1400" smtClean="0"/>
              <a:pPr eaLnBrk="1" hangingPunct="1"/>
              <a:t>72</a:t>
            </a:fld>
            <a:endParaRPr lang="en-US" sz="1400" dirty="0"/>
          </a:p>
        </p:txBody>
      </p:sp>
      <p:sp>
        <p:nvSpPr>
          <p:cNvPr id="5" name="Rectangle 17"/>
          <p:cNvSpPr>
            <a:spLocks noGrp="1" noChangeArrowheads="1"/>
          </p:cNvSpPr>
          <p:nvPr>
            <p:ph type="title" idx="4294967295"/>
          </p:nvPr>
        </p:nvSpPr>
        <p:spPr bwMode="auto">
          <a:xfrm>
            <a:off x="457200" y="228600"/>
            <a:ext cx="8305800" cy="999836"/>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charset="0"/>
                <a:ea typeface="+mn-ea"/>
                <a:cs typeface="+mn-cs"/>
              </a:rPr>
              <a:t>Characteristics of Credible Records</a:t>
            </a:r>
            <a:br>
              <a:rPr kumimoji="0" lang="en-US" sz="1600" b="1" i="0" u="none" strike="noStrike" kern="1200" cap="none" spc="0" normalizeH="0" baseline="0" noProof="0" dirty="0">
                <a:ln>
                  <a:noFill/>
                </a:ln>
                <a:solidFill>
                  <a:schemeClr val="bg1"/>
                </a:solidFill>
                <a:effectLst/>
                <a:uLnTx/>
                <a:uFillTx/>
                <a:latin typeface="Arial" charset="0"/>
                <a:ea typeface="+mn-ea"/>
                <a:cs typeface="+mn-cs"/>
              </a:rPr>
            </a:br>
            <a:r>
              <a:rPr kumimoji="0" lang="en-US" sz="2800" b="1" i="0" u="none" strike="noStrike" kern="1200" cap="none" spc="0" normalizeH="0" baseline="0" noProof="0" dirty="0">
                <a:ln>
                  <a:noFill/>
                </a:ln>
                <a:solidFill>
                  <a:srgbClr val="FFFFFF"/>
                </a:solidFill>
                <a:effectLst/>
                <a:uLnTx/>
                <a:uFillTx/>
                <a:latin typeface="Arial" charset="0"/>
                <a:ea typeface="+mn-ea"/>
                <a:cs typeface="+mn-cs"/>
              </a:rPr>
              <a:t>Be Legible – Better Writing </a:t>
            </a:r>
          </a:p>
        </p:txBody>
      </p:sp>
      <p:pic>
        <p:nvPicPr>
          <p:cNvPr id="77828" name="Picture 3">
            <a:extLst>
              <a:ext uri="{C183D7F6-B498-43B3-948B-1728B52AA6E4}">
                <adec:decorative xmlns:adec="http://schemas.microsoft.com/office/drawing/2017/decorative" val="1"/>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l="21907" t="15593" r="40889" b="17163"/>
          <a:stretch>
            <a:fillRect/>
          </a:stretch>
        </p:blipFill>
        <p:spPr>
          <a:xfrm>
            <a:off x="1181100" y="1261918"/>
            <a:ext cx="6725771" cy="4167965"/>
          </a:xfrm>
          <a:noFill/>
          <a:extLst>
            <a:ext uri="{91240B29-F687-4F45-9708-019B960494DF}">
              <a14:hiddenLine xmlns:a14="http://schemas.microsoft.com/office/drawing/2010/main" w="38100" cap="flat" cmpd="sng">
                <a:solidFill>
                  <a:srgbClr val="FF5050"/>
                </a:solidFill>
                <a:prstDash val="solid"/>
                <a:miter lim="800000"/>
                <a:headEnd type="none" w="med" len="med"/>
                <a:tailEnd type="none" w="med" len="med"/>
              </a14:hiddenLine>
            </a:ext>
          </a:extLst>
        </p:spPr>
      </p:pic>
      <p:sp>
        <p:nvSpPr>
          <p:cNvPr id="6" name="TextBox 5">
            <a:extLst>
              <a:ext uri="{FF2B5EF4-FFF2-40B4-BE49-F238E27FC236}">
                <a16:creationId xmlns:a16="http://schemas.microsoft.com/office/drawing/2014/main" id="{E744BC99-EE19-44BD-AA87-317DD2D0B060}"/>
              </a:ext>
            </a:extLst>
          </p:cNvPr>
          <p:cNvSpPr txBox="1"/>
          <p:nvPr/>
        </p:nvSpPr>
        <p:spPr>
          <a:xfrm>
            <a:off x="381000" y="5596082"/>
            <a:ext cx="7785847" cy="923330"/>
          </a:xfrm>
          <a:prstGeom prst="rect">
            <a:avLst/>
          </a:prstGeom>
          <a:noFill/>
        </p:spPr>
        <p:txBody>
          <a:bodyPr wrap="square">
            <a:spAutoFit/>
          </a:bodyPr>
          <a:lstStyle/>
          <a:p>
            <a:pPr eaLnBrk="1" hangingPunct="1"/>
            <a:r>
              <a:rPr lang="en-US" sz="1800" dirty="0"/>
              <a:t>Here is what the handwriting says:</a:t>
            </a:r>
          </a:p>
          <a:p>
            <a:pPr eaLnBrk="1" hangingPunct="1"/>
            <a:r>
              <a:rPr lang="en-US" sz="1800" dirty="0"/>
              <a:t>Swamped with phone call, because no one can read your orders? Take our handwriting class for busy professionals and see immediate improvement.</a:t>
            </a:r>
          </a:p>
        </p:txBody>
      </p:sp>
    </p:spTree>
    <p:extLst>
      <p:ext uri="{BB962C8B-B14F-4D97-AF65-F5344CB8AC3E}">
        <p14:creationId xmlns:p14="http://schemas.microsoft.com/office/powerpoint/2010/main" val="7627572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Rectangle 12"/>
          <p:cNvSpPr>
            <a:spLocks noGrp="1" noChangeArrowheads="1"/>
          </p:cNvSpPr>
          <p:nvPr>
            <p:ph type="title" idx="4294967295"/>
          </p:nvPr>
        </p:nvSpPr>
        <p:spPr bwMode="auto">
          <a:xfrm>
            <a:off x="457200" y="228600"/>
            <a:ext cx="8305800" cy="972127"/>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charset="0"/>
                <a:ea typeface="+mn-ea"/>
                <a:cs typeface="+mn-cs"/>
              </a:rPr>
              <a:t>Characteristics of Credible Records</a:t>
            </a:r>
            <a:br>
              <a:rPr kumimoji="0" lang="en-US" sz="2800" b="1" i="0" u="none" strike="noStrike" kern="1200" cap="none" spc="0" normalizeH="0" baseline="0" noProof="0" dirty="0">
                <a:ln>
                  <a:noFill/>
                </a:ln>
                <a:solidFill>
                  <a:schemeClr val="bg1"/>
                </a:solidFill>
                <a:effectLst/>
                <a:uLnTx/>
                <a:uFillTx/>
                <a:latin typeface="Arial" charset="0"/>
                <a:ea typeface="+mn-ea"/>
                <a:cs typeface="+mn-cs"/>
              </a:rPr>
            </a:br>
            <a:r>
              <a:rPr kumimoji="0" lang="en-US" sz="2800" b="1" i="0" u="none" strike="noStrike" kern="1200" cap="none" spc="0" normalizeH="0" baseline="0" noProof="0" dirty="0">
                <a:ln>
                  <a:noFill/>
                </a:ln>
                <a:solidFill>
                  <a:srgbClr val="FFFFFF"/>
                </a:solidFill>
                <a:effectLst/>
                <a:uLnTx/>
                <a:uFillTx/>
                <a:latin typeface="Arial" charset="0"/>
                <a:ea typeface="+mn-ea"/>
                <a:cs typeface="+mn-cs"/>
              </a:rPr>
              <a:t>Enter Data At The Time It Is Done</a:t>
            </a:r>
          </a:p>
        </p:txBody>
      </p:sp>
      <p:sp>
        <p:nvSpPr>
          <p:cNvPr id="79874"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71560" y="6475854"/>
            <a:ext cx="416859" cy="385482"/>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8A6B1CBA-2406-4738-A9A5-24A5292EF7B9}" type="slidenum">
              <a:rPr lang="en-US" sz="1400" smtClean="0"/>
              <a:pPr eaLnBrk="1" hangingPunct="1"/>
              <a:t>73</a:t>
            </a:fld>
            <a:endParaRPr lang="en-US" sz="1400" dirty="0"/>
          </a:p>
        </p:txBody>
      </p:sp>
      <p:sp>
        <p:nvSpPr>
          <p:cNvPr id="6" name="TextBox 5">
            <a:extLst>
              <a:ext uri="{FF2B5EF4-FFF2-40B4-BE49-F238E27FC236}">
                <a16:creationId xmlns:a16="http://schemas.microsoft.com/office/drawing/2014/main" id="{B5A28BF7-7559-428E-AB96-AA8EDD1B36DB}"/>
              </a:ext>
            </a:extLst>
          </p:cNvPr>
          <p:cNvSpPr txBox="1"/>
          <p:nvPr/>
        </p:nvSpPr>
        <p:spPr>
          <a:xfrm>
            <a:off x="839906" y="2323721"/>
            <a:ext cx="7540388" cy="584775"/>
          </a:xfrm>
          <a:prstGeom prst="rect">
            <a:avLst/>
          </a:prstGeom>
          <a:noFill/>
        </p:spPr>
        <p:txBody>
          <a:bodyPr wrap="square">
            <a:spAutoFit/>
          </a:bodyPr>
          <a:lstStyle/>
          <a:p>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Enter data at the time the activity is performed – not later when you need to rely on memory for the information.</a:t>
            </a:r>
            <a:endParaRPr lang="en-US" sz="1600" dirty="0"/>
          </a:p>
        </p:txBody>
      </p:sp>
      <p:pic>
        <p:nvPicPr>
          <p:cNvPr id="5" name="Picture 4">
            <a:extLst>
              <a:ext uri="{FF2B5EF4-FFF2-40B4-BE49-F238E27FC236}">
                <a16:creationId xmlns:a16="http://schemas.microsoft.com/office/drawing/2014/main" id="{703A954B-8825-49EA-AB0E-2D165622532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55325" y="3256973"/>
            <a:ext cx="7816235" cy="1355376"/>
          </a:xfrm>
          <a:prstGeom prst="rect">
            <a:avLst/>
          </a:prstGeom>
        </p:spPr>
      </p:pic>
    </p:spTree>
    <p:extLst>
      <p:ext uri="{BB962C8B-B14F-4D97-AF65-F5344CB8AC3E}">
        <p14:creationId xmlns:p14="http://schemas.microsoft.com/office/powerpoint/2010/main" val="21020500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15149" y="6444180"/>
            <a:ext cx="528851"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91C8EE9F-8AD4-4653-8AEF-04DB10DB3B45}" type="slidenum">
              <a:rPr lang="en-US" sz="1400" smtClean="0"/>
              <a:pPr eaLnBrk="1" hangingPunct="1"/>
              <a:t>74</a:t>
            </a:fld>
            <a:endParaRPr lang="en-US" sz="1400" dirty="0"/>
          </a:p>
        </p:txBody>
      </p:sp>
      <p:sp>
        <p:nvSpPr>
          <p:cNvPr id="80900" name="Rectangle 1036"/>
          <p:cNvSpPr>
            <a:spLocks noGrp="1" noChangeArrowheads="1"/>
          </p:cNvSpPr>
          <p:nvPr>
            <p:ph type="title" idx="4294967295"/>
          </p:nvPr>
        </p:nvSpPr>
        <p:spPr bwMode="auto">
          <a:xfrm>
            <a:off x="341745" y="228600"/>
            <a:ext cx="7324437" cy="990600"/>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charset="0"/>
                <a:ea typeface="+mn-ea"/>
                <a:cs typeface="+mn-cs"/>
              </a:rPr>
              <a:t>Characteristics of Credible Records </a:t>
            </a:r>
          </a:p>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Insert Printouts Into Records Properly</a:t>
            </a:r>
          </a:p>
        </p:txBody>
      </p:sp>
      <p:sp>
        <p:nvSpPr>
          <p:cNvPr id="6" name="TextBox 5">
            <a:extLst>
              <a:ext uri="{FF2B5EF4-FFF2-40B4-BE49-F238E27FC236}">
                <a16:creationId xmlns:a16="http://schemas.microsoft.com/office/drawing/2014/main" id="{4178970C-0A1C-4DDC-AE60-A3C60AC90AFB}"/>
              </a:ext>
            </a:extLst>
          </p:cNvPr>
          <p:cNvSpPr txBox="1"/>
          <p:nvPr/>
        </p:nvSpPr>
        <p:spPr>
          <a:xfrm>
            <a:off x="341746" y="5111750"/>
            <a:ext cx="8492972" cy="1200329"/>
          </a:xfrm>
          <a:prstGeom prst="rect">
            <a:avLst/>
          </a:prstGeom>
          <a:noFill/>
        </p:spPr>
        <p:txBody>
          <a:bodyPr wrap="square">
            <a:spAutoFit/>
          </a:bodyPr>
          <a:lstStyle/>
          <a:p>
            <a:pPr marL="0" marR="0" lvl="0" indent="0" defTabSz="914400" rtl="0" eaLnBrk="1" fontAlgn="base" latinLnBrk="0" hangingPunct="1">
              <a:lnSpc>
                <a:spcPct val="100000"/>
              </a:lnSpc>
              <a:spcBef>
                <a:spcPct val="3000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itchFamily="34" charset="0"/>
                <a:ea typeface="+mn-ea"/>
                <a:cs typeface="+mn-cs"/>
              </a:rPr>
              <a:t>Insert printouts properly into the record.  Printouts should be clearly identified with run number, date, technician and with appropriate information indicated (sample location, </a:t>
            </a:r>
            <a:r>
              <a:rPr kumimoji="0" lang="en-US" b="0" i="0" u="none" strike="noStrike" kern="1200" cap="none" spc="0" normalizeH="0" baseline="0" noProof="0" dirty="0" err="1">
                <a:ln>
                  <a:noFill/>
                </a:ln>
                <a:solidFill>
                  <a:srgbClr val="000000"/>
                </a:solidFill>
                <a:effectLst/>
                <a:uLnTx/>
                <a:uFillTx/>
                <a:latin typeface="Arial" pitchFamily="34" charset="0"/>
                <a:ea typeface="+mn-ea"/>
                <a:cs typeface="+mn-cs"/>
              </a:rPr>
              <a:t>etc</a:t>
            </a:r>
            <a:r>
              <a:rPr kumimoji="0" lang="en-US" b="0" i="0" u="none" strike="noStrike" kern="1200" cap="none" spc="0" normalizeH="0" baseline="0" noProof="0" dirty="0">
                <a:ln>
                  <a:noFill/>
                </a:ln>
                <a:solidFill>
                  <a:srgbClr val="000000"/>
                </a:solidFill>
                <a:effectLst/>
                <a:uLnTx/>
                <a:uFillTx/>
                <a:latin typeface="Arial" pitchFamily="34" charset="0"/>
                <a:ea typeface="+mn-ea"/>
                <a:cs typeface="+mn-cs"/>
              </a:rPr>
              <a:t>).  Printouts should also be inserted into the record using permanent tape and by signing across the page/printout interface.</a:t>
            </a:r>
          </a:p>
        </p:txBody>
      </p:sp>
      <p:pic>
        <p:nvPicPr>
          <p:cNvPr id="5" name="Picture 4">
            <a:extLst>
              <a:ext uri="{FF2B5EF4-FFF2-40B4-BE49-F238E27FC236}">
                <a16:creationId xmlns:a16="http://schemas.microsoft.com/office/drawing/2014/main" id="{517B254F-064F-4ECF-AB90-F501D3CB53F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5400000">
            <a:off x="2727538" y="-150178"/>
            <a:ext cx="3688924" cy="6694714"/>
          </a:xfrm>
          <a:prstGeom prst="rect">
            <a:avLst/>
          </a:prstGeom>
        </p:spPr>
      </p:pic>
    </p:spTree>
    <p:extLst>
      <p:ext uri="{BB962C8B-B14F-4D97-AF65-F5344CB8AC3E}">
        <p14:creationId xmlns:p14="http://schemas.microsoft.com/office/powerpoint/2010/main" val="36423734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7"/>
          <p:cNvSpPr>
            <a:spLocks noGrp="1" noChangeArrowheads="1"/>
          </p:cNvSpPr>
          <p:nvPr>
            <p:ph type="title" idx="4294967295"/>
          </p:nvPr>
        </p:nvSpPr>
        <p:spPr bwMode="auto">
          <a:xfrm>
            <a:off x="277090" y="325585"/>
            <a:ext cx="8485909" cy="999836"/>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Characteristics of Credible Records </a:t>
            </a:r>
          </a:p>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Do Not Transcribe From Another Piece Of Paper</a:t>
            </a:r>
          </a:p>
        </p:txBody>
      </p:sp>
      <p:sp>
        <p:nvSpPr>
          <p:cNvPr id="81922"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533831" y="6234148"/>
            <a:ext cx="433316"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00CD1DD6-D10C-426E-B3B3-670504F2A37A}" type="slidenum">
              <a:rPr lang="en-US" sz="1400" smtClean="0"/>
              <a:pPr eaLnBrk="1" hangingPunct="1"/>
              <a:t>75</a:t>
            </a:fld>
            <a:endParaRPr lang="en-US" sz="1400" dirty="0"/>
          </a:p>
        </p:txBody>
      </p:sp>
      <p:pic>
        <p:nvPicPr>
          <p:cNvPr id="81924" name="Picture 10">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5953" y="1539822"/>
            <a:ext cx="4441193" cy="4992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505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BD626A38-7082-47ED-A67B-8CAF3C6B6189}"/>
              </a:ext>
            </a:extLst>
          </p:cNvPr>
          <p:cNvSpPr txBox="1"/>
          <p:nvPr/>
        </p:nvSpPr>
        <p:spPr>
          <a:xfrm>
            <a:off x="393511" y="1376499"/>
            <a:ext cx="3207224" cy="5141407"/>
          </a:xfrm>
          <a:prstGeom prst="rect">
            <a:avLst/>
          </a:prstGeom>
          <a:noFill/>
        </p:spPr>
        <p:txBody>
          <a:bodyPr wrap="square">
            <a:spAutoFit/>
          </a:bodyPr>
          <a:lstStyle/>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itchFamily="34" charset="0"/>
                <a:ea typeface="+mn-ea"/>
                <a:cs typeface="+mn-cs"/>
              </a:rPr>
              <a:t>The first time the data is written, it is </a:t>
            </a:r>
            <a:r>
              <a:rPr kumimoji="0" lang="en-US" sz="1700" b="1" i="0" u="none" strike="noStrike" kern="1200" cap="none" spc="0" normalizeH="0" baseline="0" noProof="0" dirty="0">
                <a:ln>
                  <a:noFill/>
                </a:ln>
                <a:solidFill>
                  <a:srgbClr val="000000"/>
                </a:solidFill>
                <a:effectLst/>
                <a:uLnTx/>
                <a:uFillTx/>
                <a:latin typeface="Arial" pitchFamily="34" charset="0"/>
                <a:ea typeface="+mn-ea"/>
                <a:cs typeface="+mn-cs"/>
              </a:rPr>
              <a:t>RAW</a:t>
            </a:r>
            <a:r>
              <a:rPr kumimoji="0" lang="en-US" sz="1700" b="0" i="0" u="none" strike="noStrike" kern="1200" cap="none" spc="0" normalizeH="0" baseline="0" noProof="0" dirty="0">
                <a:ln>
                  <a:noFill/>
                </a:ln>
                <a:solidFill>
                  <a:srgbClr val="000000"/>
                </a:solidFill>
                <a:effectLst/>
                <a:uLnTx/>
                <a:uFillTx/>
                <a:latin typeface="Arial" pitchFamily="34" charset="0"/>
                <a:ea typeface="+mn-ea"/>
                <a:cs typeface="+mn-cs"/>
              </a:rPr>
              <a:t> data.  Recording raw data on one sheet of paper (like a paper towel, or a “sticky’ note) means that the raw data IS that paper towel or the “sticky’ note.  Transcribing the data from the paper towel to the proper form allows transcription errors.  Put the data where it is supposed to be (on the form)</a:t>
            </a:r>
          </a:p>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itchFamily="34" charset="0"/>
                <a:ea typeface="+mn-ea"/>
                <a:cs typeface="+mn-cs"/>
              </a:rPr>
              <a:t>However, if you </a:t>
            </a:r>
            <a:r>
              <a:rPr kumimoji="0" lang="en-US" sz="1700" b="1" i="0" u="none" strike="noStrike" kern="1200" cap="none" spc="0" normalizeH="0" baseline="0" noProof="0" dirty="0">
                <a:ln>
                  <a:noFill/>
                </a:ln>
                <a:solidFill>
                  <a:srgbClr val="000000"/>
                </a:solidFill>
                <a:effectLst/>
                <a:uLnTx/>
                <a:uFillTx/>
                <a:latin typeface="Arial" pitchFamily="34" charset="0"/>
                <a:ea typeface="+mn-ea"/>
                <a:cs typeface="+mn-cs"/>
              </a:rPr>
              <a:t>DID</a:t>
            </a:r>
            <a:r>
              <a:rPr kumimoji="0" lang="en-US" sz="1700" b="0" i="0" u="none" strike="noStrike" kern="1200" cap="none" spc="0" normalizeH="0" baseline="0" noProof="0" dirty="0">
                <a:ln>
                  <a:noFill/>
                </a:ln>
                <a:solidFill>
                  <a:srgbClr val="000000"/>
                </a:solidFill>
                <a:effectLst/>
                <a:uLnTx/>
                <a:uFillTx/>
                <a:latin typeface="Arial" pitchFamily="34" charset="0"/>
                <a:ea typeface="+mn-ea"/>
                <a:cs typeface="+mn-cs"/>
              </a:rPr>
              <a:t> record raw data on a sticky note or a paper towel, that is now the raw data and must be retained. So, you would need to permanently attach it to the batch record.</a:t>
            </a:r>
          </a:p>
        </p:txBody>
      </p:sp>
    </p:spTree>
    <p:extLst>
      <p:ext uri="{BB962C8B-B14F-4D97-AF65-F5344CB8AC3E}">
        <p14:creationId xmlns:p14="http://schemas.microsoft.com/office/powerpoint/2010/main" val="19031214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712522" y="6493164"/>
            <a:ext cx="392373"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DFCE44C3-2646-46C5-A9DF-2C37310CA0B9}" type="slidenum">
              <a:rPr lang="en-US" sz="1400" smtClean="0"/>
              <a:pPr eaLnBrk="1" hangingPunct="1"/>
              <a:t>76</a:t>
            </a:fld>
            <a:endParaRPr lang="en-US" sz="1400" dirty="0"/>
          </a:p>
        </p:txBody>
      </p:sp>
      <p:sp>
        <p:nvSpPr>
          <p:cNvPr id="82949" name="Rectangle 14"/>
          <p:cNvSpPr>
            <a:spLocks noGrp="1" noChangeArrowheads="1"/>
          </p:cNvSpPr>
          <p:nvPr>
            <p:ph type="title" idx="4294967295"/>
          </p:nvPr>
        </p:nvSpPr>
        <p:spPr bwMode="auto">
          <a:xfrm>
            <a:off x="457200" y="136236"/>
            <a:ext cx="8305800" cy="1143000"/>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Characteristics of Credible Records </a:t>
            </a:r>
          </a:p>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charset="0"/>
                <a:ea typeface="+mn-ea"/>
                <a:cs typeface="+mn-cs"/>
              </a:rPr>
              <a:t>Be Complete, Fill In Blank Spaces With Data</a:t>
            </a:r>
          </a:p>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charset="0"/>
                <a:ea typeface="+mn-ea"/>
                <a:cs typeface="+mn-cs"/>
              </a:rPr>
              <a:t>Or Use “N/A” (Not Applicable)</a:t>
            </a:r>
          </a:p>
        </p:txBody>
      </p:sp>
      <p:sp>
        <p:nvSpPr>
          <p:cNvPr id="7" name="TextBox 6">
            <a:extLst>
              <a:ext uri="{FF2B5EF4-FFF2-40B4-BE49-F238E27FC236}">
                <a16:creationId xmlns:a16="http://schemas.microsoft.com/office/drawing/2014/main" id="{20C0A622-AD8F-4E8E-9ABB-99F400732874}"/>
              </a:ext>
            </a:extLst>
          </p:cNvPr>
          <p:cNvSpPr txBox="1"/>
          <p:nvPr/>
        </p:nvSpPr>
        <p:spPr>
          <a:xfrm>
            <a:off x="723900" y="4681182"/>
            <a:ext cx="7696199" cy="2008242"/>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itchFamily="34" charset="0"/>
                <a:ea typeface="+mn-ea"/>
                <a:cs typeface="+mn-cs"/>
              </a:rPr>
              <a:t>Complete all the information asked for on the worksheet.  If the document is asking for a temperature to be recorded, measure the temperature and record it.  If it asks for a pH to be recorded, measure the pH and record it.  If the information requested is not applicable, write “N/A”.</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itchFamily="34" charset="0"/>
                <a:ea typeface="+mn-ea"/>
                <a:cs typeface="+mn-cs"/>
              </a:rPr>
              <a:t>In this example, raw material testing was completed.  All the tests performed are documented on this report. For this </a:t>
            </a:r>
            <a:r>
              <a:rPr lang="en-US" sz="1500" dirty="0">
                <a:solidFill>
                  <a:srgbClr val="000000"/>
                </a:solidFill>
                <a:latin typeface="Arial" pitchFamily="34" charset="0"/>
              </a:rPr>
              <a:t>material</a:t>
            </a:r>
            <a:r>
              <a:rPr kumimoji="0" lang="en-US" sz="1500" b="0" i="0" u="none" strike="noStrike" kern="1200" cap="none" spc="0" normalizeH="0" baseline="0" noProof="0" dirty="0">
                <a:ln>
                  <a:noFill/>
                </a:ln>
                <a:solidFill>
                  <a:srgbClr val="000000"/>
                </a:solidFill>
                <a:effectLst/>
                <a:uLnTx/>
                <a:uFillTx/>
                <a:latin typeface="Arial" pitchFamily="34" charset="0"/>
                <a:ea typeface="+mn-ea"/>
                <a:cs typeface="+mn-cs"/>
              </a:rPr>
              <a:t>, only </a:t>
            </a:r>
            <a:r>
              <a:rPr lang="en-US" sz="1500" dirty="0">
                <a:solidFill>
                  <a:srgbClr val="000000"/>
                </a:solidFill>
                <a:latin typeface="Arial" pitchFamily="34" charset="0"/>
              </a:rPr>
              <a:t>two tests were performed. Therefore, the rest of the rows on the report are “not appliable”, and this was correctly noted on the document.</a:t>
            </a:r>
            <a:endParaRPr kumimoji="0" lang="en-US" sz="15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5" name="Picture 4">
            <a:extLst>
              <a:ext uri="{FF2B5EF4-FFF2-40B4-BE49-F238E27FC236}">
                <a16:creationId xmlns:a16="http://schemas.microsoft.com/office/drawing/2014/main" id="{B942C657-83E5-4F16-A054-F9B24C97756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60512" y="1499821"/>
            <a:ext cx="6099175" cy="2815004"/>
          </a:xfrm>
          <a:prstGeom prst="rect">
            <a:avLst/>
          </a:prstGeom>
        </p:spPr>
      </p:pic>
    </p:spTree>
    <p:extLst>
      <p:ext uri="{BB962C8B-B14F-4D97-AF65-F5344CB8AC3E}">
        <p14:creationId xmlns:p14="http://schemas.microsoft.com/office/powerpoint/2010/main" val="9606816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3C6EA5-D0CF-4968-92B6-E40CE0906E8C}"/>
              </a:ext>
            </a:extLst>
          </p:cNvPr>
          <p:cNvSpPr>
            <a:spLocks noGrp="1"/>
          </p:cNvSpPr>
          <p:nvPr>
            <p:ph type="title"/>
          </p:nvPr>
        </p:nvSpPr>
        <p:spPr>
          <a:xfrm>
            <a:off x="582485" y="1591056"/>
            <a:ext cx="6988747" cy="69197"/>
          </a:xfrm>
        </p:spPr>
        <p:txBody>
          <a:bodyPr>
            <a:normAutofit fontScale="90000"/>
          </a:bodyPr>
          <a:lstStyle/>
          <a:p>
            <a:pPr lvl="0">
              <a:lnSpc>
                <a:spcPct val="110000"/>
              </a:lnSpc>
            </a:pPr>
            <a:r>
              <a:rPr lang="en-US" dirty="0">
                <a:solidFill>
                  <a:srgbClr val="FFFFFF"/>
                </a:solidFill>
              </a:rPr>
              <a:t>Characteristics of Credible Records   </a:t>
            </a:r>
            <a:br>
              <a:rPr lang="en-US" dirty="0">
                <a:solidFill>
                  <a:srgbClr val="FFFFFF"/>
                </a:solidFill>
              </a:rPr>
            </a:br>
            <a:r>
              <a:rPr lang="en-US" sz="3100" dirty="0">
                <a:solidFill>
                  <a:srgbClr val="FFFFFF"/>
                </a:solidFill>
              </a:rPr>
              <a:t>Document Any Deviations Or Unusual Events</a:t>
            </a:r>
            <a:br>
              <a:rPr lang="en-US" sz="4000" dirty="0">
                <a:solidFill>
                  <a:srgbClr val="FFFFFF"/>
                </a:solidFill>
              </a:rPr>
            </a:br>
            <a:endParaRPr lang="en-US" dirty="0"/>
          </a:p>
        </p:txBody>
      </p:sp>
      <p:sp>
        <p:nvSpPr>
          <p:cNvPr id="83970"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737600" y="6492875"/>
            <a:ext cx="406400" cy="3810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40971959-0F10-4158-AA54-4BB94A98644E}" type="slidenum">
              <a:rPr lang="en-US" sz="1400" smtClean="0"/>
              <a:pPr eaLnBrk="1" hangingPunct="1"/>
              <a:t>77</a:t>
            </a:fld>
            <a:endParaRPr lang="en-US" sz="1400" dirty="0"/>
          </a:p>
        </p:txBody>
      </p:sp>
      <p:pic>
        <p:nvPicPr>
          <p:cNvPr id="3" name="Picture 2">
            <a:extLst>
              <a:ext uri="{FF2B5EF4-FFF2-40B4-BE49-F238E27FC236}">
                <a16:creationId xmlns:a16="http://schemas.microsoft.com/office/drawing/2014/main" id="{1B2DC5BF-AAE6-4778-BD02-48C1B3D60B7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351314" y="1473313"/>
            <a:ext cx="4819910" cy="4244742"/>
          </a:xfrm>
          <a:prstGeom prst="rect">
            <a:avLst/>
          </a:prstGeom>
        </p:spPr>
      </p:pic>
      <p:sp>
        <p:nvSpPr>
          <p:cNvPr id="6" name="TextBox 5">
            <a:extLst>
              <a:ext uri="{FF2B5EF4-FFF2-40B4-BE49-F238E27FC236}">
                <a16:creationId xmlns:a16="http://schemas.microsoft.com/office/drawing/2014/main" id="{57C01DDE-61A5-41FD-9FD9-92F532E05EFA}"/>
              </a:ext>
            </a:extLst>
          </p:cNvPr>
          <p:cNvSpPr txBox="1"/>
          <p:nvPr/>
        </p:nvSpPr>
        <p:spPr>
          <a:xfrm>
            <a:off x="869795" y="5718055"/>
            <a:ext cx="8073483" cy="646331"/>
          </a:xfrm>
          <a:prstGeom prst="rect">
            <a:avLst/>
          </a:prstGeom>
          <a:noFill/>
        </p:spPr>
        <p:txBody>
          <a:bodyPr wrap="square" rtlCol="0">
            <a:spAutoFit/>
          </a:bodyPr>
          <a:lstStyle/>
          <a:p>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DOCUMENT ANY DEVIATIONS OR UNUSUAL EVENTS</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Footnoting documents when you need more room for an explanation is acceptable</a:t>
            </a:r>
            <a:endParaRPr lang="en-US" dirty="0"/>
          </a:p>
        </p:txBody>
      </p:sp>
    </p:spTree>
    <p:extLst>
      <p:ext uri="{BB962C8B-B14F-4D97-AF65-F5344CB8AC3E}">
        <p14:creationId xmlns:p14="http://schemas.microsoft.com/office/powerpoint/2010/main" val="31222553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4F22AF-FB88-4976-9A19-E695077A36C6}"/>
              </a:ext>
            </a:extLst>
          </p:cNvPr>
          <p:cNvSpPr>
            <a:spLocks noGrp="1"/>
          </p:cNvSpPr>
          <p:nvPr>
            <p:ph type="title"/>
          </p:nvPr>
        </p:nvSpPr>
        <p:spPr>
          <a:xfrm>
            <a:off x="359682" y="1092012"/>
            <a:ext cx="6589712" cy="354130"/>
          </a:xfrm>
        </p:spPr>
        <p:txBody>
          <a:bodyPr>
            <a:normAutofit fontScale="90000"/>
          </a:bodyPr>
          <a:lstStyle/>
          <a:p>
            <a:pPr>
              <a:lnSpc>
                <a:spcPct val="110000"/>
              </a:lnSpc>
            </a:pPr>
            <a:r>
              <a:rPr lang="en-US" sz="2400" dirty="0">
                <a:solidFill>
                  <a:srgbClr val="FFFFFF"/>
                </a:solidFill>
              </a:rPr>
              <a:t>Characteristics of Credible Records </a:t>
            </a:r>
            <a:br>
              <a:rPr lang="en-US" sz="2400" dirty="0">
                <a:solidFill>
                  <a:srgbClr val="FFFFFF"/>
                </a:solidFill>
              </a:rPr>
            </a:br>
            <a:r>
              <a:rPr lang="en-US" sz="4000" b="1" dirty="0">
                <a:solidFill>
                  <a:srgbClr val="FFFFFF"/>
                </a:solidFill>
              </a:rPr>
              <a:t>Make Corrections Properly </a:t>
            </a:r>
            <a:br>
              <a:rPr lang="en-US" sz="4000" b="1" dirty="0">
                <a:solidFill>
                  <a:srgbClr val="FFFFFF"/>
                </a:solidFill>
              </a:rPr>
            </a:br>
            <a:endParaRPr lang="en-US" dirty="0"/>
          </a:p>
        </p:txBody>
      </p:sp>
      <p:sp>
        <p:nvSpPr>
          <p:cNvPr id="84994" name="Slide Number Placeholder 5">
            <a:extLst>
              <a:ext uri="{C183D7F6-B498-43B3-948B-1728B52AA6E4}">
                <adec:decorative xmlns:adec="http://schemas.microsoft.com/office/drawing/2017/decorative" val="1"/>
              </a:ext>
            </a:extLst>
          </p:cNvPr>
          <p:cNvSpPr>
            <a:spLocks noGrp="1"/>
          </p:cNvSpPr>
          <p:nvPr>
            <p:ph type="sldNum" sz="quarter" idx="4"/>
          </p:nvPr>
        </p:nvSpPr>
        <p:spPr>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73273A9B-B123-45E1-ACB0-60A5A69DB47C}" type="slidenum">
              <a:rPr lang="en-US" sz="1400" smtClean="0"/>
              <a:pPr eaLnBrk="1" hangingPunct="1"/>
              <a:t>78</a:t>
            </a:fld>
            <a:endParaRPr lang="en-US" sz="1400" dirty="0"/>
          </a:p>
        </p:txBody>
      </p:sp>
      <p:pic>
        <p:nvPicPr>
          <p:cNvPr id="3" name="Picture 2">
            <a:extLst>
              <a:ext uri="{FF2B5EF4-FFF2-40B4-BE49-F238E27FC236}">
                <a16:creationId xmlns:a16="http://schemas.microsoft.com/office/drawing/2014/main" id="{F0CADDDD-52B9-4B6F-B6CA-AC9E14034A8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786022" y="2089517"/>
            <a:ext cx="3187145" cy="1631216"/>
          </a:xfrm>
          <a:prstGeom prst="rect">
            <a:avLst/>
          </a:prstGeom>
        </p:spPr>
      </p:pic>
      <p:sp>
        <p:nvSpPr>
          <p:cNvPr id="4" name="TextBox 3">
            <a:extLst>
              <a:ext uri="{FF2B5EF4-FFF2-40B4-BE49-F238E27FC236}">
                <a16:creationId xmlns:a16="http://schemas.microsoft.com/office/drawing/2014/main" id="{694263D4-3FED-4199-B3A4-0B1B439079C1}"/>
              </a:ext>
            </a:extLst>
          </p:cNvPr>
          <p:cNvSpPr txBox="1"/>
          <p:nvPr/>
        </p:nvSpPr>
        <p:spPr>
          <a:xfrm>
            <a:off x="316695" y="4357897"/>
            <a:ext cx="8256363" cy="1477328"/>
          </a:xfrm>
          <a:prstGeom prst="rect">
            <a:avLst/>
          </a:prstGeom>
          <a:noFill/>
        </p:spPr>
        <p:txBody>
          <a:bodyPr wrap="square" rtlCol="0">
            <a:spAutoFit/>
          </a:bodyPr>
          <a:lstStyle/>
          <a:p>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Make corrections properly</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When corrections are required, make them so that it is clear what the correct data is, who made the correction and when the correction was made.  Corrections need to be made with a single line cross-out, initials for the person making the correction, date and the explanation of the data change</a:t>
            </a:r>
            <a:endParaRPr lang="en-US" dirty="0"/>
          </a:p>
        </p:txBody>
      </p:sp>
    </p:spTree>
    <p:extLst>
      <p:ext uri="{BB962C8B-B14F-4D97-AF65-F5344CB8AC3E}">
        <p14:creationId xmlns:p14="http://schemas.microsoft.com/office/powerpoint/2010/main" val="37666703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66730" y="6485965"/>
            <a:ext cx="564776" cy="372035"/>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05B31349-79C2-4567-8422-B0E2F7B9D2A5}" type="slidenum">
              <a:rPr lang="en-US" sz="1400" smtClean="0"/>
              <a:pPr eaLnBrk="1" hangingPunct="1"/>
              <a:t>79</a:t>
            </a:fld>
            <a:endParaRPr lang="en-US" sz="1400" dirty="0"/>
          </a:p>
        </p:txBody>
      </p:sp>
      <p:sp>
        <p:nvSpPr>
          <p:cNvPr id="5" name="Rectangle 9"/>
          <p:cNvSpPr>
            <a:spLocks noGrp="1" noChangeArrowheads="1"/>
          </p:cNvSpPr>
          <p:nvPr>
            <p:ph type="title" idx="4294967295"/>
          </p:nvPr>
        </p:nvSpPr>
        <p:spPr bwMode="auto">
          <a:xfrm>
            <a:off x="378691" y="154709"/>
            <a:ext cx="8384309" cy="1143000"/>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Characteristics of Credible Records </a:t>
            </a:r>
          </a:p>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Make Corrections Properly </a:t>
            </a:r>
          </a:p>
        </p:txBody>
      </p:sp>
      <p:sp>
        <p:nvSpPr>
          <p:cNvPr id="6" name="TextBox 5">
            <a:extLst>
              <a:ext uri="{FF2B5EF4-FFF2-40B4-BE49-F238E27FC236}">
                <a16:creationId xmlns:a16="http://schemas.microsoft.com/office/drawing/2014/main" id="{AC3ED50E-467E-4BDB-8F97-F954A4230B54}"/>
              </a:ext>
            </a:extLst>
          </p:cNvPr>
          <p:cNvSpPr txBox="1"/>
          <p:nvPr/>
        </p:nvSpPr>
        <p:spPr>
          <a:xfrm>
            <a:off x="242049" y="1389529"/>
            <a:ext cx="8384309" cy="4770537"/>
          </a:xfrm>
          <a:prstGeom prst="rect">
            <a:avLst/>
          </a:prstGeom>
          <a:noFill/>
        </p:spPr>
        <p:txBody>
          <a:bodyPr wrap="square">
            <a:spAutoFit/>
          </a:bodyPr>
          <a:lstStyle/>
          <a:p>
            <a:pPr eaLnBrk="1" hangingPunct="1"/>
            <a:r>
              <a:rPr lang="en-US" sz="1600" dirty="0"/>
              <a:t>Sometimes entries need to be explained.  Corrections to data entries need an explanation, but sometimes other entries require an explanation to be truly accurate.  Explanations can be provided with a short phrase near the data entry or explanation codes may be used.   Whether you choose to use error codes or just a short explanation, the reason for the change in the entry needs to be clear. </a:t>
            </a:r>
          </a:p>
          <a:p>
            <a:pPr eaLnBrk="1" hangingPunct="1"/>
            <a:endParaRPr lang="en-US" sz="1600" dirty="0"/>
          </a:p>
          <a:p>
            <a:pPr eaLnBrk="1" hangingPunct="1"/>
            <a:r>
              <a:rPr lang="en-US" sz="1600" dirty="0"/>
              <a:t>These are the error codes defined in our SOP for Good Documentation Practices.  Most of these codes are self evident.  But a few may need clarification.</a:t>
            </a:r>
          </a:p>
          <a:p>
            <a:pPr eaLnBrk="1" hangingPunct="1"/>
            <a:endParaRPr lang="en-US" sz="1600" dirty="0"/>
          </a:p>
          <a:p>
            <a:pPr eaLnBrk="1" hangingPunct="1"/>
            <a:r>
              <a:rPr lang="en-US" sz="1600" b="1" dirty="0"/>
              <a:t>LE</a:t>
            </a:r>
            <a:r>
              <a:rPr lang="en-US" sz="1600" dirty="0"/>
              <a:t> is used to indicate that the entry is being made late.  It is not used to correct an original entry.  So if you recorded that the calibration due date for your pH meter was 1/15/02 and later realized that you should have indicated 1/15/03, the explanation code is </a:t>
            </a:r>
            <a:r>
              <a:rPr lang="en-US" sz="1600" u="sng" dirty="0"/>
              <a:t>not</a:t>
            </a:r>
            <a:r>
              <a:rPr lang="en-US" sz="1600" dirty="0"/>
              <a:t> LE, but would be </a:t>
            </a:r>
            <a:r>
              <a:rPr lang="en-US" sz="1600" b="1" dirty="0"/>
              <a:t>RE</a:t>
            </a:r>
            <a:r>
              <a:rPr lang="en-US" sz="1600" dirty="0"/>
              <a:t> “recording error”.  If you did not record the calibration due date for the pH meter at the time you were using it and 2 days later reviewing the data, discovered the missing information, then you would enter the missing data, initial and date the entry and provide the explanation code “LE”.</a:t>
            </a:r>
          </a:p>
          <a:p>
            <a:pPr eaLnBrk="1" hangingPunct="1"/>
            <a:endParaRPr lang="en-US" sz="1600" dirty="0"/>
          </a:p>
          <a:p>
            <a:pPr eaLnBrk="1" hangingPunct="1"/>
            <a:r>
              <a:rPr lang="en-US" sz="1600" dirty="0"/>
              <a:t>Data for entry into a record may also be provided verbally and this should be clear in the record.  </a:t>
            </a:r>
          </a:p>
        </p:txBody>
      </p:sp>
    </p:spTree>
    <p:extLst>
      <p:ext uri="{BB962C8B-B14F-4D97-AF65-F5344CB8AC3E}">
        <p14:creationId xmlns:p14="http://schemas.microsoft.com/office/powerpoint/2010/main" val="3967300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US" sz="3200" dirty="0"/>
              <a:t>CGMPs – The Short Course</a:t>
            </a:r>
          </a:p>
        </p:txBody>
      </p:sp>
      <p:sp>
        <p:nvSpPr>
          <p:cNvPr id="10244" name="Rectangle 3"/>
          <p:cNvSpPr>
            <a:spLocks noGrp="1" noChangeArrowheads="1"/>
          </p:cNvSpPr>
          <p:nvPr>
            <p:ph type="body" idx="1"/>
          </p:nvPr>
        </p:nvSpPr>
        <p:spPr>
          <a:xfrm>
            <a:off x="373063" y="1500517"/>
            <a:ext cx="8085136" cy="2574392"/>
          </a:xfrm>
        </p:spPr>
        <p:txBody>
          <a:bodyPr/>
          <a:lstStyle/>
          <a:p>
            <a:pPr eaLnBrk="1" hangingPunct="1">
              <a:lnSpc>
                <a:spcPct val="114000"/>
              </a:lnSpc>
              <a:spcBef>
                <a:spcPts val="1200"/>
              </a:spcBef>
              <a:buClr>
                <a:srgbClr val="0070C0"/>
              </a:buClr>
            </a:pPr>
            <a:r>
              <a:rPr lang="en-US" sz="2600" dirty="0"/>
              <a:t>Develop processes and procedures</a:t>
            </a:r>
          </a:p>
          <a:p>
            <a:pPr eaLnBrk="1" hangingPunct="1">
              <a:lnSpc>
                <a:spcPct val="114000"/>
              </a:lnSpc>
              <a:spcBef>
                <a:spcPts val="1200"/>
              </a:spcBef>
              <a:buClr>
                <a:srgbClr val="0070C0"/>
              </a:buClr>
            </a:pPr>
            <a:r>
              <a:rPr lang="en-US" sz="2600" dirty="0"/>
              <a:t>Put the processes and procedures in writing</a:t>
            </a:r>
          </a:p>
          <a:p>
            <a:pPr eaLnBrk="1" hangingPunct="1">
              <a:lnSpc>
                <a:spcPct val="114000"/>
              </a:lnSpc>
              <a:spcBef>
                <a:spcPts val="1200"/>
              </a:spcBef>
              <a:buClr>
                <a:srgbClr val="0070C0"/>
              </a:buClr>
            </a:pPr>
            <a:r>
              <a:rPr lang="en-US" sz="2600" dirty="0"/>
              <a:t>Follow written process and procedures</a:t>
            </a:r>
          </a:p>
          <a:p>
            <a:pPr eaLnBrk="1" hangingPunct="1">
              <a:lnSpc>
                <a:spcPct val="114000"/>
              </a:lnSpc>
              <a:spcBef>
                <a:spcPts val="1200"/>
              </a:spcBef>
              <a:buClr>
                <a:srgbClr val="0070C0"/>
              </a:buClr>
            </a:pPr>
            <a:r>
              <a:rPr lang="en-US" sz="2600" dirty="0"/>
              <a:t>Document performance of processes and procedures at the time they are performed.</a:t>
            </a:r>
          </a:p>
        </p:txBody>
      </p:sp>
      <p:sp>
        <p:nvSpPr>
          <p:cNvPr id="6" name="TextBox 5">
            <a:extLst>
              <a:ext uri="{FF2B5EF4-FFF2-40B4-BE49-F238E27FC236}">
                <a16:creationId xmlns:a16="http://schemas.microsoft.com/office/drawing/2014/main" id="{ECA62DD7-5D19-4997-A16E-689E718C303C}"/>
              </a:ext>
            </a:extLst>
          </p:cNvPr>
          <p:cNvSpPr txBox="1"/>
          <p:nvPr/>
        </p:nvSpPr>
        <p:spPr>
          <a:xfrm>
            <a:off x="373063" y="4320313"/>
            <a:ext cx="8408890" cy="2382191"/>
          </a:xfrm>
          <a:prstGeom prst="rect">
            <a:avLst/>
          </a:prstGeom>
          <a:noFill/>
        </p:spPr>
        <p:txBody>
          <a:bodyPr wrap="square">
            <a:spAutoFit/>
          </a:bodyPr>
          <a:lstStyle/>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GMPs require that companies develop processes and procedures for the manufacture of drug products.  The GMPs specifically require that those processes and procedures be </a:t>
            </a:r>
            <a:r>
              <a:rPr kumimoji="0" lang="en-US" sz="1600" b="0" i="0" u="sng" strike="noStrike" kern="1200" cap="none" spc="0" normalizeH="0" baseline="0" noProof="0" dirty="0">
                <a:ln>
                  <a:noFill/>
                </a:ln>
                <a:solidFill>
                  <a:srgbClr val="000000"/>
                </a:solidFill>
                <a:effectLst/>
                <a:uLnTx/>
                <a:uFillTx/>
                <a:latin typeface="Arial" pitchFamily="34" charset="0"/>
                <a:ea typeface="+mn-ea"/>
                <a:cs typeface="+mn-cs"/>
              </a:rPr>
              <a:t>in writing</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  Additionally, the GMPs require that the written processes and procedures </a:t>
            </a:r>
            <a:r>
              <a:rPr kumimoji="0" lang="en-US" sz="1600" b="0" i="0" u="sng" strike="noStrike" kern="1200" cap="none" spc="0" normalizeH="0" baseline="0" noProof="0" dirty="0">
                <a:ln>
                  <a:noFill/>
                </a:ln>
                <a:solidFill>
                  <a:srgbClr val="000000"/>
                </a:solidFill>
                <a:effectLst/>
                <a:uLnTx/>
                <a:uFillTx/>
                <a:latin typeface="Arial" pitchFamily="34" charset="0"/>
                <a:ea typeface="+mn-ea"/>
                <a:cs typeface="+mn-cs"/>
              </a:rPr>
              <a:t>be followed</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 and that the activity be </a:t>
            </a:r>
            <a:r>
              <a:rPr kumimoji="0" lang="en-US" sz="1600" b="0" i="0" u="sng" strike="noStrike" kern="1200" cap="none" spc="0" normalizeH="0" baseline="0" noProof="0" dirty="0">
                <a:ln>
                  <a:noFill/>
                </a:ln>
                <a:solidFill>
                  <a:srgbClr val="000000"/>
                </a:solidFill>
                <a:effectLst/>
                <a:uLnTx/>
                <a:uFillTx/>
                <a:latin typeface="Arial" pitchFamily="34" charset="0"/>
                <a:ea typeface="+mn-ea"/>
                <a:cs typeface="+mn-cs"/>
              </a:rPr>
              <a:t>documented</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 at the time it is performed.  </a:t>
            </a:r>
          </a:p>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If this is done, it is clear what your processes and procedures are and it will be clear how and when you performed them.  Five years from now, maybe when you aren’t here, these records may be the only resources to tell reviewers what was the plan, how it was executed and when it was executed.  If the documentation was generated with quality, they will allow reviewers to make well-informed decisions about the product.  </a:t>
            </a:r>
          </a:p>
        </p:txBody>
      </p:sp>
    </p:spTree>
    <p:extLst>
      <p:ext uri="{BB962C8B-B14F-4D97-AF65-F5344CB8AC3E}">
        <p14:creationId xmlns:p14="http://schemas.microsoft.com/office/powerpoint/2010/main" val="234579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579224" y="6485965"/>
            <a:ext cx="564776" cy="372035"/>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05B31349-79C2-4567-8422-B0E2F7B9D2A5}" type="slidenum">
              <a:rPr lang="en-US" sz="1400" smtClean="0"/>
              <a:pPr eaLnBrk="1" hangingPunct="1"/>
              <a:t>80</a:t>
            </a:fld>
            <a:endParaRPr lang="en-US" sz="1400" dirty="0"/>
          </a:p>
        </p:txBody>
      </p:sp>
      <p:sp>
        <p:nvSpPr>
          <p:cNvPr id="5" name="Rectangle 9"/>
          <p:cNvSpPr>
            <a:spLocks noGrp="1" noChangeArrowheads="1"/>
          </p:cNvSpPr>
          <p:nvPr>
            <p:ph type="title" idx="4294967295"/>
          </p:nvPr>
        </p:nvSpPr>
        <p:spPr bwMode="auto">
          <a:xfrm>
            <a:off x="211369" y="122544"/>
            <a:ext cx="8087539" cy="1143000"/>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Characteristics of Credible Records </a:t>
            </a:r>
          </a:p>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charset="0"/>
                <a:ea typeface="+mn-ea"/>
                <a:cs typeface="+mn-cs"/>
              </a:rPr>
              <a:t>Make Corrections Properly – Correction Codes </a:t>
            </a:r>
          </a:p>
        </p:txBody>
      </p:sp>
      <p:sp>
        <p:nvSpPr>
          <p:cNvPr id="86019" name="Rectangle 7"/>
          <p:cNvSpPr>
            <a:spLocks noChangeArrowheads="1"/>
          </p:cNvSpPr>
          <p:nvPr/>
        </p:nvSpPr>
        <p:spPr bwMode="auto">
          <a:xfrm>
            <a:off x="1062181" y="1380836"/>
            <a:ext cx="6179127" cy="4419600"/>
          </a:xfrm>
          <a:prstGeom prst="rect">
            <a:avLst/>
          </a:prstGeom>
          <a:noFill/>
          <a:ln w="57150">
            <a:noFill/>
            <a:miter lim="800000"/>
            <a:headEnd/>
            <a:tailEnd/>
          </a:ln>
          <a:effectLst/>
        </p:spPr>
        <p:txBody>
          <a:bodyPr wrap="none" anchor="ctr"/>
          <a:lstStyle/>
          <a:p>
            <a:pPr algn="l"/>
            <a:r>
              <a:rPr lang="en-US" sz="2000" b="1" dirty="0"/>
              <a:t>Additional EXPLANATION CODES</a:t>
            </a:r>
          </a:p>
          <a:p>
            <a:pPr algn="l"/>
            <a:endParaRPr lang="en-US" sz="2000" dirty="0"/>
          </a:p>
          <a:p>
            <a:pPr algn="l">
              <a:lnSpc>
                <a:spcPct val="114000"/>
              </a:lnSpc>
            </a:pPr>
            <a:r>
              <a:rPr lang="en-US" sz="2000" b="1" dirty="0"/>
              <a:t>LE</a:t>
            </a:r>
            <a:r>
              <a:rPr lang="en-US" sz="2000" dirty="0"/>
              <a:t>	Late Entry</a:t>
            </a:r>
          </a:p>
          <a:p>
            <a:pPr algn="l">
              <a:lnSpc>
                <a:spcPct val="114000"/>
              </a:lnSpc>
            </a:pPr>
            <a:r>
              <a:rPr lang="en-US" sz="2000" b="1" dirty="0"/>
              <a:t>CE</a:t>
            </a:r>
            <a:r>
              <a:rPr lang="en-US" sz="2000" dirty="0"/>
              <a:t>	Calculation Error</a:t>
            </a:r>
          </a:p>
          <a:p>
            <a:pPr algn="l">
              <a:lnSpc>
                <a:spcPct val="114000"/>
              </a:lnSpc>
            </a:pPr>
            <a:r>
              <a:rPr lang="en-US" sz="2000" b="1" dirty="0"/>
              <a:t>UR</a:t>
            </a:r>
            <a:r>
              <a:rPr lang="en-US" sz="2000" dirty="0"/>
              <a:t>	Upon Review</a:t>
            </a:r>
          </a:p>
          <a:p>
            <a:pPr algn="l">
              <a:lnSpc>
                <a:spcPct val="114000"/>
              </a:lnSpc>
            </a:pPr>
            <a:r>
              <a:rPr lang="en-US" sz="2000" b="1" dirty="0"/>
              <a:t>RE </a:t>
            </a:r>
            <a:r>
              <a:rPr lang="en-US" sz="2000" dirty="0"/>
              <a:t>	Recording Error</a:t>
            </a:r>
          </a:p>
          <a:p>
            <a:pPr algn="l">
              <a:lnSpc>
                <a:spcPct val="114000"/>
              </a:lnSpc>
            </a:pPr>
            <a:r>
              <a:rPr lang="en-US" sz="2000" b="1" dirty="0"/>
              <a:t>N/A</a:t>
            </a:r>
            <a:r>
              <a:rPr lang="en-US" sz="2000" dirty="0"/>
              <a:t>	Not Applicable</a:t>
            </a:r>
          </a:p>
          <a:p>
            <a:pPr algn="l">
              <a:lnSpc>
                <a:spcPct val="114000"/>
              </a:lnSpc>
            </a:pPr>
            <a:r>
              <a:rPr lang="en-US" sz="2000" b="1" dirty="0"/>
              <a:t>SE</a:t>
            </a:r>
            <a:r>
              <a:rPr lang="en-US" sz="2000" dirty="0"/>
              <a:t>	Sample Error</a:t>
            </a:r>
          </a:p>
          <a:p>
            <a:pPr algn="l">
              <a:lnSpc>
                <a:spcPct val="114000"/>
              </a:lnSpc>
            </a:pPr>
            <a:r>
              <a:rPr lang="en-US" sz="2000" b="1" dirty="0"/>
              <a:t>AE</a:t>
            </a:r>
            <a:r>
              <a:rPr lang="en-US" sz="2000" dirty="0"/>
              <a:t>	Assay Error</a:t>
            </a:r>
          </a:p>
          <a:p>
            <a:pPr algn="l">
              <a:lnSpc>
                <a:spcPct val="114000"/>
              </a:lnSpc>
            </a:pPr>
            <a:r>
              <a:rPr lang="en-US" sz="2000" b="1" dirty="0"/>
              <a:t>TE</a:t>
            </a:r>
            <a:r>
              <a:rPr lang="en-US" sz="2000" dirty="0"/>
              <a:t>	Typographical Error</a:t>
            </a:r>
          </a:p>
          <a:p>
            <a:pPr algn="l">
              <a:lnSpc>
                <a:spcPct val="114000"/>
              </a:lnSpc>
            </a:pPr>
            <a:r>
              <a:rPr lang="en-US" sz="2000" b="1" dirty="0"/>
              <a:t>ES</a:t>
            </a:r>
            <a:r>
              <a:rPr lang="en-US" sz="2000" dirty="0"/>
              <a:t>	Equivalent Substitution</a:t>
            </a:r>
          </a:p>
          <a:p>
            <a:pPr algn="l">
              <a:lnSpc>
                <a:spcPct val="114000"/>
              </a:lnSpc>
            </a:pPr>
            <a:r>
              <a:rPr lang="en-US" sz="2000" b="1" dirty="0"/>
              <a:t>VD</a:t>
            </a:r>
            <a:r>
              <a:rPr lang="en-US" sz="2000" dirty="0"/>
              <a:t>	Verbal Data (and who provided the data)</a:t>
            </a:r>
          </a:p>
        </p:txBody>
      </p:sp>
    </p:spTree>
    <p:extLst>
      <p:ext uri="{BB962C8B-B14F-4D97-AF65-F5344CB8AC3E}">
        <p14:creationId xmlns:p14="http://schemas.microsoft.com/office/powerpoint/2010/main" val="16003926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04546" y="6483655"/>
            <a:ext cx="591671" cy="439271"/>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812AF185-5CBC-4213-BBE8-045F8E01FCB3}" type="slidenum">
              <a:rPr lang="en-US" sz="1400" smtClean="0"/>
              <a:pPr eaLnBrk="1" hangingPunct="1"/>
              <a:t>81</a:t>
            </a:fld>
            <a:endParaRPr lang="en-US" sz="1400" dirty="0"/>
          </a:p>
        </p:txBody>
      </p:sp>
      <p:sp>
        <p:nvSpPr>
          <p:cNvPr id="87045" name="Rectangle 10"/>
          <p:cNvSpPr>
            <a:spLocks noGrp="1" noChangeArrowheads="1"/>
          </p:cNvSpPr>
          <p:nvPr>
            <p:ph type="title" idx="4294967295"/>
          </p:nvPr>
        </p:nvSpPr>
        <p:spPr bwMode="auto">
          <a:xfrm>
            <a:off x="457200" y="154709"/>
            <a:ext cx="8305800" cy="1143000"/>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Characteristics of Credible Records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Don’t Overwrite</a:t>
            </a:r>
          </a:p>
        </p:txBody>
      </p:sp>
      <p:sp>
        <p:nvSpPr>
          <p:cNvPr id="7" name="TextBox 6">
            <a:extLst>
              <a:ext uri="{FF2B5EF4-FFF2-40B4-BE49-F238E27FC236}">
                <a16:creationId xmlns:a16="http://schemas.microsoft.com/office/drawing/2014/main" id="{E1D37C0B-C988-49DF-A032-2382637FC824}"/>
              </a:ext>
            </a:extLst>
          </p:cNvPr>
          <p:cNvSpPr txBox="1"/>
          <p:nvPr/>
        </p:nvSpPr>
        <p:spPr>
          <a:xfrm>
            <a:off x="154641" y="4492441"/>
            <a:ext cx="8715503" cy="2062103"/>
          </a:xfrm>
          <a:prstGeom prst="rect">
            <a:avLst/>
          </a:prstGeom>
          <a:noFill/>
        </p:spPr>
        <p:txBody>
          <a:bodyPr wrap="square">
            <a:spAutoFit/>
          </a:bodyPr>
          <a:lstStyle/>
          <a:p>
            <a:pPr eaLnBrk="1" hangingPunct="1"/>
            <a:r>
              <a:rPr lang="en-US" sz="1600" dirty="0"/>
              <a:t>Overwriting is not acceptable.  (Overwriting is turning a “3” into an “8”, or a “1” into a “4” or by darkening the correction so that it is no longer clear what the original entry was.  </a:t>
            </a:r>
          </a:p>
          <a:p>
            <a:pPr eaLnBrk="1" hangingPunct="1"/>
            <a:r>
              <a:rPr lang="en-US" sz="1600" dirty="0"/>
              <a:t>Once we allow over-writes, the credibility of all data is reduced.  Next time you see an “8”, you’ll wonder whether it started life as a “3”.  You’ll wonder WHO may have made it an “8”, when and why.  </a:t>
            </a:r>
          </a:p>
          <a:p>
            <a:pPr algn="just" eaLnBrk="1" hangingPunct="1"/>
            <a:r>
              <a:rPr lang="en-US" sz="1600" dirty="0"/>
              <a:t>If it is clear that overwrites are prohibited, and you don’t see evidence of over-writes, your data becomes more credible and the documentation of the Company as a whole becomes more credible. </a:t>
            </a:r>
          </a:p>
        </p:txBody>
      </p:sp>
      <p:pic>
        <p:nvPicPr>
          <p:cNvPr id="3" name="Picture 2">
            <a:extLst>
              <a:ext uri="{FF2B5EF4-FFF2-40B4-BE49-F238E27FC236}">
                <a16:creationId xmlns:a16="http://schemas.microsoft.com/office/drawing/2014/main" id="{C9D474E8-8961-4125-A297-2CCB01F064A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62632" y="2079241"/>
            <a:ext cx="4856316" cy="1518417"/>
          </a:xfrm>
          <a:prstGeom prst="rect">
            <a:avLst/>
          </a:prstGeom>
        </p:spPr>
      </p:pic>
    </p:spTree>
    <p:extLst>
      <p:ext uri="{BB962C8B-B14F-4D97-AF65-F5344CB8AC3E}">
        <p14:creationId xmlns:p14="http://schemas.microsoft.com/office/powerpoint/2010/main" val="27015867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763000" y="6520873"/>
            <a:ext cx="419669"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39F9A978-C5DF-48DA-8D53-E38C091B9DF9}" type="slidenum">
              <a:rPr lang="en-US" sz="1400" smtClean="0"/>
              <a:pPr eaLnBrk="1" hangingPunct="1"/>
              <a:t>82</a:t>
            </a:fld>
            <a:endParaRPr lang="en-US" sz="1400" dirty="0"/>
          </a:p>
        </p:txBody>
      </p:sp>
      <p:pic>
        <p:nvPicPr>
          <p:cNvPr id="88067" name="Picture 8">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667"/>
          <a:stretch>
            <a:fillRect/>
          </a:stretch>
        </p:blipFill>
        <p:spPr bwMode="auto">
          <a:xfrm>
            <a:off x="4885898" y="1525861"/>
            <a:ext cx="3915201" cy="30480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8068" name="Picture 10">
            <a:extLs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073" t="24208" r="34146" b="10213"/>
          <a:stretch>
            <a:fillRect/>
          </a:stretch>
        </p:blipFill>
        <p:spPr bwMode="auto">
          <a:xfrm>
            <a:off x="6152866" y="4573861"/>
            <a:ext cx="2209800" cy="19812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8069" name="AutoShape 11">
            <a:extLst>
              <a:ext uri="{C183D7F6-B498-43B3-948B-1728B52AA6E4}">
                <adec:decorative xmlns:adec="http://schemas.microsoft.com/office/drawing/2017/decorative" val="1"/>
              </a:ext>
            </a:extLst>
          </p:cNvPr>
          <p:cNvSpPr>
            <a:spLocks noChangeArrowheads="1"/>
          </p:cNvSpPr>
          <p:nvPr/>
        </p:nvSpPr>
        <p:spPr bwMode="auto">
          <a:xfrm>
            <a:off x="6267166" y="4573861"/>
            <a:ext cx="1905000" cy="1981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833" y="16679"/>
                </a:moveTo>
                <a:cubicBezTo>
                  <a:pt x="19211" y="15030"/>
                  <a:pt x="19967" y="12949"/>
                  <a:pt x="19967" y="10800"/>
                </a:cubicBezTo>
                <a:cubicBezTo>
                  <a:pt x="19967" y="5737"/>
                  <a:pt x="15862" y="1633"/>
                  <a:pt x="10800" y="1633"/>
                </a:cubicBezTo>
                <a:cubicBezTo>
                  <a:pt x="8650" y="1632"/>
                  <a:pt x="6569" y="2388"/>
                  <a:pt x="4920" y="3766"/>
                </a:cubicBezTo>
                <a:lnTo>
                  <a:pt x="17833" y="16679"/>
                </a:lnTo>
                <a:close/>
                <a:moveTo>
                  <a:pt x="3766" y="4920"/>
                </a:moveTo>
                <a:cubicBezTo>
                  <a:pt x="2388" y="6569"/>
                  <a:pt x="1633" y="8650"/>
                  <a:pt x="1633" y="10799"/>
                </a:cubicBezTo>
                <a:cubicBezTo>
                  <a:pt x="1633" y="15862"/>
                  <a:pt x="5737" y="19967"/>
                  <a:pt x="10800" y="19967"/>
                </a:cubicBezTo>
                <a:cubicBezTo>
                  <a:pt x="12949" y="19967"/>
                  <a:pt x="15030" y="19211"/>
                  <a:pt x="16679" y="17833"/>
                </a:cubicBezTo>
                <a:lnTo>
                  <a:pt x="3766" y="492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70" name="Rectangle 14"/>
          <p:cNvSpPr>
            <a:spLocks noGrp="1" noChangeArrowheads="1"/>
          </p:cNvSpPr>
          <p:nvPr>
            <p:ph type="title" idx="4294967295"/>
          </p:nvPr>
        </p:nvSpPr>
        <p:spPr bwMode="auto">
          <a:xfrm>
            <a:off x="457200" y="108527"/>
            <a:ext cx="8305800" cy="1143000"/>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Characteristics of Credible Records </a:t>
            </a:r>
          </a:p>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No White-Out</a:t>
            </a:r>
          </a:p>
        </p:txBody>
      </p:sp>
      <p:sp>
        <p:nvSpPr>
          <p:cNvPr id="8" name="TextBox 7">
            <a:extLst>
              <a:ext uri="{FF2B5EF4-FFF2-40B4-BE49-F238E27FC236}">
                <a16:creationId xmlns:a16="http://schemas.microsoft.com/office/drawing/2014/main" id="{5B2AEECE-E57B-4D9D-974C-F9CBB5F9FF0B}"/>
              </a:ext>
            </a:extLst>
          </p:cNvPr>
          <p:cNvSpPr txBox="1"/>
          <p:nvPr/>
        </p:nvSpPr>
        <p:spPr>
          <a:xfrm>
            <a:off x="114300" y="1338761"/>
            <a:ext cx="4267200" cy="5090624"/>
          </a:xfrm>
          <a:prstGeom prst="rect">
            <a:avLst/>
          </a:prstGeom>
          <a:noFill/>
        </p:spPr>
        <p:txBody>
          <a:bodyPr wrap="square">
            <a:spAutoFit/>
          </a:bodyPr>
          <a:lstStyle/>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600" b="0" i="0" u="sng" strike="noStrike" kern="1200" cap="none" spc="0" normalizeH="0" baseline="0" noProof="0" dirty="0">
                <a:ln>
                  <a:noFill/>
                </a:ln>
                <a:solidFill>
                  <a:srgbClr val="000000"/>
                </a:solidFill>
                <a:effectLst/>
                <a:uLnTx/>
                <a:uFillTx/>
                <a:latin typeface="Arial" pitchFamily="34" charset="0"/>
                <a:ea typeface="+mn-ea"/>
                <a:cs typeface="+mn-cs"/>
              </a:rPr>
              <a:t>Use of “White-out”, correction tape, or anything else that obliterates the original entry is unacceptable </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because you can’t tell what the original entry was, who made the change and when the change was made.  Use of white-out or correction tape may initially appear to make the document more “perfect”.  Reviewers, however, aren’t looking for a PERFECT document.  They are looking for a CREDIBLE document.  Use of white-out, correction tape, magic marker (to completely obliterate the initial entry) begs the questions of what WAS the initial entry and why was it changed.  It generates questions about the validity of the data. </a:t>
            </a:r>
          </a:p>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Use of white out, correction tape or maker don’t provide the required information on WHEN the change was made.  Was the change made BEFORE or AFTER the technician signed off on the data?</a:t>
            </a:r>
          </a:p>
        </p:txBody>
      </p:sp>
    </p:spTree>
    <p:extLst>
      <p:ext uri="{BB962C8B-B14F-4D97-AF65-F5344CB8AC3E}">
        <p14:creationId xmlns:p14="http://schemas.microsoft.com/office/powerpoint/2010/main" val="3448749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69740" y="6513417"/>
            <a:ext cx="474260"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423C14F7-1008-46CB-B9ED-F0A2C51DFBFB}" type="slidenum">
              <a:rPr lang="en-US" sz="1400" smtClean="0"/>
              <a:pPr eaLnBrk="1" hangingPunct="1"/>
              <a:t>83</a:t>
            </a:fld>
            <a:endParaRPr lang="en-US" sz="1400" dirty="0"/>
          </a:p>
        </p:txBody>
      </p:sp>
      <p:pic>
        <p:nvPicPr>
          <p:cNvPr id="89091" name="Picture 8">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6715" y="1661029"/>
            <a:ext cx="4226429" cy="29464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9092" name="Rectangle 11"/>
          <p:cNvSpPr>
            <a:spLocks noGrp="1" noChangeArrowheads="1"/>
          </p:cNvSpPr>
          <p:nvPr>
            <p:ph type="title" idx="4294967295"/>
          </p:nvPr>
        </p:nvSpPr>
        <p:spPr bwMode="auto">
          <a:xfrm>
            <a:off x="228600" y="240146"/>
            <a:ext cx="8305800" cy="1143000"/>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Characteristics of Credible Records </a:t>
            </a:r>
          </a:p>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No Post-It Notes</a:t>
            </a:r>
          </a:p>
        </p:txBody>
      </p:sp>
      <p:sp>
        <p:nvSpPr>
          <p:cNvPr id="6" name="TextBox 5">
            <a:extLst>
              <a:ext uri="{FF2B5EF4-FFF2-40B4-BE49-F238E27FC236}">
                <a16:creationId xmlns:a16="http://schemas.microsoft.com/office/drawing/2014/main" id="{DCA8D624-AFCA-4353-A4DD-8928129C6C0A}"/>
              </a:ext>
            </a:extLst>
          </p:cNvPr>
          <p:cNvSpPr txBox="1"/>
          <p:nvPr/>
        </p:nvSpPr>
        <p:spPr>
          <a:xfrm>
            <a:off x="204715" y="1460276"/>
            <a:ext cx="4367285" cy="3981090"/>
          </a:xfrm>
          <a:prstGeom prst="rect">
            <a:avLst/>
          </a:prstGeom>
          <a:noFill/>
        </p:spPr>
        <p:txBody>
          <a:bodyPr wrap="square">
            <a:spAutoFit/>
          </a:bodyPr>
          <a:lstStyle/>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Arial" pitchFamily="34" charset="0"/>
                <a:ea typeface="+mn-ea"/>
                <a:cs typeface="+mn-cs"/>
              </a:rPr>
              <a:t>Post-it notes are not GMP documents.  Often, it’s not clear who wrote the note, or the note becomes stuck to the wrong piece of paper in a file.  If a comment is important to make, use the comment section on the worksheet (if there is one), or write a memo ‘to the file” (with signature/date) stating your comment and clearly identifying the record the memo is associated with.</a:t>
            </a:r>
          </a:p>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Arial" pitchFamily="34" charset="0"/>
                <a:ea typeface="+mn-ea"/>
                <a:cs typeface="+mn-cs"/>
              </a:rPr>
              <a:t>Alternately, a post-it note can be dated, initialed and permanently affixed to the file. </a:t>
            </a:r>
          </a:p>
        </p:txBody>
      </p:sp>
      <p:sp>
        <p:nvSpPr>
          <p:cNvPr id="8" name="TextBox 7">
            <a:extLst>
              <a:ext uri="{FF2B5EF4-FFF2-40B4-BE49-F238E27FC236}">
                <a16:creationId xmlns:a16="http://schemas.microsoft.com/office/drawing/2014/main" id="{617AF748-949D-4B30-94E5-ED4EF6F286E8}"/>
              </a:ext>
            </a:extLst>
          </p:cNvPr>
          <p:cNvSpPr txBox="1"/>
          <p:nvPr/>
        </p:nvSpPr>
        <p:spPr>
          <a:xfrm>
            <a:off x="228600" y="5422194"/>
            <a:ext cx="8300284"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Use of post-it notes as “ticklers”  “I need to come back here and review this section” is acceptable as long as the post-it notes don’t remain with the completed, final, document.</a:t>
            </a:r>
          </a:p>
        </p:txBody>
      </p:sp>
    </p:spTree>
    <p:extLst>
      <p:ext uri="{BB962C8B-B14F-4D97-AF65-F5344CB8AC3E}">
        <p14:creationId xmlns:p14="http://schemas.microsoft.com/office/powerpoint/2010/main" val="12179101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1056ACB-1D52-4379-9EA4-5CBA65663498}"/>
              </a:ext>
            </a:extLst>
          </p:cNvPr>
          <p:cNvSpPr txBox="1">
            <a:spLocks noGrp="1"/>
          </p:cNvSpPr>
          <p:nvPr>
            <p:ph type="title"/>
          </p:nvPr>
        </p:nvSpPr>
        <p:spPr>
          <a:xfrm>
            <a:off x="443402" y="213908"/>
            <a:ext cx="6589712" cy="9463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nSpc>
                <a:spcPct val="110000"/>
              </a:lnSpc>
            </a:pPr>
            <a:r>
              <a:rPr lang="en-US" sz="1200" dirty="0">
                <a:solidFill>
                  <a:srgbClr val="FFFFFF"/>
                </a:solidFill>
              </a:rPr>
              <a:t>Characteristics of Credible Records </a:t>
            </a:r>
            <a:br>
              <a:rPr lang="en-US" sz="1200" dirty="0">
                <a:solidFill>
                  <a:srgbClr val="FFFFFF"/>
                </a:solidFill>
              </a:rPr>
            </a:br>
            <a:r>
              <a:rPr lang="en-US" sz="2000" dirty="0">
                <a:solidFill>
                  <a:srgbClr val="FFFFFF"/>
                </a:solidFill>
              </a:rPr>
              <a:t>Sign (Or Initial) Your Work And Date It</a:t>
            </a:r>
            <a:br>
              <a:rPr lang="en-US" sz="2000" dirty="0">
                <a:solidFill>
                  <a:srgbClr val="FFFFFF"/>
                </a:solidFill>
              </a:rPr>
            </a:br>
            <a:endParaRPr kumimoji="0" lang="en-US" sz="20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90114"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710613" y="6400800"/>
            <a:ext cx="433387"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7E4E4DB6-504A-4338-BE33-C4AD247D6D86}" type="slidenum">
              <a:rPr lang="en-US" sz="1400" smtClean="0"/>
              <a:pPr eaLnBrk="1" hangingPunct="1"/>
              <a:t>84</a:t>
            </a:fld>
            <a:endParaRPr lang="en-US" sz="1400" dirty="0"/>
          </a:p>
        </p:txBody>
      </p:sp>
      <p:pic>
        <p:nvPicPr>
          <p:cNvPr id="5" name="Picture 4">
            <a:extLst>
              <a:ext uri="{FF2B5EF4-FFF2-40B4-BE49-F238E27FC236}">
                <a16:creationId xmlns:a16="http://schemas.microsoft.com/office/drawing/2014/main" id="{8E0012A8-F53B-49D3-9038-67A49847203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9888" y="3218810"/>
            <a:ext cx="7449376" cy="687083"/>
          </a:xfrm>
          <a:prstGeom prst="rect">
            <a:avLst/>
          </a:prstGeom>
        </p:spPr>
      </p:pic>
      <p:sp>
        <p:nvSpPr>
          <p:cNvPr id="7" name="Oval 6">
            <a:extLst>
              <a:ext uri="{FF2B5EF4-FFF2-40B4-BE49-F238E27FC236}">
                <a16:creationId xmlns:a16="http://schemas.microsoft.com/office/drawing/2014/main" id="{94F8AAD6-D2AB-4424-A322-C8AB7E758A8E}"/>
              </a:ext>
              <a:ext uri="{C183D7F6-B498-43B3-948B-1728B52AA6E4}">
                <adec:decorative xmlns:adec="http://schemas.microsoft.com/office/drawing/2017/decorative" val="1"/>
              </a:ext>
            </a:extLst>
          </p:cNvPr>
          <p:cNvSpPr/>
          <p:nvPr/>
        </p:nvSpPr>
        <p:spPr>
          <a:xfrm>
            <a:off x="7486650" y="2952108"/>
            <a:ext cx="1114425" cy="4768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28FD7B2-1519-48A6-A859-8878EFC0B2EE}"/>
              </a:ext>
            </a:extLst>
          </p:cNvPr>
          <p:cNvSpPr txBox="1"/>
          <p:nvPr/>
        </p:nvSpPr>
        <p:spPr>
          <a:xfrm>
            <a:off x="609600" y="4581378"/>
            <a:ext cx="7587175" cy="923330"/>
          </a:xfrm>
          <a:prstGeom prst="rect">
            <a:avLst/>
          </a:prstGeom>
          <a:noFill/>
        </p:spPr>
        <p:txBody>
          <a:bodyPr wrap="square" rtlCol="0">
            <a:spAutoFit/>
          </a:bodyPr>
          <a:lstStyle/>
          <a:p>
            <a:r>
              <a:rPr lang="en-US" dirty="0">
                <a:solidFill>
                  <a:srgbClr val="000000"/>
                </a:solidFill>
                <a:latin typeface="Arial" pitchFamily="34" charset="0"/>
              </a:rPr>
              <a:t>Take responsibility for your work.  Initial or sign off on your work and date it.  A record is not credible if the person performing the work is not identified.  Signatures are a legal and ethical responsibility</a:t>
            </a:r>
            <a:endParaRPr lang="en-US" dirty="0"/>
          </a:p>
        </p:txBody>
      </p:sp>
    </p:spTree>
    <p:extLst>
      <p:ext uri="{BB962C8B-B14F-4D97-AF65-F5344CB8AC3E}">
        <p14:creationId xmlns:p14="http://schemas.microsoft.com/office/powerpoint/2010/main" val="19935795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503116" y="6363666"/>
            <a:ext cx="386415" cy="430124"/>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C7C0D9C5-0438-41DD-9097-16E094546DAF}" type="slidenum">
              <a:rPr lang="en-US" sz="1400" smtClean="0"/>
              <a:pPr eaLnBrk="1" hangingPunct="1"/>
              <a:t>85</a:t>
            </a:fld>
            <a:endParaRPr lang="en-US" sz="1400"/>
          </a:p>
        </p:txBody>
      </p:sp>
      <p:sp>
        <p:nvSpPr>
          <p:cNvPr id="91141" name="Rectangle 11"/>
          <p:cNvSpPr>
            <a:spLocks noGrp="1" noChangeArrowheads="1"/>
          </p:cNvSpPr>
          <p:nvPr>
            <p:ph type="title" idx="4294967295"/>
          </p:nvPr>
        </p:nvSpPr>
        <p:spPr bwMode="auto">
          <a:xfrm>
            <a:off x="228600" y="221673"/>
            <a:ext cx="8305800" cy="1143000"/>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Characteristics of Credible Records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Work Is Reviewed By Another Party</a:t>
            </a:r>
          </a:p>
        </p:txBody>
      </p:sp>
      <p:sp>
        <p:nvSpPr>
          <p:cNvPr id="7" name="TextBox 6">
            <a:extLst>
              <a:ext uri="{FF2B5EF4-FFF2-40B4-BE49-F238E27FC236}">
                <a16:creationId xmlns:a16="http://schemas.microsoft.com/office/drawing/2014/main" id="{1BA15AD0-A92C-4502-9FF2-D2D3E80C8E90}"/>
              </a:ext>
            </a:extLst>
          </p:cNvPr>
          <p:cNvSpPr txBox="1"/>
          <p:nvPr/>
        </p:nvSpPr>
        <p:spPr>
          <a:xfrm>
            <a:off x="805705" y="2030697"/>
            <a:ext cx="2585196" cy="1477328"/>
          </a:xfrm>
          <a:prstGeom prst="rect">
            <a:avLst/>
          </a:prstGeom>
          <a:noFill/>
        </p:spPr>
        <p:txBody>
          <a:bodyPr wrap="square">
            <a:spAutoFit/>
          </a:bodyPr>
          <a:lstStyle/>
          <a:p>
            <a:pPr eaLnBrk="1" hangingPunct="1"/>
            <a:r>
              <a:rPr lang="en-US" sz="1800" dirty="0"/>
              <a:t>The credibility of records is enhanced when work is reviewed by another party.  </a:t>
            </a:r>
          </a:p>
          <a:p>
            <a:pPr eaLnBrk="1" hangingPunct="1"/>
            <a:endParaRPr lang="en-US" sz="1800" dirty="0"/>
          </a:p>
        </p:txBody>
      </p:sp>
      <p:sp>
        <p:nvSpPr>
          <p:cNvPr id="9" name="TextBox 8">
            <a:extLst>
              <a:ext uri="{FF2B5EF4-FFF2-40B4-BE49-F238E27FC236}">
                <a16:creationId xmlns:a16="http://schemas.microsoft.com/office/drawing/2014/main" id="{38E9C2BF-F1BF-4503-B460-DC9FB30C52D5}"/>
              </a:ext>
            </a:extLst>
          </p:cNvPr>
          <p:cNvSpPr txBox="1"/>
          <p:nvPr/>
        </p:nvSpPr>
        <p:spPr>
          <a:xfrm>
            <a:off x="291353" y="4145945"/>
            <a:ext cx="8404971" cy="2308324"/>
          </a:xfrm>
          <a:prstGeom prst="rect">
            <a:avLst/>
          </a:prstGeom>
          <a:noFill/>
        </p:spPr>
        <p:txBody>
          <a:bodyPr wrap="square">
            <a:spAutoFit/>
          </a:bodyPr>
          <a:lstStyle/>
          <a:p>
            <a:pPr eaLnBrk="1" hangingPunct="1"/>
            <a:r>
              <a:rPr lang="en-US" sz="1800" dirty="0"/>
              <a:t>Checking and double-checking is an effective tool to guard against complacency.  Effective checking and double-checking require discipline.  Many places in our documents require a second signature.  This is independent verification, not just a second signature.  The second signature is the double check.  The person performing the double check (independent verification) must understand the importance of their role and the consequences if they do not perform this task accurately and thoroughly.</a:t>
            </a:r>
          </a:p>
          <a:p>
            <a:pPr eaLnBrk="1" hangingPunct="1"/>
            <a:r>
              <a:rPr lang="en-US" sz="1800" dirty="0"/>
              <a:t> </a:t>
            </a:r>
            <a:r>
              <a:rPr lang="en-US" sz="1100" dirty="0"/>
              <a:t>(J of GXP Compliance, Winter 2010 – GXP Training Tips)</a:t>
            </a:r>
          </a:p>
        </p:txBody>
      </p:sp>
      <p:grpSp>
        <p:nvGrpSpPr>
          <p:cNvPr id="5" name="Group 4">
            <a:extLst>
              <a:ext uri="{FF2B5EF4-FFF2-40B4-BE49-F238E27FC236}">
                <a16:creationId xmlns:a16="http://schemas.microsoft.com/office/drawing/2014/main" id="{411D80C0-C5B6-425E-9E30-BF5A371B1BDB}"/>
              </a:ext>
              <a:ext uri="{C183D7F6-B498-43B3-948B-1728B52AA6E4}">
                <adec:decorative xmlns:adec="http://schemas.microsoft.com/office/drawing/2017/decorative" val="1"/>
              </a:ext>
            </a:extLst>
          </p:cNvPr>
          <p:cNvGrpSpPr/>
          <p:nvPr/>
        </p:nvGrpSpPr>
        <p:grpSpPr>
          <a:xfrm>
            <a:off x="3526630" y="1392778"/>
            <a:ext cx="5169694" cy="2753167"/>
            <a:chOff x="1762125" y="1430879"/>
            <a:chExt cx="5169694" cy="2753167"/>
          </a:xfrm>
        </p:grpSpPr>
        <p:pic>
          <p:nvPicPr>
            <p:cNvPr id="3" name="Picture 2">
              <a:extLst>
                <a:ext uri="{FF2B5EF4-FFF2-40B4-BE49-F238E27FC236}">
                  <a16:creationId xmlns:a16="http://schemas.microsoft.com/office/drawing/2014/main" id="{EDD761C4-1E55-4484-854C-8431734F71D2}"/>
                </a:ext>
              </a:extLst>
            </p:cNvPr>
            <p:cNvPicPr>
              <a:picLocks noChangeAspect="1"/>
            </p:cNvPicPr>
            <p:nvPr/>
          </p:nvPicPr>
          <p:blipFill rotWithShape="1">
            <a:blip r:embed="rId3"/>
            <a:srcRect t="17773" r="-94"/>
            <a:stretch/>
          </p:blipFill>
          <p:spPr>
            <a:xfrm>
              <a:off x="1831181" y="1430879"/>
              <a:ext cx="5100638" cy="2753166"/>
            </a:xfrm>
            <a:prstGeom prst="rect">
              <a:avLst/>
            </a:prstGeom>
          </p:spPr>
        </p:pic>
        <p:sp>
          <p:nvSpPr>
            <p:cNvPr id="4" name="Rectangle 3">
              <a:extLst>
                <a:ext uri="{FF2B5EF4-FFF2-40B4-BE49-F238E27FC236}">
                  <a16:creationId xmlns:a16="http://schemas.microsoft.com/office/drawing/2014/main" id="{076AFC14-D174-4B80-B3D6-EABEC0EC2171}"/>
                </a:ext>
              </a:extLst>
            </p:cNvPr>
            <p:cNvSpPr/>
            <p:nvPr/>
          </p:nvSpPr>
          <p:spPr>
            <a:xfrm>
              <a:off x="1762125" y="3894614"/>
              <a:ext cx="2476500" cy="2894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716194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766389" y="6499412"/>
            <a:ext cx="443753" cy="358588"/>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4C8E91E7-B9E6-43BF-986D-6E724FB4EBE1}" type="slidenum">
              <a:rPr lang="en-US" sz="1400" smtClean="0"/>
              <a:pPr eaLnBrk="1" hangingPunct="1"/>
              <a:t>86</a:t>
            </a:fld>
            <a:endParaRPr lang="en-US" sz="1400" dirty="0"/>
          </a:p>
        </p:txBody>
      </p:sp>
      <p:sp>
        <p:nvSpPr>
          <p:cNvPr id="5" name="Title 4">
            <a:extLst>
              <a:ext uri="{FF2B5EF4-FFF2-40B4-BE49-F238E27FC236}">
                <a16:creationId xmlns:a16="http://schemas.microsoft.com/office/drawing/2014/main" id="{4945AFD1-6637-4982-BF7D-772A220F3698}"/>
              </a:ext>
            </a:extLst>
          </p:cNvPr>
          <p:cNvSpPr txBox="1">
            <a:spLocks noGrp="1"/>
          </p:cNvSpPr>
          <p:nvPr>
            <p:ph type="title" idx="4294967295"/>
          </p:nvPr>
        </p:nvSpPr>
        <p:spPr>
          <a:xfrm>
            <a:off x="271183" y="288748"/>
            <a:ext cx="7234517" cy="7663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Characteristics of Credible Records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Arial" charset="0"/>
                <a:ea typeface="+mn-ea"/>
                <a:cs typeface="+mn-cs"/>
              </a:rPr>
              <a:t>Work Is Reviewed By Another Party GMP Regs</a:t>
            </a:r>
            <a:endParaRPr kumimoji="0" lang="en-US"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92163" name="Text Box 2">
            <a:extLst>
              <a:ext uri="{C183D7F6-B498-43B3-948B-1728B52AA6E4}">
                <adec:decorative xmlns:adec="http://schemas.microsoft.com/office/drawing/2017/decorative" val="0"/>
              </a:ext>
            </a:extLst>
          </p:cNvPr>
          <p:cNvSpPr txBox="1">
            <a:spLocks noChangeArrowheads="1"/>
          </p:cNvSpPr>
          <p:nvPr/>
        </p:nvSpPr>
        <p:spPr bwMode="auto">
          <a:xfrm>
            <a:off x="1143000" y="1600200"/>
            <a:ext cx="7086600" cy="4524315"/>
          </a:xfrm>
          <a:prstGeom prst="rect">
            <a:avLst/>
          </a:prstGeom>
          <a:solidFill>
            <a:srgbClr val="F3EBFF"/>
          </a:solidFill>
          <a:ln w="57150">
            <a:solidFill>
              <a:schemeClr val="tx1"/>
            </a:solidFill>
            <a:miter lim="800000"/>
            <a:headEnd/>
            <a:tailEnd/>
          </a:ln>
          <a:effec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l" eaLnBrk="1" hangingPunct="1">
              <a:spcBef>
                <a:spcPct val="50000"/>
              </a:spcBef>
            </a:pPr>
            <a:r>
              <a:rPr lang="en-US" b="1" dirty="0"/>
              <a:t>GMP (1978) PREAMBLE</a:t>
            </a:r>
          </a:p>
          <a:p>
            <a:pPr algn="l" eaLnBrk="1" hangingPunct="1">
              <a:spcBef>
                <a:spcPct val="50000"/>
              </a:spcBef>
            </a:pPr>
            <a:r>
              <a:rPr lang="en-US" b="1" u="sng" dirty="0"/>
              <a:t>Comment</a:t>
            </a:r>
            <a:r>
              <a:rPr lang="en-US" b="1" dirty="0"/>
              <a:t>:  </a:t>
            </a:r>
            <a:r>
              <a:rPr lang="en-US" dirty="0"/>
              <a:t>Several comments said the requirement for independent verification by a second person is unnecessary.</a:t>
            </a:r>
          </a:p>
          <a:p>
            <a:pPr algn="l" eaLnBrk="1" hangingPunct="1">
              <a:spcBef>
                <a:spcPct val="50000"/>
              </a:spcBef>
            </a:pPr>
            <a:r>
              <a:rPr lang="en-US" b="1" u="sng" dirty="0"/>
              <a:t>Response</a:t>
            </a:r>
            <a:r>
              <a:rPr lang="en-US" b="1" dirty="0"/>
              <a:t>:  </a:t>
            </a:r>
            <a:r>
              <a:rPr lang="en-US" dirty="0"/>
              <a:t>The Commissioner finds that independent verification is a current practice and has been a GMP requirement since 1963.  Independent verification has been found to be a valid means of uncovering errors which might, if left undetected adversely affect drug product quality. </a:t>
            </a:r>
          </a:p>
        </p:txBody>
      </p:sp>
    </p:spTree>
    <p:extLst>
      <p:ext uri="{BB962C8B-B14F-4D97-AF65-F5344CB8AC3E}">
        <p14:creationId xmlns:p14="http://schemas.microsoft.com/office/powerpoint/2010/main" val="20648411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704855" y="6477000"/>
            <a:ext cx="551329"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3794AA6F-C2C9-4260-9D6E-DB51A9C307FC}" type="slidenum">
              <a:rPr lang="en-US" sz="1400" smtClean="0"/>
              <a:pPr eaLnBrk="1" hangingPunct="1"/>
              <a:t>87</a:t>
            </a:fld>
            <a:endParaRPr lang="en-US" sz="1400" dirty="0"/>
          </a:p>
        </p:txBody>
      </p:sp>
      <p:sp>
        <p:nvSpPr>
          <p:cNvPr id="93189" name="AutoShape 4">
            <a:extLst>
              <a:ext uri="{C183D7F6-B498-43B3-948B-1728B52AA6E4}">
                <adec:decorative xmlns:adec="http://schemas.microsoft.com/office/drawing/2017/decorative" val="1"/>
              </a:ext>
            </a:extLst>
          </p:cNvPr>
          <p:cNvSpPr>
            <a:spLocks noChangeArrowheads="1"/>
          </p:cNvSpPr>
          <p:nvPr/>
        </p:nvSpPr>
        <p:spPr bwMode="auto">
          <a:xfrm>
            <a:off x="2528047" y="2067400"/>
            <a:ext cx="4719918" cy="4638200"/>
          </a:xfrm>
          <a:prstGeom prst="octagon">
            <a:avLst>
              <a:gd name="adj" fmla="val 29287"/>
            </a:avLst>
          </a:prstGeom>
          <a:solidFill>
            <a:srgbClr val="FF3300"/>
          </a:solidFill>
          <a:ln w="762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b="1" dirty="0">
              <a:solidFill>
                <a:srgbClr val="FFFFFF"/>
              </a:solidFill>
            </a:endParaRPr>
          </a:p>
          <a:p>
            <a:r>
              <a:rPr lang="en-US" sz="1400" b="1" dirty="0"/>
              <a:t>                WARNING LETTER</a:t>
            </a:r>
          </a:p>
          <a:p>
            <a:endParaRPr lang="en-US" sz="1400" i="1" dirty="0"/>
          </a:p>
          <a:p>
            <a:pPr lvl="1" algn="ctr"/>
            <a:r>
              <a:rPr lang="en-US" sz="1400" i="1" dirty="0"/>
              <a:t>Each component is not adequately </a:t>
            </a:r>
          </a:p>
          <a:p>
            <a:pPr lvl="1" algn="ctr"/>
            <a:r>
              <a:rPr lang="en-US" sz="1400" i="1" dirty="0"/>
              <a:t>verified by a second person prior to addition </a:t>
            </a:r>
          </a:p>
          <a:p>
            <a:pPr lvl="1" algn="ctr"/>
            <a:r>
              <a:rPr lang="en-US" sz="1400" i="1" dirty="0"/>
              <a:t>to the batch.  Specifically, </a:t>
            </a:r>
            <a:r>
              <a:rPr lang="en-US" sz="1400" b="1" i="1" dirty="0"/>
              <a:t>there was  a lack of </a:t>
            </a:r>
          </a:p>
          <a:p>
            <a:pPr lvl="1" algn="ctr"/>
            <a:r>
              <a:rPr lang="en-US" sz="1400" b="1" i="1" dirty="0"/>
              <a:t>assurance that verification was actually </a:t>
            </a:r>
          </a:p>
          <a:p>
            <a:pPr lvl="1" algn="ctr"/>
            <a:r>
              <a:rPr lang="en-US" sz="1400" b="1" i="1" dirty="0"/>
              <a:t>occurring</a:t>
            </a:r>
            <a:r>
              <a:rPr lang="en-US" sz="1400" i="1" dirty="0"/>
              <a:t> since incorrect blends were approved </a:t>
            </a:r>
          </a:p>
          <a:p>
            <a:pPr lvl="1" algn="ctr"/>
            <a:r>
              <a:rPr lang="en-US" sz="1400" i="1" dirty="0"/>
              <a:t>for use in critical manufacturing steps.  </a:t>
            </a:r>
          </a:p>
          <a:p>
            <a:pPr lvl="1" algn="ctr"/>
            <a:r>
              <a:rPr lang="en-US" sz="1400" i="1" dirty="0"/>
              <a:t>For example, although verification of the </a:t>
            </a:r>
          </a:p>
          <a:p>
            <a:pPr lvl="1" algn="ctr"/>
            <a:r>
              <a:rPr lang="en-US" sz="1400" i="1" dirty="0"/>
              <a:t>introduction of the correct powder blend for </a:t>
            </a:r>
          </a:p>
          <a:p>
            <a:pPr lvl="1" algn="ctr"/>
            <a:r>
              <a:rPr lang="en-US" sz="1400" i="1" dirty="0"/>
              <a:t>Aspirin 500 mg tablets was documented  on </a:t>
            </a:r>
          </a:p>
          <a:p>
            <a:pPr lvl="1" algn="ctr"/>
            <a:r>
              <a:rPr lang="en-US" sz="1400" i="1" dirty="0"/>
              <a:t>the batch record, a blend for Aspirin 81 mg</a:t>
            </a:r>
          </a:p>
          <a:p>
            <a:pPr lvl="1" algn="ctr"/>
            <a:r>
              <a:rPr lang="en-US" sz="1400" i="1" dirty="0"/>
              <a:t>tablets was added instead.</a:t>
            </a:r>
          </a:p>
          <a:p>
            <a:pPr algn="ctr"/>
            <a:endParaRPr lang="en-US" sz="1400" i="1" dirty="0"/>
          </a:p>
          <a:p>
            <a:pPr algn="ctr"/>
            <a:r>
              <a:rPr lang="en-US" sz="1400" i="1" dirty="0"/>
              <a:t>              Pharmaceutical Formulations</a:t>
            </a:r>
          </a:p>
          <a:p>
            <a:pPr algn="ctr"/>
            <a:r>
              <a:rPr lang="en-US" sz="1400" i="1" dirty="0"/>
              <a:t>              Edison, NJ</a:t>
            </a:r>
          </a:p>
        </p:txBody>
      </p:sp>
      <p:sp>
        <p:nvSpPr>
          <p:cNvPr id="5" name="Title 4">
            <a:extLst>
              <a:ext uri="{FF2B5EF4-FFF2-40B4-BE49-F238E27FC236}">
                <a16:creationId xmlns:a16="http://schemas.microsoft.com/office/drawing/2014/main" id="{58632EDE-E0BA-42DE-B617-CBDF9E13D6C6}"/>
              </a:ext>
            </a:extLst>
          </p:cNvPr>
          <p:cNvSpPr txBox="1">
            <a:spLocks noGrp="1"/>
          </p:cNvSpPr>
          <p:nvPr>
            <p:ph type="title" idx="4294967295"/>
          </p:nvPr>
        </p:nvSpPr>
        <p:spPr>
          <a:xfrm>
            <a:off x="295835" y="1452137"/>
            <a:ext cx="8552329"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Issues with verification of critical processes is a subject of Warning Letters</a:t>
            </a:r>
          </a:p>
        </p:txBody>
      </p:sp>
    </p:spTree>
    <p:extLst>
      <p:ext uri="{BB962C8B-B14F-4D97-AF65-F5344CB8AC3E}">
        <p14:creationId xmlns:p14="http://schemas.microsoft.com/office/powerpoint/2010/main" val="32081800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3">
            <a:extLst>
              <a:ext uri="{C183D7F6-B498-43B3-948B-1728B52AA6E4}">
                <adec:decorative xmlns:adec="http://schemas.microsoft.com/office/drawing/2017/decorative" val="1"/>
              </a:ext>
            </a:extLst>
          </p:cNvPr>
          <p:cNvSpPr>
            <a:spLocks noGrp="1"/>
          </p:cNvSpPr>
          <p:nvPr>
            <p:ph type="sldNum" sz="quarter" idx="12"/>
          </p:nvPr>
        </p:nvSpPr>
        <p:spPr>
          <a:xfrm>
            <a:off x="8636903" y="6400800"/>
            <a:ext cx="457200" cy="457200"/>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336627A7-1247-49BD-9CE8-EC7E1EBEDF66}" type="slidenum">
              <a:rPr lang="en-US" sz="1400" smtClean="0"/>
              <a:pPr eaLnBrk="1" hangingPunct="1"/>
              <a:t>88</a:t>
            </a:fld>
            <a:endParaRPr lang="en-US" sz="1400" dirty="0"/>
          </a:p>
        </p:txBody>
      </p:sp>
      <p:grpSp>
        <p:nvGrpSpPr>
          <p:cNvPr id="2" name="Group 1">
            <a:extLst>
              <a:ext uri="{FF2B5EF4-FFF2-40B4-BE49-F238E27FC236}">
                <a16:creationId xmlns:a16="http://schemas.microsoft.com/office/drawing/2014/main" id="{3EFE8EF4-6605-4CC5-B50B-4DB56502E06D}"/>
              </a:ext>
              <a:ext uri="{C183D7F6-B498-43B3-948B-1728B52AA6E4}">
                <adec:decorative xmlns:adec="http://schemas.microsoft.com/office/drawing/2017/decorative" val="1"/>
              </a:ext>
            </a:extLst>
          </p:cNvPr>
          <p:cNvGrpSpPr/>
          <p:nvPr/>
        </p:nvGrpSpPr>
        <p:grpSpPr>
          <a:xfrm>
            <a:off x="4107871" y="1416423"/>
            <a:ext cx="4928553" cy="5199529"/>
            <a:chOff x="2870742" y="407895"/>
            <a:chExt cx="4800601" cy="5060576"/>
          </a:xfrm>
        </p:grpSpPr>
        <p:sp>
          <p:nvSpPr>
            <p:cNvPr id="94211" name="AutoShape 2">
              <a:extLst>
                <a:ext uri="{C183D7F6-B498-43B3-948B-1728B52AA6E4}">
                  <adec:decorative xmlns:adec="http://schemas.microsoft.com/office/drawing/2017/decorative" val="1"/>
                </a:ext>
              </a:extLst>
            </p:cNvPr>
            <p:cNvSpPr>
              <a:spLocks noChangeArrowheads="1"/>
            </p:cNvSpPr>
            <p:nvPr/>
          </p:nvSpPr>
          <p:spPr bwMode="auto">
            <a:xfrm>
              <a:off x="2870742" y="407895"/>
              <a:ext cx="4800601" cy="5060576"/>
            </a:xfrm>
            <a:prstGeom prst="octagon">
              <a:avLst>
                <a:gd name="adj" fmla="val 29287"/>
              </a:avLst>
            </a:prstGeom>
            <a:solidFill>
              <a:srgbClr val="FF0000"/>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dirty="0">
                <a:solidFill>
                  <a:schemeClr val="bg1"/>
                </a:solidFill>
              </a:endParaRPr>
            </a:p>
            <a:p>
              <a:endParaRPr lang="en-US" b="1" dirty="0">
                <a:solidFill>
                  <a:schemeClr val="bg1"/>
                </a:solidFill>
              </a:endParaRPr>
            </a:p>
            <a:p>
              <a:pPr algn="ctr"/>
              <a:endParaRPr lang="en-US" sz="1400" b="1" dirty="0">
                <a:solidFill>
                  <a:schemeClr val="bg1"/>
                </a:solidFill>
              </a:endParaRPr>
            </a:p>
            <a:p>
              <a:pPr algn="ctr"/>
              <a:endParaRPr lang="en-US" sz="1400" b="1" dirty="0">
                <a:solidFill>
                  <a:schemeClr val="bg1"/>
                </a:solidFill>
              </a:endParaRPr>
            </a:p>
            <a:p>
              <a:pPr algn="ctr"/>
              <a:endParaRPr lang="en-US" sz="1400" b="1" dirty="0">
                <a:solidFill>
                  <a:schemeClr val="bg1"/>
                </a:solidFill>
              </a:endParaRPr>
            </a:p>
            <a:p>
              <a:pPr algn="ctr"/>
              <a:r>
                <a:rPr lang="en-US" sz="1400" b="1" dirty="0"/>
                <a:t>Complete, true and accurate records are </a:t>
              </a:r>
            </a:p>
            <a:p>
              <a:pPr algn="ctr"/>
              <a:r>
                <a:rPr lang="en-US" sz="1400" b="1" dirty="0"/>
                <a:t>the foundation for good GMPs.  Reliable </a:t>
              </a:r>
            </a:p>
            <a:p>
              <a:pPr algn="ctr"/>
              <a:r>
                <a:rPr lang="en-US" sz="1400" b="1" dirty="0"/>
                <a:t>documentation is a control which raises </a:t>
              </a:r>
            </a:p>
            <a:p>
              <a:pPr algn="ctr"/>
              <a:r>
                <a:rPr lang="en-US" sz="1400" b="1" dirty="0"/>
                <a:t>assurance of the quality of the product </a:t>
              </a:r>
            </a:p>
            <a:p>
              <a:pPr algn="ctr"/>
              <a:r>
                <a:rPr lang="en-US" sz="1400" b="1" dirty="0"/>
                <a:t>manufactured.  Violations concerning </a:t>
              </a:r>
            </a:p>
            <a:p>
              <a:pPr algn="ctr"/>
              <a:r>
                <a:rPr lang="en-US" sz="1400" b="1" dirty="0"/>
                <a:t>inadequate documentation are serious and </a:t>
              </a:r>
            </a:p>
            <a:p>
              <a:pPr algn="ctr"/>
              <a:r>
                <a:rPr lang="en-US" sz="1400" b="1" dirty="0"/>
                <a:t>should  be handled as such.</a:t>
              </a:r>
            </a:p>
            <a:p>
              <a:pPr algn="ctr"/>
              <a:r>
                <a:rPr lang="en-US" sz="1400" b="1" dirty="0"/>
                <a:t>Practices such as back dating and</a:t>
              </a:r>
            </a:p>
            <a:p>
              <a:pPr algn="ctr"/>
              <a:r>
                <a:rPr lang="en-US" sz="1400" b="1" dirty="0"/>
                <a:t>signing for actions not performed</a:t>
              </a:r>
            </a:p>
            <a:p>
              <a:pPr algn="ctr"/>
              <a:r>
                <a:rPr lang="en-US" sz="1400" b="1" dirty="0"/>
                <a:t>are serious violations.  </a:t>
              </a:r>
              <a:endParaRPr lang="en-US" sz="1400" b="1" i="1" dirty="0"/>
            </a:p>
            <a:p>
              <a:pPr algn="ctr">
                <a:lnSpc>
                  <a:spcPct val="80000"/>
                </a:lnSpc>
              </a:pPr>
              <a:endParaRPr lang="en-US" sz="1400" b="1" i="1" dirty="0"/>
            </a:p>
            <a:p>
              <a:pPr algn="ctr">
                <a:lnSpc>
                  <a:spcPct val="80000"/>
                </a:lnSpc>
              </a:pPr>
              <a:r>
                <a:rPr lang="en-US" sz="1400" i="1" dirty="0"/>
                <a:t>           (</a:t>
              </a:r>
              <a:r>
                <a:rPr lang="en-US" sz="1400" i="1" dirty="0" err="1"/>
                <a:t>Wockhardt</a:t>
              </a:r>
              <a:r>
                <a:rPr lang="en-US" sz="1400" i="1" dirty="0"/>
                <a:t> Ltd, </a:t>
              </a:r>
              <a:r>
                <a:rPr lang="en-US" sz="1400" i="1" dirty="0" err="1"/>
                <a:t>Chickalthana</a:t>
              </a:r>
              <a:r>
                <a:rPr lang="en-US" sz="1400" i="1" dirty="0"/>
                <a:t>)</a:t>
              </a:r>
              <a:endParaRPr lang="en-US" sz="1400" b="1" dirty="0"/>
            </a:p>
            <a:p>
              <a:endParaRPr lang="en-US" sz="2800" b="1" dirty="0"/>
            </a:p>
            <a:p>
              <a:endParaRPr lang="en-US" b="1" dirty="0">
                <a:solidFill>
                  <a:srgbClr val="FFFFFF"/>
                </a:solidFill>
              </a:endParaRPr>
            </a:p>
          </p:txBody>
        </p:sp>
        <p:sp>
          <p:nvSpPr>
            <p:cNvPr id="94212" name="Text Box 3"/>
            <p:cNvSpPr txBox="1">
              <a:spLocks noChangeArrowheads="1"/>
            </p:cNvSpPr>
            <p:nvPr/>
          </p:nvSpPr>
          <p:spPr bwMode="auto">
            <a:xfrm>
              <a:off x="4178010" y="1094548"/>
              <a:ext cx="23133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505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r>
                <a:rPr lang="en-US" sz="1800" b="1" dirty="0"/>
                <a:t>WARNING LETTER</a:t>
              </a:r>
            </a:p>
          </p:txBody>
        </p:sp>
      </p:grpSp>
      <p:sp>
        <p:nvSpPr>
          <p:cNvPr id="3" name="Title 2">
            <a:extLst>
              <a:ext uri="{FF2B5EF4-FFF2-40B4-BE49-F238E27FC236}">
                <a16:creationId xmlns:a16="http://schemas.microsoft.com/office/drawing/2014/main" id="{CF51759F-360B-4180-8D36-262009BA654C}"/>
              </a:ext>
            </a:extLst>
          </p:cNvPr>
          <p:cNvSpPr>
            <a:spLocks noGrp="1"/>
          </p:cNvSpPr>
          <p:nvPr>
            <p:ph type="title" idx="4294967295"/>
          </p:nvPr>
        </p:nvSpPr>
        <p:spPr>
          <a:xfrm>
            <a:off x="373063" y="0"/>
            <a:ext cx="7217390" cy="1143000"/>
          </a:xfrm>
        </p:spPr>
        <p:txBody>
          <a:bodyPr/>
          <a:lstStyle/>
          <a:p>
            <a:r>
              <a:rPr lang="en-US" sz="2200" dirty="0"/>
              <a:t>Warning Letter Example – Poor Document Practices</a:t>
            </a:r>
          </a:p>
        </p:txBody>
      </p:sp>
      <p:sp>
        <p:nvSpPr>
          <p:cNvPr id="7" name="TextBox 6">
            <a:extLst>
              <a:ext uri="{FF2B5EF4-FFF2-40B4-BE49-F238E27FC236}">
                <a16:creationId xmlns:a16="http://schemas.microsoft.com/office/drawing/2014/main" id="{D07E7FDE-2137-4DA5-86C2-BA0040F60E39}"/>
              </a:ext>
            </a:extLst>
          </p:cNvPr>
          <p:cNvSpPr txBox="1"/>
          <p:nvPr/>
        </p:nvSpPr>
        <p:spPr>
          <a:xfrm>
            <a:off x="208224" y="1439323"/>
            <a:ext cx="3382141" cy="4524315"/>
          </a:xfrm>
          <a:prstGeom prst="rect">
            <a:avLst/>
          </a:prstGeom>
          <a:noFill/>
        </p:spPr>
        <p:txBody>
          <a:bodyPr wrap="square">
            <a:spAutoFit/>
          </a:bodyPr>
          <a:lstStyle/>
          <a:p>
            <a:r>
              <a:rPr kumimoji="0" lang="en-US" b="0" i="0" u="none" strike="noStrike" kern="1200" cap="none" spc="0" normalizeH="0" baseline="0" noProof="0" dirty="0">
                <a:ln>
                  <a:noFill/>
                </a:ln>
                <a:solidFill>
                  <a:srgbClr val="000000"/>
                </a:solidFill>
                <a:effectLst/>
                <a:uLnTx/>
                <a:uFillTx/>
                <a:latin typeface="Arial" pitchFamily="34" charset="0"/>
                <a:ea typeface="+mn-ea"/>
                <a:cs typeface="+mn-cs"/>
              </a:rPr>
              <a:t>This firm  has a history of poor documentation practices.  FDA issued them a Warning Letter because similar issues brought to their attention in past inspections remain. FDA may deny entry of their products into the US.  FDA gave the firm 30 days to contact them and discuss remedial plans.  FDA also indicated to the firm that if any new applications are in front of the FDA, FDA would recommend disapproval until the firm can demonstrate compliance with GMPs</a:t>
            </a:r>
            <a:endParaRPr lang="en-US" dirty="0"/>
          </a:p>
        </p:txBody>
      </p:sp>
    </p:spTree>
    <p:extLst>
      <p:ext uri="{BB962C8B-B14F-4D97-AF65-F5344CB8AC3E}">
        <p14:creationId xmlns:p14="http://schemas.microsoft.com/office/powerpoint/2010/main" val="9544413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722659" y="6419407"/>
            <a:ext cx="421341" cy="359945"/>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1227D349-74D2-48F8-8CED-BE971D253CC8}" type="slidenum">
              <a:rPr lang="en-US" sz="1400" smtClean="0"/>
              <a:pPr eaLnBrk="1" hangingPunct="1"/>
              <a:t>89</a:t>
            </a:fld>
            <a:endParaRPr lang="en-US" sz="1400" dirty="0"/>
          </a:p>
        </p:txBody>
      </p:sp>
      <p:sp>
        <p:nvSpPr>
          <p:cNvPr id="95235" name="Rectangle 5"/>
          <p:cNvSpPr>
            <a:spLocks noGrp="1" noChangeArrowheads="1"/>
          </p:cNvSpPr>
          <p:nvPr>
            <p:ph type="title" idx="4294967295"/>
          </p:nvPr>
        </p:nvSpPr>
        <p:spPr bwMode="auto">
          <a:xfrm>
            <a:off x="127511" y="143744"/>
            <a:ext cx="8305800" cy="1143000"/>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14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Characteristics of Credible Records </a:t>
            </a:r>
          </a:p>
          <a:p>
            <a:pPr marL="0" marR="0" lvl="0" indent="0" algn="l" defTabSz="914400" rtl="0" eaLnBrk="1" fontAlgn="base" latinLnBrk="0" hangingPunct="1">
              <a:lnSpc>
                <a:spcPct val="114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charset="0"/>
                <a:ea typeface="+mn-ea"/>
                <a:cs typeface="+mn-cs"/>
              </a:rPr>
              <a:t>Work Is Reviewed By Another Party Verification</a:t>
            </a:r>
          </a:p>
        </p:txBody>
      </p:sp>
      <p:sp>
        <p:nvSpPr>
          <p:cNvPr id="8" name="TextBox 7">
            <a:extLst>
              <a:ext uri="{FF2B5EF4-FFF2-40B4-BE49-F238E27FC236}">
                <a16:creationId xmlns:a16="http://schemas.microsoft.com/office/drawing/2014/main" id="{75D5C3DE-2DFA-441F-ABDC-4E22654E97D4}"/>
              </a:ext>
            </a:extLst>
          </p:cNvPr>
          <p:cNvSpPr txBox="1"/>
          <p:nvPr/>
        </p:nvSpPr>
        <p:spPr>
          <a:xfrm>
            <a:off x="342900" y="1401619"/>
            <a:ext cx="7162800" cy="646331"/>
          </a:xfrm>
          <a:prstGeom prst="rect">
            <a:avLst/>
          </a:prstGeom>
          <a:noFill/>
        </p:spPr>
        <p:txBody>
          <a:bodyPr wrap="square">
            <a:spAutoFit/>
          </a:bodyPr>
          <a:lstStyle/>
          <a:p>
            <a:pPr eaLnBrk="1" hangingPunct="1"/>
            <a:r>
              <a:rPr lang="en-US" sz="1800" dirty="0"/>
              <a:t>The credibility of records is enhanced when work is reviewed by another party.  </a:t>
            </a:r>
          </a:p>
        </p:txBody>
      </p:sp>
      <p:sp>
        <p:nvSpPr>
          <p:cNvPr id="95236" name="Rectangle 6"/>
          <p:cNvSpPr>
            <a:spLocks noChangeArrowheads="1"/>
          </p:cNvSpPr>
          <p:nvPr/>
        </p:nvSpPr>
        <p:spPr bwMode="auto">
          <a:xfrm>
            <a:off x="800100" y="2255980"/>
            <a:ext cx="7162800" cy="4343400"/>
          </a:xfrm>
          <a:prstGeom prst="rect">
            <a:avLst/>
          </a:prstGeom>
          <a:solidFill>
            <a:srgbClr val="FFFFFF"/>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274320" algn="l"/>
            <a:r>
              <a:rPr lang="en-US" sz="2200" u="sng" dirty="0"/>
              <a:t>Verified By</a:t>
            </a:r>
            <a:r>
              <a:rPr lang="en-US" sz="2200" dirty="0"/>
              <a:t>:  The information was independently</a:t>
            </a:r>
          </a:p>
          <a:p>
            <a:pPr marL="274320" algn="l"/>
            <a:r>
              <a:rPr lang="en-US" sz="2200" dirty="0"/>
              <a:t>verified by another person.  For example, </a:t>
            </a:r>
          </a:p>
          <a:p>
            <a:pPr marL="274320" algn="l"/>
            <a:r>
              <a:rPr lang="en-US" sz="2200" dirty="0"/>
              <a:t>vial reconciliations, calculations, etc.</a:t>
            </a:r>
          </a:p>
          <a:p>
            <a:pPr marL="274320" algn="l"/>
            <a:endParaRPr lang="en-US" sz="2200" dirty="0"/>
          </a:p>
          <a:p>
            <a:pPr marL="274320" algn="l"/>
            <a:r>
              <a:rPr lang="en-US" sz="2200" u="sng" dirty="0"/>
              <a:t>Witnessed By</a:t>
            </a:r>
            <a:r>
              <a:rPr lang="en-US" sz="2200" dirty="0"/>
              <a:t>:  The activity was witnessed by </a:t>
            </a:r>
          </a:p>
          <a:p>
            <a:pPr marL="274320" algn="l"/>
            <a:r>
              <a:rPr lang="en-US" sz="2200" dirty="0"/>
              <a:t>another person.  Usually, an activity needs to be </a:t>
            </a:r>
          </a:p>
          <a:p>
            <a:pPr marL="274320" algn="l"/>
            <a:r>
              <a:rPr lang="en-US" sz="2200" dirty="0"/>
              <a:t>witnessed if there is no other documentation that </a:t>
            </a:r>
          </a:p>
          <a:p>
            <a:pPr marL="274320" algn="l"/>
            <a:r>
              <a:rPr lang="en-US" sz="2200" dirty="0"/>
              <a:t>provides evidence that the activity was performed. </a:t>
            </a:r>
          </a:p>
          <a:p>
            <a:pPr marL="274320" algn="l"/>
            <a:r>
              <a:rPr lang="en-US" sz="2200" dirty="0"/>
              <a:t>For example, adding materials to a formulation or </a:t>
            </a:r>
          </a:p>
          <a:p>
            <a:pPr marL="274320" algn="l"/>
            <a:r>
              <a:rPr lang="en-US" sz="2200" dirty="0"/>
              <a:t>confirming a weight of a chemical when the scale </a:t>
            </a:r>
          </a:p>
          <a:p>
            <a:pPr marL="274320" algn="l"/>
            <a:r>
              <a:rPr lang="en-US" sz="2200" dirty="0"/>
              <a:t>does not provide a printout. </a:t>
            </a:r>
          </a:p>
        </p:txBody>
      </p:sp>
    </p:spTree>
    <p:extLst>
      <p:ext uri="{BB962C8B-B14F-4D97-AF65-F5344CB8AC3E}">
        <p14:creationId xmlns:p14="http://schemas.microsoft.com/office/powerpoint/2010/main" val="2097580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eaLnBrk="1" hangingPunct="1"/>
            <a:r>
              <a:rPr lang="en-US" sz="2800" dirty="0"/>
              <a:t>GMPs – in 4 words</a:t>
            </a:r>
          </a:p>
        </p:txBody>
      </p:sp>
      <p:sp>
        <p:nvSpPr>
          <p:cNvPr id="11268" name="Rectangle 3"/>
          <p:cNvSpPr>
            <a:spLocks noGrp="1" noChangeArrowheads="1"/>
          </p:cNvSpPr>
          <p:nvPr>
            <p:ph type="body" idx="1"/>
          </p:nvPr>
        </p:nvSpPr>
        <p:spPr>
          <a:xfrm>
            <a:off x="805873" y="1620981"/>
            <a:ext cx="3341254" cy="2853388"/>
          </a:xfrm>
        </p:spPr>
        <p:txBody>
          <a:bodyPr/>
          <a:lstStyle/>
          <a:p>
            <a:pPr eaLnBrk="1" hangingPunct="1">
              <a:buClr>
                <a:srgbClr val="0070C0"/>
              </a:buClr>
            </a:pPr>
            <a:r>
              <a:rPr lang="en-US" sz="2400" dirty="0"/>
              <a:t>Plan</a:t>
            </a:r>
          </a:p>
          <a:p>
            <a:pPr lvl="1" eaLnBrk="1" hangingPunct="1">
              <a:buClr>
                <a:srgbClr val="0070C0"/>
              </a:buClr>
            </a:pPr>
            <a:r>
              <a:rPr lang="en-US" sz="3600" dirty="0"/>
              <a:t>Document</a:t>
            </a:r>
          </a:p>
          <a:p>
            <a:pPr eaLnBrk="1" hangingPunct="1">
              <a:buClr>
                <a:srgbClr val="0070C0"/>
              </a:buClr>
            </a:pPr>
            <a:r>
              <a:rPr lang="en-US" sz="2400" dirty="0"/>
              <a:t>Execute</a:t>
            </a:r>
          </a:p>
          <a:p>
            <a:pPr lvl="1" eaLnBrk="1" hangingPunct="1">
              <a:buClr>
                <a:srgbClr val="0070C0"/>
              </a:buClr>
            </a:pPr>
            <a:r>
              <a:rPr lang="en-US" sz="3600" dirty="0"/>
              <a:t>Document</a:t>
            </a:r>
          </a:p>
        </p:txBody>
      </p:sp>
      <p:sp>
        <p:nvSpPr>
          <p:cNvPr id="7" name="TextBox 6">
            <a:extLst>
              <a:ext uri="{FF2B5EF4-FFF2-40B4-BE49-F238E27FC236}">
                <a16:creationId xmlns:a16="http://schemas.microsoft.com/office/drawing/2014/main" id="{FAA68A9A-DC26-42FE-8AF5-6737F1AE3D25}"/>
              </a:ext>
            </a:extLst>
          </p:cNvPr>
          <p:cNvSpPr txBox="1"/>
          <p:nvPr/>
        </p:nvSpPr>
        <p:spPr>
          <a:xfrm>
            <a:off x="304801" y="5384539"/>
            <a:ext cx="8310916" cy="1323439"/>
          </a:xfrm>
          <a:prstGeom prst="rect">
            <a:avLst/>
          </a:prstGeom>
          <a:noFill/>
        </p:spPr>
        <p:txBody>
          <a:bodyPr wrap="square">
            <a:spAutoFit/>
          </a:bodyPr>
          <a:lstStyle/>
          <a:p>
            <a:pPr marL="0" marR="0" lvl="0" indent="0" defTabSz="914400" rtl="0" eaLnBrk="1" fontAlgn="base" latinLnBrk="0" hangingPunct="1">
              <a:lnSpc>
                <a:spcPct val="100000"/>
              </a:lnSpc>
              <a:spcBef>
                <a:spcPct val="30000"/>
              </a:spcBef>
              <a:spcAft>
                <a:spcPct val="0"/>
              </a:spcAft>
              <a:buClrTx/>
              <a:buSzTx/>
              <a:buFontTx/>
              <a:buNone/>
              <a:tabLst/>
              <a:defRPr/>
            </a:pPr>
            <a:r>
              <a:rPr lang="en-US" sz="1600" dirty="0">
                <a:solidFill>
                  <a:srgbClr val="000000"/>
                </a:solidFill>
                <a:latin typeface="Arial" pitchFamily="34" charset="0"/>
              </a:rPr>
              <a:t>T</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o distill this down more, this is what you would come up with.  </a:t>
            </a:r>
            <a:r>
              <a:rPr kumimoji="0" lang="en-US" sz="1600" b="0" i="0" u="sng" strike="noStrike" kern="1200" cap="none" spc="0" normalizeH="0" baseline="0" noProof="0" dirty="0">
                <a:ln>
                  <a:noFill/>
                </a:ln>
                <a:solidFill>
                  <a:srgbClr val="000000"/>
                </a:solidFill>
                <a:effectLst/>
                <a:uLnTx/>
                <a:uFillTx/>
                <a:latin typeface="Arial" pitchFamily="34" charset="0"/>
                <a:ea typeface="+mn-ea"/>
                <a:cs typeface="+mn-cs"/>
              </a:rPr>
              <a:t>Plan</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 the processes, </a:t>
            </a:r>
            <a:r>
              <a:rPr kumimoji="0" lang="en-US" sz="1600" b="0" i="0" u="sng" strike="noStrike" kern="1200" cap="none" spc="0" normalizeH="0" baseline="0" noProof="0" dirty="0">
                <a:ln>
                  <a:noFill/>
                </a:ln>
                <a:solidFill>
                  <a:srgbClr val="000000"/>
                </a:solidFill>
                <a:effectLst/>
                <a:uLnTx/>
                <a:uFillTx/>
                <a:latin typeface="Arial" pitchFamily="34" charset="0"/>
                <a:ea typeface="+mn-ea"/>
                <a:cs typeface="+mn-cs"/>
              </a:rPr>
              <a:t>document</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 them, </a:t>
            </a:r>
            <a:r>
              <a:rPr kumimoji="0" lang="en-US" sz="1600" b="0" i="0" u="sng" strike="noStrike" kern="1200" cap="none" spc="0" normalizeH="0" baseline="0" noProof="0" dirty="0">
                <a:ln>
                  <a:noFill/>
                </a:ln>
                <a:solidFill>
                  <a:srgbClr val="000000"/>
                </a:solidFill>
                <a:effectLst/>
                <a:uLnTx/>
                <a:uFillTx/>
                <a:latin typeface="Arial" pitchFamily="34" charset="0"/>
                <a:ea typeface="+mn-ea"/>
                <a:cs typeface="+mn-cs"/>
              </a:rPr>
              <a:t>execute</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 them and </a:t>
            </a:r>
            <a:r>
              <a:rPr kumimoji="0" lang="en-US" sz="1600" b="0" i="0" u="sng" strike="noStrike" kern="1200" cap="none" spc="0" normalizeH="0" baseline="0" noProof="0" dirty="0">
                <a:ln>
                  <a:noFill/>
                </a:ln>
                <a:solidFill>
                  <a:srgbClr val="000000"/>
                </a:solidFill>
                <a:effectLst/>
                <a:uLnTx/>
                <a:uFillTx/>
                <a:latin typeface="Arial" pitchFamily="34" charset="0"/>
                <a:ea typeface="+mn-ea"/>
                <a:cs typeface="+mn-cs"/>
              </a:rPr>
              <a:t>document the execution.  </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You have to appreciate the huge role documentation plays in GMPs.  Of the 4 words chosen to summarize GMPs to this level, two of the words are the same – “Document”.  Without written documents, we can’t prove that there was ever a plan, or how processes were executed.    </a:t>
            </a:r>
          </a:p>
        </p:txBody>
      </p:sp>
    </p:spTree>
    <p:extLst>
      <p:ext uri="{BB962C8B-B14F-4D97-AF65-F5344CB8AC3E}">
        <p14:creationId xmlns:p14="http://schemas.microsoft.com/office/powerpoint/2010/main" val="39645888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3">
            <a:extLst>
              <a:ext uri="{C183D7F6-B498-43B3-948B-1728B52AA6E4}">
                <adec:decorative xmlns:adec="http://schemas.microsoft.com/office/drawing/2017/decorative" val="1"/>
              </a:ext>
            </a:extLst>
          </p:cNvPr>
          <p:cNvSpPr>
            <a:spLocks noGrp="1"/>
          </p:cNvSpPr>
          <p:nvPr>
            <p:ph type="sldNum" sz="quarter" idx="12"/>
          </p:nvPr>
        </p:nvSpPr>
        <p:spPr>
          <a:xfrm>
            <a:off x="8757585" y="6471197"/>
            <a:ext cx="457200" cy="457200"/>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29687CC7-CDBB-48C7-A76B-D50339C23825}" type="slidenum">
              <a:rPr lang="en-US" sz="1400" smtClean="0"/>
              <a:pPr eaLnBrk="1" hangingPunct="1"/>
              <a:t>90</a:t>
            </a:fld>
            <a:endParaRPr lang="en-US" sz="1400" dirty="0"/>
          </a:p>
        </p:txBody>
      </p:sp>
      <p:sp>
        <p:nvSpPr>
          <p:cNvPr id="2" name="Title 1">
            <a:extLst>
              <a:ext uri="{FF2B5EF4-FFF2-40B4-BE49-F238E27FC236}">
                <a16:creationId xmlns:a16="http://schemas.microsoft.com/office/drawing/2014/main" id="{B4FFE8E2-BE4E-4C9A-B7D6-7C8F60E25C7E}"/>
              </a:ext>
            </a:extLst>
          </p:cNvPr>
          <p:cNvSpPr>
            <a:spLocks noGrp="1"/>
          </p:cNvSpPr>
          <p:nvPr>
            <p:ph type="title" idx="4294967295"/>
          </p:nvPr>
        </p:nvSpPr>
        <p:spPr/>
        <p:txBody>
          <a:bodyPr/>
          <a:lstStyle/>
          <a:p>
            <a:pPr eaLnBrk="1" hangingPunct="1">
              <a:spcBef>
                <a:spcPts val="600"/>
              </a:spcBef>
            </a:pPr>
            <a:r>
              <a:rPr lang="en-US" dirty="0"/>
              <a:t>Documents Aren’t Credible</a:t>
            </a:r>
            <a:br>
              <a:rPr lang="en-US" dirty="0"/>
            </a:br>
            <a:r>
              <a:rPr lang="en-US" dirty="0"/>
              <a:t>If Verification Of Processes is Wrong</a:t>
            </a:r>
          </a:p>
        </p:txBody>
      </p:sp>
      <p:sp>
        <p:nvSpPr>
          <p:cNvPr id="96259" name="Text Box 2"/>
          <p:cNvSpPr txBox="1">
            <a:spLocks noChangeArrowheads="1"/>
          </p:cNvSpPr>
          <p:nvPr/>
        </p:nvSpPr>
        <p:spPr bwMode="auto">
          <a:xfrm>
            <a:off x="472281" y="1450109"/>
            <a:ext cx="818341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505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dirty="0"/>
              <a:t>Auditors recheck calculations as an additional verification.  So they shouldn’t find any discrepancies, right?</a:t>
            </a:r>
          </a:p>
        </p:txBody>
      </p:sp>
      <p:sp>
        <p:nvSpPr>
          <p:cNvPr id="96260" name="Text Box 3"/>
          <p:cNvSpPr txBox="1">
            <a:spLocks noChangeArrowheads="1"/>
          </p:cNvSpPr>
          <p:nvPr/>
        </p:nvSpPr>
        <p:spPr bwMode="auto">
          <a:xfrm>
            <a:off x="609600" y="2382981"/>
            <a:ext cx="75438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505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292100" eaLnBrk="0" hangingPunct="0">
              <a:defRPr sz="2400">
                <a:solidFill>
                  <a:schemeClr val="tx1"/>
                </a:solidFill>
                <a:latin typeface="Arial" charset="0"/>
              </a:defRPr>
            </a:lvl1pPr>
            <a:lvl2pPr marL="742950" indent="-285750" defTabSz="292100" eaLnBrk="0" hangingPunct="0">
              <a:defRPr sz="2400">
                <a:solidFill>
                  <a:schemeClr val="tx1"/>
                </a:solidFill>
                <a:latin typeface="Arial" charset="0"/>
              </a:defRPr>
            </a:lvl2pPr>
            <a:lvl3pPr marL="1143000" indent="-228600" defTabSz="292100" eaLnBrk="0" hangingPunct="0">
              <a:defRPr sz="2400">
                <a:solidFill>
                  <a:schemeClr val="tx1"/>
                </a:solidFill>
                <a:latin typeface="Arial" charset="0"/>
              </a:defRPr>
            </a:lvl3pPr>
            <a:lvl4pPr marL="1600200" indent="-228600" defTabSz="292100" eaLnBrk="0" hangingPunct="0">
              <a:defRPr sz="2400">
                <a:solidFill>
                  <a:schemeClr val="tx1"/>
                </a:solidFill>
                <a:latin typeface="Arial" charset="0"/>
              </a:defRPr>
            </a:lvl4pPr>
            <a:lvl5pPr marL="2057400" indent="-228600" defTabSz="292100" eaLnBrk="0" hangingPunct="0">
              <a:defRPr sz="2400">
                <a:solidFill>
                  <a:schemeClr val="tx1"/>
                </a:solidFill>
                <a:latin typeface="Arial" charset="0"/>
              </a:defRPr>
            </a:lvl5pPr>
            <a:lvl6pPr marL="2514600" indent="-228600" algn="ctr" defTabSz="292100" eaLnBrk="0" fontAlgn="base" hangingPunct="0">
              <a:spcBef>
                <a:spcPct val="0"/>
              </a:spcBef>
              <a:spcAft>
                <a:spcPct val="0"/>
              </a:spcAft>
              <a:defRPr sz="2400">
                <a:solidFill>
                  <a:schemeClr val="tx1"/>
                </a:solidFill>
                <a:latin typeface="Arial" charset="0"/>
              </a:defRPr>
            </a:lvl6pPr>
            <a:lvl7pPr marL="2971800" indent="-228600" algn="ctr" defTabSz="292100" eaLnBrk="0" fontAlgn="base" hangingPunct="0">
              <a:spcBef>
                <a:spcPct val="0"/>
              </a:spcBef>
              <a:spcAft>
                <a:spcPct val="0"/>
              </a:spcAft>
              <a:defRPr sz="2400">
                <a:solidFill>
                  <a:schemeClr val="tx1"/>
                </a:solidFill>
                <a:latin typeface="Arial" charset="0"/>
              </a:defRPr>
            </a:lvl7pPr>
            <a:lvl8pPr marL="3429000" indent="-228600" algn="ctr" defTabSz="292100" eaLnBrk="0" fontAlgn="base" hangingPunct="0">
              <a:spcBef>
                <a:spcPct val="0"/>
              </a:spcBef>
              <a:spcAft>
                <a:spcPct val="0"/>
              </a:spcAft>
              <a:defRPr sz="2400">
                <a:solidFill>
                  <a:schemeClr val="tx1"/>
                </a:solidFill>
                <a:latin typeface="Arial" charset="0"/>
              </a:defRPr>
            </a:lvl8pPr>
            <a:lvl9pPr marL="3886200" indent="-228600" algn="ctr" defTabSz="292100" eaLnBrk="0" fontAlgn="base" hangingPunct="0">
              <a:spcBef>
                <a:spcPct val="0"/>
              </a:spcBef>
              <a:spcAft>
                <a:spcPct val="0"/>
              </a:spcAft>
              <a:defRPr sz="2400">
                <a:solidFill>
                  <a:schemeClr val="tx1"/>
                </a:solidFill>
                <a:latin typeface="Arial" charset="0"/>
              </a:defRPr>
            </a:lvl9pPr>
          </a:lstStyle>
          <a:p>
            <a:pPr marL="288925" algn="l" eaLnBrk="1" hangingPunct="1">
              <a:spcBef>
                <a:spcPct val="50000"/>
              </a:spcBef>
            </a:pPr>
            <a:r>
              <a:rPr lang="en-US" sz="2000" dirty="0"/>
              <a:t>“The incorrect Part Number, Lot Number and Expiration Date 	for a solution was recorded in the BPR at least 3 times.  The 	solution was not released, was never brought into Room 12 	and was not appropriate for the project.  The information 	recorded was signed </a:t>
            </a:r>
            <a:r>
              <a:rPr lang="en-US" sz="2000" b="1" dirty="0"/>
              <a:t>as verified</a:t>
            </a:r>
            <a:r>
              <a:rPr lang="en-US" sz="2000" dirty="0"/>
              <a:t>.”</a:t>
            </a:r>
            <a:endParaRPr lang="en-US" sz="2000" dirty="0">
              <a:solidFill>
                <a:srgbClr val="FF0000"/>
              </a:solidFill>
            </a:endParaRPr>
          </a:p>
        </p:txBody>
      </p:sp>
      <p:sp>
        <p:nvSpPr>
          <p:cNvPr id="96261" name="Text Box 4"/>
          <p:cNvSpPr txBox="1">
            <a:spLocks noChangeArrowheads="1"/>
          </p:cNvSpPr>
          <p:nvPr/>
        </p:nvSpPr>
        <p:spPr bwMode="auto">
          <a:xfrm>
            <a:off x="457200" y="4368800"/>
            <a:ext cx="8077200" cy="1349375"/>
          </a:xfrm>
          <a:prstGeom prst="rect">
            <a:avLst/>
          </a:prstGeom>
          <a:solidFill>
            <a:srgbClr val="F3EBFF"/>
          </a:solidFill>
          <a:ln w="38100">
            <a:solidFill>
              <a:schemeClr val="tx1"/>
            </a:solidFill>
            <a:miter lim="800000"/>
            <a:headEnd/>
            <a:tailEnd/>
          </a:ln>
          <a:effec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000" dirty="0"/>
              <a:t>VERIFIERS need to check every piece of information associated with the calculation.  If the calculation uses a value from another step, the verifier needs to verify that the data was properly transcribed from the earlier step.  </a:t>
            </a:r>
          </a:p>
        </p:txBody>
      </p:sp>
    </p:spTree>
    <p:extLst>
      <p:ext uri="{BB962C8B-B14F-4D97-AF65-F5344CB8AC3E}">
        <p14:creationId xmlns:p14="http://schemas.microsoft.com/office/powerpoint/2010/main" val="4151604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CFB702-B1B2-48DC-AD96-6B83062135E3}"/>
              </a:ext>
            </a:extLst>
          </p:cNvPr>
          <p:cNvSpPr txBox="1">
            <a:spLocks noGrp="1"/>
          </p:cNvSpPr>
          <p:nvPr>
            <p:ph type="title"/>
          </p:nvPr>
        </p:nvSpPr>
        <p:spPr>
          <a:xfrm>
            <a:off x="473647" y="252183"/>
            <a:ext cx="6589712" cy="10064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eaLnBrk="1" hangingPunct="1">
              <a:spcBef>
                <a:spcPts val="600"/>
              </a:spcBef>
            </a:pPr>
            <a:r>
              <a:rPr lang="en-US" dirty="0">
                <a:solidFill>
                  <a:srgbClr val="FFFFFF"/>
                </a:solidFill>
              </a:rPr>
              <a:t>Documents Aren’t Credible</a:t>
            </a:r>
            <a:br>
              <a:rPr lang="en-US" dirty="0">
                <a:solidFill>
                  <a:srgbClr val="FFFFFF"/>
                </a:solidFill>
              </a:rPr>
            </a:br>
            <a:r>
              <a:rPr lang="en-US" dirty="0">
                <a:solidFill>
                  <a:srgbClr val="FFFFFF"/>
                </a:solidFill>
              </a:rPr>
              <a:t>If Verification Of Processes is Wrong</a:t>
            </a:r>
            <a:br>
              <a:rPr lang="en-US" sz="1800" dirty="0">
                <a:solidFill>
                  <a:srgbClr val="FFFFFF"/>
                </a:solidFill>
              </a:rPr>
            </a:b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97282"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8699500" y="6457950"/>
            <a:ext cx="444500" cy="5207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19967202-67EE-4027-9A03-248F5487BE4A}" type="slidenum">
              <a:rPr lang="en-US" sz="1400" smtClean="0"/>
              <a:pPr eaLnBrk="1" hangingPunct="1"/>
              <a:t>91</a:t>
            </a:fld>
            <a:endParaRPr lang="en-US" sz="1400" dirty="0"/>
          </a:p>
        </p:txBody>
      </p:sp>
      <p:pic>
        <p:nvPicPr>
          <p:cNvPr id="97283" name="Picture 2">
            <a:extLs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00" t="47144" r="53149" b="31723"/>
          <a:stretch/>
        </p:blipFill>
        <p:spPr bwMode="auto">
          <a:xfrm>
            <a:off x="740223" y="1554480"/>
            <a:ext cx="7931150" cy="339852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D67DF2A4-71AA-4942-A107-2A945F236103}"/>
              </a:ext>
            </a:extLst>
          </p:cNvPr>
          <p:cNvSpPr txBox="1"/>
          <p:nvPr/>
        </p:nvSpPr>
        <p:spPr>
          <a:xfrm>
            <a:off x="685800" y="5262372"/>
            <a:ext cx="7685532" cy="923330"/>
          </a:xfrm>
          <a:prstGeom prst="rect">
            <a:avLst/>
          </a:prstGeom>
          <a:noFill/>
        </p:spPr>
        <p:txBody>
          <a:bodyPr wrap="square" rtlCol="0">
            <a:spAutoFit/>
          </a:bodyPr>
          <a:lstStyle/>
          <a:p>
            <a:r>
              <a:rPr lang="en-US" dirty="0">
                <a:solidFill>
                  <a:srgbClr val="000000"/>
                </a:solidFill>
                <a:latin typeface="Arial" pitchFamily="34" charset="0"/>
              </a:rPr>
              <a:t>Why did the auditor object to this value?  The value inputted was the specification for the pH (&lt;6) and </a:t>
            </a:r>
            <a:r>
              <a:rPr lang="en-US" b="1" dirty="0">
                <a:solidFill>
                  <a:srgbClr val="000000"/>
                </a:solidFill>
                <a:latin typeface="Arial" pitchFamily="34" charset="0"/>
              </a:rPr>
              <a:t>not</a:t>
            </a:r>
            <a:r>
              <a:rPr lang="en-US" dirty="0">
                <a:solidFill>
                  <a:srgbClr val="000000"/>
                </a:solidFill>
                <a:latin typeface="Arial" pitchFamily="34" charset="0"/>
              </a:rPr>
              <a:t> the actual pH value.  You need to input the actual value, so it can be independently compared to the spec.</a:t>
            </a:r>
            <a:endParaRPr lang="en-US" dirty="0"/>
          </a:p>
        </p:txBody>
      </p:sp>
    </p:spTree>
    <p:extLst>
      <p:ext uri="{BB962C8B-B14F-4D97-AF65-F5344CB8AC3E}">
        <p14:creationId xmlns:p14="http://schemas.microsoft.com/office/powerpoint/2010/main" val="30832366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59906" y="6420140"/>
            <a:ext cx="484094"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2781F0E6-7486-4E0D-9A0E-B76728F21528}" type="slidenum">
              <a:rPr lang="en-US" sz="1400" smtClean="0"/>
              <a:pPr eaLnBrk="1" hangingPunct="1"/>
              <a:t>92</a:t>
            </a:fld>
            <a:endParaRPr lang="en-US" sz="1400" dirty="0"/>
          </a:p>
        </p:txBody>
      </p:sp>
      <p:sp>
        <p:nvSpPr>
          <p:cNvPr id="98307" name="Rectangle 2"/>
          <p:cNvSpPr>
            <a:spLocks noGrp="1" noChangeArrowheads="1"/>
          </p:cNvSpPr>
          <p:nvPr>
            <p:ph type="title"/>
          </p:nvPr>
        </p:nvSpPr>
        <p:spPr/>
        <p:txBody>
          <a:bodyPr/>
          <a:lstStyle/>
          <a:p>
            <a:pPr algn="l" eaLnBrk="1" hangingPunct="1">
              <a:lnSpc>
                <a:spcPct val="110000"/>
              </a:lnSpc>
            </a:pPr>
            <a:r>
              <a:rPr lang="en-US" sz="2800" b="1" dirty="0"/>
              <a:t>Documentation Is Proving </a:t>
            </a:r>
            <a:br>
              <a:rPr lang="en-US" sz="2800" b="1" dirty="0"/>
            </a:br>
            <a:r>
              <a:rPr lang="en-US" sz="2800" b="1" dirty="0"/>
              <a:t>Manufacturing Requirements Are Met</a:t>
            </a:r>
          </a:p>
        </p:txBody>
      </p:sp>
      <p:sp>
        <p:nvSpPr>
          <p:cNvPr id="98308" name="Rectangle 3"/>
          <p:cNvSpPr>
            <a:spLocks noGrp="1" noChangeArrowheads="1"/>
          </p:cNvSpPr>
          <p:nvPr>
            <p:ph type="body" idx="1"/>
          </p:nvPr>
        </p:nvSpPr>
        <p:spPr>
          <a:xfrm>
            <a:off x="571499" y="1828800"/>
            <a:ext cx="7693611" cy="3111623"/>
          </a:xfrm>
        </p:spPr>
        <p:txBody>
          <a:bodyPr/>
          <a:lstStyle/>
          <a:p>
            <a:pPr eaLnBrk="1" hangingPunct="1"/>
            <a:r>
              <a:rPr lang="en-US" sz="2400" dirty="0"/>
              <a:t>You developed a plan and </a:t>
            </a:r>
          </a:p>
          <a:p>
            <a:pPr eaLnBrk="1" hangingPunct="1"/>
            <a:r>
              <a:rPr lang="en-US" sz="2400" dirty="0"/>
              <a:t>You executed the plan</a:t>
            </a:r>
          </a:p>
          <a:p>
            <a:pPr eaLnBrk="1" hangingPunct="1">
              <a:buFontTx/>
              <a:buNone/>
            </a:pPr>
            <a:endParaRPr lang="en-US" b="1" dirty="0"/>
          </a:p>
          <a:p>
            <a:pPr eaLnBrk="1" hangingPunct="1">
              <a:buFontTx/>
              <a:buNone/>
            </a:pPr>
            <a:r>
              <a:rPr lang="en-US" sz="2400" b="1" dirty="0"/>
              <a:t>THE </a:t>
            </a:r>
            <a:r>
              <a:rPr lang="en-US" sz="3200" b="1" u="sng" dirty="0"/>
              <a:t>DOCUMENTS</a:t>
            </a:r>
            <a:r>
              <a:rPr lang="en-US" b="1" dirty="0"/>
              <a:t> </a:t>
            </a:r>
          </a:p>
          <a:p>
            <a:pPr eaLnBrk="1" hangingPunct="1">
              <a:buFontTx/>
              <a:buNone/>
            </a:pPr>
            <a:r>
              <a:rPr lang="en-US" sz="2400" b="1" dirty="0"/>
              <a:t>WILL TELL THE STORY</a:t>
            </a:r>
          </a:p>
        </p:txBody>
      </p:sp>
      <p:sp>
        <p:nvSpPr>
          <p:cNvPr id="7" name="TextBox 6">
            <a:extLst>
              <a:ext uri="{FF2B5EF4-FFF2-40B4-BE49-F238E27FC236}">
                <a16:creationId xmlns:a16="http://schemas.microsoft.com/office/drawing/2014/main" id="{CF109AFB-58C5-4A65-8907-FC419060812D}"/>
              </a:ext>
            </a:extLst>
          </p:cNvPr>
          <p:cNvSpPr txBox="1"/>
          <p:nvPr/>
        </p:nvSpPr>
        <p:spPr>
          <a:xfrm>
            <a:off x="472281" y="5232737"/>
            <a:ext cx="8199437"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In an FDA inspection, documentation review is a major part of their review.  Yes, inspectors will listen to your explanations, but they will look to the DOCUMENTATION for proof.  </a:t>
            </a:r>
          </a:p>
        </p:txBody>
      </p:sp>
    </p:spTree>
    <p:extLst>
      <p:ext uri="{BB962C8B-B14F-4D97-AF65-F5344CB8AC3E}">
        <p14:creationId xmlns:p14="http://schemas.microsoft.com/office/powerpoint/2010/main" val="6990129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Number Placeholder 3">
            <a:extLst>
              <a:ext uri="{C183D7F6-B498-43B3-948B-1728B52AA6E4}">
                <adec:decorative xmlns:adec="http://schemas.microsoft.com/office/drawing/2017/decorative" val="1"/>
              </a:ext>
            </a:extLst>
          </p:cNvPr>
          <p:cNvSpPr>
            <a:spLocks noGrp="1"/>
          </p:cNvSpPr>
          <p:nvPr>
            <p:ph type="sldNum" sz="quarter" idx="12"/>
          </p:nvPr>
        </p:nvSpPr>
        <p:spPr>
          <a:xfrm>
            <a:off x="8637496" y="6460250"/>
            <a:ext cx="551329" cy="457200"/>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68B1F395-9F98-418D-99D0-A5D19B1C39D6}" type="slidenum">
              <a:rPr lang="en-US" sz="1400" smtClean="0"/>
              <a:pPr eaLnBrk="1" hangingPunct="1"/>
              <a:t>93</a:t>
            </a:fld>
            <a:endParaRPr lang="en-US" sz="1400" dirty="0"/>
          </a:p>
        </p:txBody>
      </p:sp>
      <p:sp>
        <p:nvSpPr>
          <p:cNvPr id="6" name="Title 5">
            <a:extLst>
              <a:ext uri="{FF2B5EF4-FFF2-40B4-BE49-F238E27FC236}">
                <a16:creationId xmlns:a16="http://schemas.microsoft.com/office/drawing/2014/main" id="{EAF9EAEC-3698-4FF4-BD18-5C2CBA424ED0}"/>
              </a:ext>
            </a:extLst>
          </p:cNvPr>
          <p:cNvSpPr txBox="1">
            <a:spLocks noGrp="1"/>
          </p:cNvSpPr>
          <p:nvPr>
            <p:ph type="title" idx="4294967295"/>
          </p:nvPr>
        </p:nvSpPr>
        <p:spPr>
          <a:xfrm>
            <a:off x="531091" y="3162225"/>
            <a:ext cx="5824819"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Here are some observations from an auditor:</a:t>
            </a:r>
          </a:p>
        </p:txBody>
      </p:sp>
      <p:sp>
        <p:nvSpPr>
          <p:cNvPr id="100355" name="Text Box 2"/>
          <p:cNvSpPr txBox="1">
            <a:spLocks noChangeArrowheads="1"/>
          </p:cNvSpPr>
          <p:nvPr/>
        </p:nvSpPr>
        <p:spPr bwMode="auto">
          <a:xfrm>
            <a:off x="461112" y="1480454"/>
            <a:ext cx="7848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505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dirty="0">
                <a:latin typeface="Arial Black" pitchFamily="34" charset="0"/>
              </a:rPr>
              <a:t>Auditors check that the stated quantities in the Batch Record are traceable and consistent with associated documents that also state quantities.  </a:t>
            </a:r>
          </a:p>
        </p:txBody>
      </p:sp>
      <p:sp>
        <p:nvSpPr>
          <p:cNvPr id="100356" name="Text Box 3"/>
          <p:cNvSpPr txBox="1">
            <a:spLocks noChangeArrowheads="1"/>
          </p:cNvSpPr>
          <p:nvPr/>
        </p:nvSpPr>
        <p:spPr bwMode="auto">
          <a:xfrm>
            <a:off x="506504" y="3826528"/>
            <a:ext cx="7749989"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505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292100" eaLnBrk="0" hangingPunct="0">
              <a:defRPr sz="2400">
                <a:solidFill>
                  <a:schemeClr val="tx1"/>
                </a:solidFill>
                <a:latin typeface="Arial" charset="0"/>
              </a:defRPr>
            </a:lvl1pPr>
            <a:lvl2pPr marL="742950" indent="-285750" defTabSz="292100" eaLnBrk="0" hangingPunct="0">
              <a:defRPr sz="2400">
                <a:solidFill>
                  <a:schemeClr val="tx1"/>
                </a:solidFill>
                <a:latin typeface="Arial" charset="0"/>
              </a:defRPr>
            </a:lvl2pPr>
            <a:lvl3pPr marL="1143000" indent="-228600" defTabSz="292100" eaLnBrk="0" hangingPunct="0">
              <a:defRPr sz="2400">
                <a:solidFill>
                  <a:schemeClr val="tx1"/>
                </a:solidFill>
                <a:latin typeface="Arial" charset="0"/>
              </a:defRPr>
            </a:lvl3pPr>
            <a:lvl4pPr marL="1600200" indent="-228600" defTabSz="292100" eaLnBrk="0" hangingPunct="0">
              <a:defRPr sz="2400">
                <a:solidFill>
                  <a:schemeClr val="tx1"/>
                </a:solidFill>
                <a:latin typeface="Arial" charset="0"/>
              </a:defRPr>
            </a:lvl4pPr>
            <a:lvl5pPr marL="2057400" indent="-228600" defTabSz="292100" eaLnBrk="0" hangingPunct="0">
              <a:defRPr sz="2400">
                <a:solidFill>
                  <a:schemeClr val="tx1"/>
                </a:solidFill>
                <a:latin typeface="Arial" charset="0"/>
              </a:defRPr>
            </a:lvl5pPr>
            <a:lvl6pPr marL="2514600" indent="-228600" algn="ctr" defTabSz="292100" eaLnBrk="0" fontAlgn="base" hangingPunct="0">
              <a:spcBef>
                <a:spcPct val="0"/>
              </a:spcBef>
              <a:spcAft>
                <a:spcPct val="0"/>
              </a:spcAft>
              <a:defRPr sz="2400">
                <a:solidFill>
                  <a:schemeClr val="tx1"/>
                </a:solidFill>
                <a:latin typeface="Arial" charset="0"/>
              </a:defRPr>
            </a:lvl6pPr>
            <a:lvl7pPr marL="2971800" indent="-228600" algn="ctr" defTabSz="292100" eaLnBrk="0" fontAlgn="base" hangingPunct="0">
              <a:spcBef>
                <a:spcPct val="0"/>
              </a:spcBef>
              <a:spcAft>
                <a:spcPct val="0"/>
              </a:spcAft>
              <a:defRPr sz="2400">
                <a:solidFill>
                  <a:schemeClr val="tx1"/>
                </a:solidFill>
                <a:latin typeface="Arial" charset="0"/>
              </a:defRPr>
            </a:lvl7pPr>
            <a:lvl8pPr marL="3429000" indent="-228600" algn="ctr" defTabSz="292100" eaLnBrk="0" fontAlgn="base" hangingPunct="0">
              <a:spcBef>
                <a:spcPct val="0"/>
              </a:spcBef>
              <a:spcAft>
                <a:spcPct val="0"/>
              </a:spcAft>
              <a:defRPr sz="2400">
                <a:solidFill>
                  <a:schemeClr val="tx1"/>
                </a:solidFill>
                <a:latin typeface="Arial" charset="0"/>
              </a:defRPr>
            </a:lvl8pPr>
            <a:lvl9pPr marL="3886200" indent="-228600" algn="ctr" defTabSz="292100" eaLnBrk="0" fontAlgn="base" hangingPunct="0">
              <a:spcBef>
                <a:spcPct val="0"/>
              </a:spcBef>
              <a:spcAft>
                <a:spcPct val="0"/>
              </a:spcAft>
              <a:defRPr sz="2400">
                <a:solidFill>
                  <a:schemeClr val="tx1"/>
                </a:solidFill>
                <a:latin typeface="Arial" charset="0"/>
              </a:defRPr>
            </a:lvl9pPr>
          </a:lstStyle>
          <a:p>
            <a:pPr marL="342900" indent="-342900" algn="l" eaLnBrk="1" hangingPunct="1">
              <a:spcBef>
                <a:spcPct val="50000"/>
              </a:spcBef>
              <a:buFont typeface="Arial" panose="020B0604020202020204" pitchFamily="34" charset="0"/>
              <a:buChar char="•"/>
            </a:pPr>
            <a:r>
              <a:rPr lang="en-US" dirty="0"/>
              <a:t>“Volume of Pooled Virus is recorded as 72 mL.  The two runs list the estimated yield volumes as 32.5 and 42 mL.  This would be 74.5.  Is the 72mL an actual measured amount?”</a:t>
            </a:r>
          </a:p>
          <a:p>
            <a:pPr marL="342900" indent="-342900" algn="l" eaLnBrk="1" hangingPunct="1">
              <a:spcBef>
                <a:spcPct val="50000"/>
              </a:spcBef>
              <a:buFont typeface="Arial" panose="020B0604020202020204" pitchFamily="34" charset="0"/>
              <a:buChar char="•"/>
            </a:pPr>
            <a:r>
              <a:rPr lang="en-US" dirty="0"/>
              <a:t>“Starting pooled virus volume on page 26 is 72 mL.  According to the record 75 mL of virus was added.  Where did the additional 3 mL come from?”</a:t>
            </a:r>
          </a:p>
        </p:txBody>
      </p:sp>
    </p:spTree>
    <p:extLst>
      <p:ext uri="{BB962C8B-B14F-4D97-AF65-F5344CB8AC3E}">
        <p14:creationId xmlns:p14="http://schemas.microsoft.com/office/powerpoint/2010/main" val="1643877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17751-932C-4216-8200-27BB06DED09A}"/>
              </a:ext>
            </a:extLst>
          </p:cNvPr>
          <p:cNvSpPr>
            <a:spLocks noGrp="1"/>
          </p:cNvSpPr>
          <p:nvPr>
            <p:ph type="title" idx="4294967295"/>
          </p:nvPr>
        </p:nvSpPr>
        <p:spPr/>
        <p:txBody>
          <a:bodyPr/>
          <a:lstStyle/>
          <a:p>
            <a:pPr eaLnBrk="1" hangingPunct="1">
              <a:lnSpc>
                <a:spcPct val="80000"/>
              </a:lnSpc>
              <a:spcBef>
                <a:spcPct val="50000"/>
              </a:spcBef>
            </a:pPr>
            <a:r>
              <a:rPr lang="en-US" dirty="0">
                <a:latin typeface="Arial Black" pitchFamily="34" charset="0"/>
              </a:rPr>
              <a:t>Recorded QC Data Needs To Match</a:t>
            </a:r>
            <a:br>
              <a:rPr lang="en-US" dirty="0">
                <a:latin typeface="Arial Black" pitchFamily="34" charset="0"/>
              </a:rPr>
            </a:br>
            <a:r>
              <a:rPr lang="en-US" dirty="0">
                <a:latin typeface="Arial Black" pitchFamily="34" charset="0"/>
              </a:rPr>
              <a:t>QC Test Request Documentation</a:t>
            </a:r>
            <a:endParaRPr lang="en-US" dirty="0"/>
          </a:p>
        </p:txBody>
      </p:sp>
      <p:sp>
        <p:nvSpPr>
          <p:cNvPr id="101378" name="Slide Number Placeholder 3">
            <a:extLst>
              <a:ext uri="{C183D7F6-B498-43B3-948B-1728B52AA6E4}">
                <adec:decorative xmlns:adec="http://schemas.microsoft.com/office/drawing/2017/decorative" val="1"/>
              </a:ext>
            </a:extLst>
          </p:cNvPr>
          <p:cNvSpPr>
            <a:spLocks noGrp="1"/>
          </p:cNvSpPr>
          <p:nvPr>
            <p:ph type="sldNum" sz="quarter" idx="12"/>
          </p:nvPr>
        </p:nvSpPr>
        <p:spPr>
          <a:xfrm>
            <a:off x="8763000" y="6461328"/>
            <a:ext cx="524435" cy="457200"/>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E4CDCAA8-8D43-4E7E-B8BC-F76D2FD96CE3}" type="slidenum">
              <a:rPr lang="en-US" sz="1400" smtClean="0"/>
              <a:pPr eaLnBrk="1" hangingPunct="1"/>
              <a:t>94</a:t>
            </a:fld>
            <a:endParaRPr lang="en-US" sz="1400" dirty="0"/>
          </a:p>
        </p:txBody>
      </p:sp>
      <p:sp>
        <p:nvSpPr>
          <p:cNvPr id="101379" name="Text Box 2"/>
          <p:cNvSpPr txBox="1">
            <a:spLocks noChangeArrowheads="1"/>
          </p:cNvSpPr>
          <p:nvPr/>
        </p:nvSpPr>
        <p:spPr bwMode="auto">
          <a:xfrm>
            <a:off x="351453" y="1679632"/>
            <a:ext cx="8458200" cy="985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505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lnSpc>
                <a:spcPct val="80000"/>
              </a:lnSpc>
              <a:spcBef>
                <a:spcPct val="50000"/>
              </a:spcBef>
            </a:pPr>
            <a:r>
              <a:rPr lang="en-US" sz="1000" dirty="0">
                <a:solidFill>
                  <a:schemeClr val="bg1"/>
                </a:solidFill>
                <a:latin typeface="Arial Black" pitchFamily="34" charset="0"/>
              </a:rPr>
              <a:t>  </a:t>
            </a:r>
            <a:r>
              <a:rPr lang="en-US" dirty="0">
                <a:latin typeface="Arial Black" pitchFamily="34" charset="0"/>
              </a:rPr>
              <a:t>Auditors check that QC results stated in Batch Record are traceable and consistent with associated QC Test Request documents</a:t>
            </a:r>
          </a:p>
        </p:txBody>
      </p:sp>
      <p:sp>
        <p:nvSpPr>
          <p:cNvPr id="6" name="TextBox 5">
            <a:extLst>
              <a:ext uri="{FF2B5EF4-FFF2-40B4-BE49-F238E27FC236}">
                <a16:creationId xmlns:a16="http://schemas.microsoft.com/office/drawing/2014/main" id="{A0F16D2F-EDC5-40B3-8B6D-995380C266D3}"/>
              </a:ext>
            </a:extLst>
          </p:cNvPr>
          <p:cNvSpPr txBox="1"/>
          <p:nvPr/>
        </p:nvSpPr>
        <p:spPr>
          <a:xfrm>
            <a:off x="403412" y="3105835"/>
            <a:ext cx="6454588" cy="369332"/>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Here is an observation from an auditor:</a:t>
            </a:r>
          </a:p>
        </p:txBody>
      </p:sp>
      <p:sp>
        <p:nvSpPr>
          <p:cNvPr id="101380" name="Text Box 3"/>
          <p:cNvSpPr txBox="1">
            <a:spLocks noChangeArrowheads="1"/>
          </p:cNvSpPr>
          <p:nvPr/>
        </p:nvSpPr>
        <p:spPr bwMode="auto">
          <a:xfrm>
            <a:off x="678435" y="3951913"/>
            <a:ext cx="7255329"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505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292100" eaLnBrk="0" hangingPunct="0">
              <a:defRPr sz="2400">
                <a:solidFill>
                  <a:schemeClr val="tx1"/>
                </a:solidFill>
                <a:latin typeface="Arial" charset="0"/>
              </a:defRPr>
            </a:lvl1pPr>
            <a:lvl2pPr marL="742950" indent="-285750" defTabSz="292100" eaLnBrk="0" hangingPunct="0">
              <a:defRPr sz="2400">
                <a:solidFill>
                  <a:schemeClr val="tx1"/>
                </a:solidFill>
                <a:latin typeface="Arial" charset="0"/>
              </a:defRPr>
            </a:lvl2pPr>
            <a:lvl3pPr marL="1143000" indent="-228600" defTabSz="292100" eaLnBrk="0" hangingPunct="0">
              <a:defRPr sz="2400">
                <a:solidFill>
                  <a:schemeClr val="tx1"/>
                </a:solidFill>
                <a:latin typeface="Arial" charset="0"/>
              </a:defRPr>
            </a:lvl3pPr>
            <a:lvl4pPr marL="1600200" indent="-228600" defTabSz="292100" eaLnBrk="0" hangingPunct="0">
              <a:defRPr sz="2400">
                <a:solidFill>
                  <a:schemeClr val="tx1"/>
                </a:solidFill>
                <a:latin typeface="Arial" charset="0"/>
              </a:defRPr>
            </a:lvl4pPr>
            <a:lvl5pPr marL="2057400" indent="-228600" defTabSz="292100" eaLnBrk="0" hangingPunct="0">
              <a:defRPr sz="2400">
                <a:solidFill>
                  <a:schemeClr val="tx1"/>
                </a:solidFill>
                <a:latin typeface="Arial" charset="0"/>
              </a:defRPr>
            </a:lvl5pPr>
            <a:lvl6pPr marL="2514600" indent="-228600" algn="ctr" defTabSz="292100" eaLnBrk="0" fontAlgn="base" hangingPunct="0">
              <a:spcBef>
                <a:spcPct val="0"/>
              </a:spcBef>
              <a:spcAft>
                <a:spcPct val="0"/>
              </a:spcAft>
              <a:defRPr sz="2400">
                <a:solidFill>
                  <a:schemeClr val="tx1"/>
                </a:solidFill>
                <a:latin typeface="Arial" charset="0"/>
              </a:defRPr>
            </a:lvl6pPr>
            <a:lvl7pPr marL="2971800" indent="-228600" algn="ctr" defTabSz="292100" eaLnBrk="0" fontAlgn="base" hangingPunct="0">
              <a:spcBef>
                <a:spcPct val="0"/>
              </a:spcBef>
              <a:spcAft>
                <a:spcPct val="0"/>
              </a:spcAft>
              <a:defRPr sz="2400">
                <a:solidFill>
                  <a:schemeClr val="tx1"/>
                </a:solidFill>
                <a:latin typeface="Arial" charset="0"/>
              </a:defRPr>
            </a:lvl7pPr>
            <a:lvl8pPr marL="3429000" indent="-228600" algn="ctr" defTabSz="292100" eaLnBrk="0" fontAlgn="base" hangingPunct="0">
              <a:spcBef>
                <a:spcPct val="0"/>
              </a:spcBef>
              <a:spcAft>
                <a:spcPct val="0"/>
              </a:spcAft>
              <a:defRPr sz="2400">
                <a:solidFill>
                  <a:schemeClr val="tx1"/>
                </a:solidFill>
                <a:latin typeface="Arial" charset="0"/>
              </a:defRPr>
            </a:lvl8pPr>
            <a:lvl9pPr marL="3886200" indent="-228600" algn="ctr" defTabSz="292100" eaLnBrk="0" fontAlgn="base" hangingPunct="0">
              <a:spcBef>
                <a:spcPct val="0"/>
              </a:spcBef>
              <a:spcAft>
                <a:spcPct val="0"/>
              </a:spcAft>
              <a:defRPr sz="2400">
                <a:solidFill>
                  <a:schemeClr val="tx1"/>
                </a:solidFill>
                <a:latin typeface="Arial" charset="0"/>
              </a:defRPr>
            </a:lvl9pPr>
          </a:lstStyle>
          <a:p>
            <a:pPr algn="just" eaLnBrk="1" hangingPunct="1">
              <a:spcBef>
                <a:spcPct val="50000"/>
              </a:spcBef>
            </a:pPr>
            <a:r>
              <a:rPr lang="en-US" dirty="0"/>
              <a:t> “A260/A280, QC Request Number 028852,  has results recorded as </a:t>
            </a:r>
            <a:r>
              <a:rPr lang="en-US" u="sng" dirty="0"/>
              <a:t>1.2 mg/mL and a ratio of 1.90</a:t>
            </a:r>
            <a:r>
              <a:rPr lang="en-US" dirty="0"/>
              <a:t>.  The BPR has a recorded concentration of </a:t>
            </a:r>
            <a:r>
              <a:rPr lang="en-US" u="sng" dirty="0"/>
              <a:t>1.1 mg/ml and ratio is blank</a:t>
            </a:r>
            <a:r>
              <a:rPr lang="en-US" dirty="0"/>
              <a:t>. What is recorded in the BPR does not match the QC results..”</a:t>
            </a:r>
          </a:p>
        </p:txBody>
      </p:sp>
    </p:spTree>
    <p:extLst>
      <p:ext uri="{BB962C8B-B14F-4D97-AF65-F5344CB8AC3E}">
        <p14:creationId xmlns:p14="http://schemas.microsoft.com/office/powerpoint/2010/main" val="492146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Text Box 2"/>
          <p:cNvSpPr txBox="1">
            <a:spLocks noGrp="1" noChangeArrowheads="1"/>
          </p:cNvSpPr>
          <p:nvPr>
            <p:ph type="title"/>
          </p:nvPr>
        </p:nvSpPr>
        <p:spPr bwMode="auto">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505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0" marR="0" lvl="0" indent="0" algn="l" defTabSz="914400" rtl="0" eaLnBrk="1" fontAlgn="base" latinLnBrk="0" hangingPunct="1">
              <a:lnSpc>
                <a:spcPct val="8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Black" pitchFamily="34" charset="0"/>
                <a:ea typeface="+mn-ea"/>
                <a:cs typeface="+mn-cs"/>
              </a:rPr>
              <a:t>Recorded QC Data Needs To Match</a:t>
            </a:r>
          </a:p>
          <a:p>
            <a:pPr marL="0" marR="0" lvl="0" indent="0" algn="l" defTabSz="914400" rtl="0" eaLnBrk="1" fontAlgn="base" latinLnBrk="0" hangingPunct="1">
              <a:lnSpc>
                <a:spcPct val="8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Black" pitchFamily="34" charset="0"/>
                <a:ea typeface="+mn-ea"/>
                <a:cs typeface="+mn-cs"/>
              </a:rPr>
              <a:t>QC Test Request Documentation Continued</a:t>
            </a:r>
          </a:p>
        </p:txBody>
      </p:sp>
      <p:sp>
        <p:nvSpPr>
          <p:cNvPr id="101378"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8632825" y="6400800"/>
            <a:ext cx="511175"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E4CDCAA8-8D43-4E7E-B8BC-F76D2FD96CE3}" type="slidenum">
              <a:rPr lang="en-US" sz="1400" smtClean="0"/>
              <a:pPr eaLnBrk="1" hangingPunct="1"/>
              <a:t>95</a:t>
            </a:fld>
            <a:endParaRPr lang="en-US" sz="1400" dirty="0"/>
          </a:p>
        </p:txBody>
      </p:sp>
      <p:sp>
        <p:nvSpPr>
          <p:cNvPr id="5" name="Text Box 2">
            <a:extLst>
              <a:ext uri="{FF2B5EF4-FFF2-40B4-BE49-F238E27FC236}">
                <a16:creationId xmlns:a16="http://schemas.microsoft.com/office/drawing/2014/main" id="{B67B6F09-6B97-45AB-A6A4-589729B695A2}"/>
              </a:ext>
            </a:extLst>
          </p:cNvPr>
          <p:cNvSpPr txBox="1">
            <a:spLocks noChangeArrowheads="1"/>
          </p:cNvSpPr>
          <p:nvPr/>
        </p:nvSpPr>
        <p:spPr bwMode="auto">
          <a:xfrm>
            <a:off x="647700" y="1569937"/>
            <a:ext cx="7848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505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dirty="0">
                <a:latin typeface="Arial Black" pitchFamily="34" charset="0"/>
              </a:rPr>
              <a:t>Auditors look for evidence that work was documented at the time it was performed</a:t>
            </a:r>
          </a:p>
        </p:txBody>
      </p:sp>
      <p:sp>
        <p:nvSpPr>
          <p:cNvPr id="7" name="TextBox 6">
            <a:extLst>
              <a:ext uri="{FF2B5EF4-FFF2-40B4-BE49-F238E27FC236}">
                <a16:creationId xmlns:a16="http://schemas.microsoft.com/office/drawing/2014/main" id="{62226D36-3CBC-45FF-B9FC-A1D7DC12B3C9}"/>
              </a:ext>
            </a:extLst>
          </p:cNvPr>
          <p:cNvSpPr txBox="1"/>
          <p:nvPr/>
        </p:nvSpPr>
        <p:spPr>
          <a:xfrm>
            <a:off x="647700" y="2703214"/>
            <a:ext cx="4572000" cy="400110"/>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Here is an observation from an auditor:</a:t>
            </a:r>
          </a:p>
        </p:txBody>
      </p:sp>
      <p:sp>
        <p:nvSpPr>
          <p:cNvPr id="101380" name="Text Box 3"/>
          <p:cNvSpPr txBox="1">
            <a:spLocks noChangeArrowheads="1"/>
          </p:cNvSpPr>
          <p:nvPr/>
        </p:nvSpPr>
        <p:spPr bwMode="auto">
          <a:xfrm>
            <a:off x="767762" y="3603132"/>
            <a:ext cx="7434944"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505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292100" eaLnBrk="0" hangingPunct="0">
              <a:defRPr sz="2400">
                <a:solidFill>
                  <a:schemeClr val="tx1"/>
                </a:solidFill>
                <a:latin typeface="Arial" charset="0"/>
              </a:defRPr>
            </a:lvl1pPr>
            <a:lvl2pPr marL="742950" indent="-285750" defTabSz="292100" eaLnBrk="0" hangingPunct="0">
              <a:defRPr sz="2400">
                <a:solidFill>
                  <a:schemeClr val="tx1"/>
                </a:solidFill>
                <a:latin typeface="Arial" charset="0"/>
              </a:defRPr>
            </a:lvl2pPr>
            <a:lvl3pPr marL="1143000" indent="-228600" defTabSz="292100" eaLnBrk="0" hangingPunct="0">
              <a:defRPr sz="2400">
                <a:solidFill>
                  <a:schemeClr val="tx1"/>
                </a:solidFill>
                <a:latin typeface="Arial" charset="0"/>
              </a:defRPr>
            </a:lvl3pPr>
            <a:lvl4pPr marL="1600200" indent="-228600" defTabSz="292100" eaLnBrk="0" hangingPunct="0">
              <a:defRPr sz="2400">
                <a:solidFill>
                  <a:schemeClr val="tx1"/>
                </a:solidFill>
                <a:latin typeface="Arial" charset="0"/>
              </a:defRPr>
            </a:lvl4pPr>
            <a:lvl5pPr marL="2057400" indent="-228600" defTabSz="292100" eaLnBrk="0" hangingPunct="0">
              <a:defRPr sz="2400">
                <a:solidFill>
                  <a:schemeClr val="tx1"/>
                </a:solidFill>
                <a:latin typeface="Arial" charset="0"/>
              </a:defRPr>
            </a:lvl5pPr>
            <a:lvl6pPr marL="2514600" indent="-228600" algn="ctr" defTabSz="292100" eaLnBrk="0" fontAlgn="base" hangingPunct="0">
              <a:spcBef>
                <a:spcPct val="0"/>
              </a:spcBef>
              <a:spcAft>
                <a:spcPct val="0"/>
              </a:spcAft>
              <a:defRPr sz="2400">
                <a:solidFill>
                  <a:schemeClr val="tx1"/>
                </a:solidFill>
                <a:latin typeface="Arial" charset="0"/>
              </a:defRPr>
            </a:lvl6pPr>
            <a:lvl7pPr marL="2971800" indent="-228600" algn="ctr" defTabSz="292100" eaLnBrk="0" fontAlgn="base" hangingPunct="0">
              <a:spcBef>
                <a:spcPct val="0"/>
              </a:spcBef>
              <a:spcAft>
                <a:spcPct val="0"/>
              </a:spcAft>
              <a:defRPr sz="2400">
                <a:solidFill>
                  <a:schemeClr val="tx1"/>
                </a:solidFill>
                <a:latin typeface="Arial" charset="0"/>
              </a:defRPr>
            </a:lvl7pPr>
            <a:lvl8pPr marL="3429000" indent="-228600" algn="ctr" defTabSz="292100" eaLnBrk="0" fontAlgn="base" hangingPunct="0">
              <a:spcBef>
                <a:spcPct val="0"/>
              </a:spcBef>
              <a:spcAft>
                <a:spcPct val="0"/>
              </a:spcAft>
              <a:defRPr sz="2400">
                <a:solidFill>
                  <a:schemeClr val="tx1"/>
                </a:solidFill>
                <a:latin typeface="Arial" charset="0"/>
              </a:defRPr>
            </a:lvl8pPr>
            <a:lvl9pPr marL="3886200" indent="-228600" algn="ctr" defTabSz="292100" eaLnBrk="0" fontAlgn="base" hangingPunct="0">
              <a:spcBef>
                <a:spcPct val="0"/>
              </a:spcBef>
              <a:spcAft>
                <a:spcPct val="0"/>
              </a:spcAft>
              <a:defRPr sz="2400">
                <a:solidFill>
                  <a:schemeClr val="tx1"/>
                </a:solidFill>
                <a:latin typeface="Arial" charset="0"/>
              </a:defRPr>
            </a:lvl9pPr>
          </a:lstStyle>
          <a:p>
            <a:pPr algn="l" eaLnBrk="1" hangingPunct="1">
              <a:spcBef>
                <a:spcPct val="50000"/>
              </a:spcBef>
            </a:pPr>
            <a:r>
              <a:rPr lang="en-US" dirty="0"/>
              <a:t>“The BPR states that QC#s 28847, 28846, 28843 and 28842 were all submitted by Production on </a:t>
            </a:r>
            <a:r>
              <a:rPr lang="en-US" u="sng" dirty="0"/>
              <a:t>12/20/05</a:t>
            </a:r>
            <a:r>
              <a:rPr lang="en-US" dirty="0"/>
              <a:t>.  These QC request forms were all initialed/dated as submitted by Production and accepted by Accessioning on </a:t>
            </a:r>
            <a:r>
              <a:rPr lang="en-US" u="sng" dirty="0"/>
              <a:t>12/16/05</a:t>
            </a:r>
            <a:r>
              <a:rPr lang="en-US" dirty="0"/>
              <a:t>.  </a:t>
            </a:r>
          </a:p>
          <a:p>
            <a:pPr algn="l" eaLnBrk="1" hangingPunct="1">
              <a:spcBef>
                <a:spcPct val="50000"/>
              </a:spcBef>
            </a:pPr>
            <a:r>
              <a:rPr lang="en-US" dirty="0"/>
              <a:t>The date in the BPR is not the same date as the forms.”	</a:t>
            </a:r>
          </a:p>
        </p:txBody>
      </p:sp>
    </p:spTree>
    <p:extLst>
      <p:ext uri="{BB962C8B-B14F-4D97-AF65-F5344CB8AC3E}">
        <p14:creationId xmlns:p14="http://schemas.microsoft.com/office/powerpoint/2010/main" val="35607563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3">
            <a:extLst>
              <a:ext uri="{C183D7F6-B498-43B3-948B-1728B52AA6E4}">
                <adec:decorative xmlns:adec="http://schemas.microsoft.com/office/drawing/2017/decorative" val="1"/>
              </a:ext>
            </a:extLst>
          </p:cNvPr>
          <p:cNvSpPr>
            <a:spLocks noGrp="1"/>
          </p:cNvSpPr>
          <p:nvPr>
            <p:ph type="sldNum" sz="quarter" idx="12"/>
          </p:nvPr>
        </p:nvSpPr>
        <p:spPr>
          <a:xfrm>
            <a:off x="8763000" y="6471197"/>
            <a:ext cx="551329" cy="457200"/>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70575A9F-EE2D-44F2-BCC6-FADC9FCD7337}" type="slidenum">
              <a:rPr lang="en-US" sz="1400" smtClean="0"/>
              <a:pPr eaLnBrk="1" hangingPunct="1"/>
              <a:t>96</a:t>
            </a:fld>
            <a:endParaRPr lang="en-US" sz="1400" dirty="0"/>
          </a:p>
        </p:txBody>
      </p:sp>
      <p:sp>
        <p:nvSpPr>
          <p:cNvPr id="102403" name="Text Box 2"/>
          <p:cNvSpPr txBox="1">
            <a:spLocks noGrp="1" noChangeArrowheads="1"/>
          </p:cNvSpPr>
          <p:nvPr>
            <p:ph type="title" idx="4294967295"/>
          </p:nvPr>
        </p:nvSpPr>
        <p:spPr bwMode="auto">
          <a:xfrm>
            <a:off x="304800" y="685800"/>
            <a:ext cx="8458200" cy="461665"/>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505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Black" pitchFamily="34" charset="0"/>
                <a:ea typeface="+mn-ea"/>
                <a:cs typeface="+mn-cs"/>
              </a:rPr>
              <a:t>Pay Attention To Significant Digits</a:t>
            </a:r>
          </a:p>
        </p:txBody>
      </p:sp>
      <p:sp>
        <p:nvSpPr>
          <p:cNvPr id="102404" name="Text Box 3"/>
          <p:cNvSpPr txBox="1">
            <a:spLocks noChangeArrowheads="1"/>
          </p:cNvSpPr>
          <p:nvPr/>
        </p:nvSpPr>
        <p:spPr bwMode="auto">
          <a:xfrm>
            <a:off x="494145" y="2045855"/>
            <a:ext cx="8079509"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505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292100" eaLnBrk="0" hangingPunct="0">
              <a:defRPr sz="2400">
                <a:solidFill>
                  <a:schemeClr val="tx1"/>
                </a:solidFill>
                <a:latin typeface="Arial" charset="0"/>
              </a:defRPr>
            </a:lvl1pPr>
            <a:lvl2pPr marL="742950" indent="-285750" defTabSz="292100" eaLnBrk="0" hangingPunct="0">
              <a:defRPr sz="2400">
                <a:solidFill>
                  <a:schemeClr val="tx1"/>
                </a:solidFill>
                <a:latin typeface="Arial" charset="0"/>
              </a:defRPr>
            </a:lvl2pPr>
            <a:lvl3pPr marL="1143000" indent="-228600" defTabSz="292100" eaLnBrk="0" hangingPunct="0">
              <a:defRPr sz="2400">
                <a:solidFill>
                  <a:schemeClr val="tx1"/>
                </a:solidFill>
                <a:latin typeface="Arial" charset="0"/>
              </a:defRPr>
            </a:lvl3pPr>
            <a:lvl4pPr marL="1600200" indent="-228600" defTabSz="292100" eaLnBrk="0" hangingPunct="0">
              <a:defRPr sz="2400">
                <a:solidFill>
                  <a:schemeClr val="tx1"/>
                </a:solidFill>
                <a:latin typeface="Arial" charset="0"/>
              </a:defRPr>
            </a:lvl4pPr>
            <a:lvl5pPr marL="2057400" indent="-228600" defTabSz="292100" eaLnBrk="0" hangingPunct="0">
              <a:defRPr sz="2400">
                <a:solidFill>
                  <a:schemeClr val="tx1"/>
                </a:solidFill>
                <a:latin typeface="Arial" charset="0"/>
              </a:defRPr>
            </a:lvl5pPr>
            <a:lvl6pPr marL="2514600" indent="-228600" algn="ctr" defTabSz="292100" eaLnBrk="0" fontAlgn="base" hangingPunct="0">
              <a:spcBef>
                <a:spcPct val="0"/>
              </a:spcBef>
              <a:spcAft>
                <a:spcPct val="0"/>
              </a:spcAft>
              <a:defRPr sz="2400">
                <a:solidFill>
                  <a:schemeClr val="tx1"/>
                </a:solidFill>
                <a:latin typeface="Arial" charset="0"/>
              </a:defRPr>
            </a:lvl6pPr>
            <a:lvl7pPr marL="2971800" indent="-228600" algn="ctr" defTabSz="292100" eaLnBrk="0" fontAlgn="base" hangingPunct="0">
              <a:spcBef>
                <a:spcPct val="0"/>
              </a:spcBef>
              <a:spcAft>
                <a:spcPct val="0"/>
              </a:spcAft>
              <a:defRPr sz="2400">
                <a:solidFill>
                  <a:schemeClr val="tx1"/>
                </a:solidFill>
                <a:latin typeface="Arial" charset="0"/>
              </a:defRPr>
            </a:lvl7pPr>
            <a:lvl8pPr marL="3429000" indent="-228600" algn="ctr" defTabSz="292100" eaLnBrk="0" fontAlgn="base" hangingPunct="0">
              <a:spcBef>
                <a:spcPct val="0"/>
              </a:spcBef>
              <a:spcAft>
                <a:spcPct val="0"/>
              </a:spcAft>
              <a:defRPr sz="2400">
                <a:solidFill>
                  <a:schemeClr val="tx1"/>
                </a:solidFill>
                <a:latin typeface="Arial" charset="0"/>
              </a:defRPr>
            </a:lvl8pPr>
            <a:lvl9pPr marL="3886200" indent="-228600" algn="ctr" defTabSz="292100" eaLnBrk="0" fontAlgn="base" hangingPunct="0">
              <a:spcBef>
                <a:spcPct val="0"/>
              </a:spcBef>
              <a:spcAft>
                <a:spcPct val="0"/>
              </a:spcAft>
              <a:defRPr sz="2400">
                <a:solidFill>
                  <a:schemeClr val="tx1"/>
                </a:solidFill>
                <a:latin typeface="Arial" charset="0"/>
              </a:defRPr>
            </a:lvl9pPr>
          </a:lstStyle>
          <a:p>
            <a:pPr algn="l" eaLnBrk="1" hangingPunct="1">
              <a:spcBef>
                <a:spcPct val="50000"/>
              </a:spcBef>
            </a:pPr>
            <a:r>
              <a:rPr lang="en-US" b="1" dirty="0"/>
              <a:t>Expectation</a:t>
            </a:r>
            <a:r>
              <a:rPr lang="en-US" dirty="0"/>
              <a:t>:  use the same number of significant digits as the specification or batch record.  If the spec is presented in tenths of a gram, document your weight to the tenth of a gram.  </a:t>
            </a:r>
          </a:p>
          <a:p>
            <a:pPr eaLnBrk="1" hangingPunct="1">
              <a:spcBef>
                <a:spcPct val="50000"/>
              </a:spcBef>
            </a:pPr>
            <a:r>
              <a:rPr lang="en-US" dirty="0"/>
              <a:t>Reference SOP #22012, </a:t>
            </a:r>
            <a:r>
              <a:rPr lang="en-US" i="1" dirty="0"/>
              <a:t>Significant Figures and Rounding of Numbers</a:t>
            </a:r>
          </a:p>
        </p:txBody>
      </p:sp>
    </p:spTree>
    <p:extLst>
      <p:ext uri="{BB962C8B-B14F-4D97-AF65-F5344CB8AC3E}">
        <p14:creationId xmlns:p14="http://schemas.microsoft.com/office/powerpoint/2010/main" val="31777545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638D8-10C2-4C71-B100-5221380279B0}"/>
              </a:ext>
            </a:extLst>
          </p:cNvPr>
          <p:cNvSpPr>
            <a:spLocks noGrp="1"/>
          </p:cNvSpPr>
          <p:nvPr>
            <p:ph type="title"/>
          </p:nvPr>
        </p:nvSpPr>
        <p:spPr>
          <a:xfrm>
            <a:off x="373063" y="0"/>
            <a:ext cx="7030778" cy="1143000"/>
          </a:xfrm>
        </p:spPr>
        <p:txBody>
          <a:bodyPr/>
          <a:lstStyle/>
          <a:p>
            <a:r>
              <a:rPr lang="en-US" dirty="0"/>
              <a:t>Warning Letter Example – Completing Production Records when the work is performed</a:t>
            </a:r>
          </a:p>
        </p:txBody>
      </p:sp>
      <p:sp>
        <p:nvSpPr>
          <p:cNvPr id="104450"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518710" y="6450106"/>
            <a:ext cx="524435"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E16F3BC6-0BE7-4CBD-8AB0-041EF984757C}" type="slidenum">
              <a:rPr lang="en-US" sz="1400" smtClean="0"/>
              <a:pPr eaLnBrk="1" hangingPunct="1"/>
              <a:t>97</a:t>
            </a:fld>
            <a:endParaRPr lang="en-US" sz="1400" dirty="0"/>
          </a:p>
        </p:txBody>
      </p:sp>
      <p:sp>
        <p:nvSpPr>
          <p:cNvPr id="104451" name="AutoShape 2">
            <a:extLst>
              <a:ext uri="{C183D7F6-B498-43B3-948B-1728B52AA6E4}">
                <adec:decorative xmlns:adec="http://schemas.microsoft.com/office/drawing/2017/decorative" val="1"/>
              </a:ext>
            </a:extLst>
          </p:cNvPr>
          <p:cNvSpPr>
            <a:spLocks noChangeArrowheads="1"/>
          </p:cNvSpPr>
          <p:nvPr/>
        </p:nvSpPr>
        <p:spPr bwMode="auto">
          <a:xfrm>
            <a:off x="3092824" y="1443317"/>
            <a:ext cx="5688104" cy="5235389"/>
          </a:xfrm>
          <a:prstGeom prst="octagon">
            <a:avLst>
              <a:gd name="adj" fmla="val 29287"/>
            </a:avLst>
          </a:prstGeom>
          <a:solidFill>
            <a:srgbClr val="FF0000"/>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b="1" dirty="0">
              <a:solidFill>
                <a:schemeClr val="bg1"/>
              </a:solidFill>
            </a:endParaRPr>
          </a:p>
          <a:p>
            <a:pPr algn="ctr"/>
            <a:endParaRPr lang="en-US" sz="2400" b="1" dirty="0">
              <a:solidFill>
                <a:schemeClr val="bg1"/>
              </a:solidFill>
            </a:endParaRPr>
          </a:p>
          <a:p>
            <a:pPr algn="ctr"/>
            <a:r>
              <a:rPr lang="en-US" sz="2400" b="1" dirty="0">
                <a:solidFill>
                  <a:srgbClr val="FFFFFF"/>
                </a:solidFill>
              </a:rPr>
              <a:t>    </a:t>
            </a:r>
            <a:r>
              <a:rPr lang="en-US" sz="2400" b="1" dirty="0"/>
              <a:t>WARNING LETTER</a:t>
            </a:r>
          </a:p>
          <a:p>
            <a:endParaRPr lang="en-US" sz="1400" dirty="0"/>
          </a:p>
          <a:p>
            <a:pPr algn="ctr"/>
            <a:r>
              <a:rPr lang="en-US" sz="2000" dirty="0"/>
              <a:t>There were production records that were </a:t>
            </a:r>
          </a:p>
          <a:p>
            <a:pPr algn="ctr"/>
            <a:r>
              <a:rPr lang="en-US" sz="2000" dirty="0"/>
              <a:t>completed prior to completion of the production</a:t>
            </a:r>
          </a:p>
          <a:p>
            <a:pPr algn="ctr"/>
            <a:r>
              <a:rPr lang="en-US" sz="2000" dirty="0"/>
              <a:t>run.  The production ticket for Lice Shampoo, </a:t>
            </a:r>
          </a:p>
          <a:p>
            <a:pPr algn="ctr"/>
            <a:r>
              <a:rPr lang="en-US" sz="2000" dirty="0"/>
              <a:t>lot 4B19C, was signed off indicating </a:t>
            </a:r>
          </a:p>
          <a:p>
            <a:pPr algn="ctr"/>
            <a:r>
              <a:rPr lang="en-US" sz="2000" dirty="0"/>
              <a:t>that 1440 units, or one pallet load, were filled, </a:t>
            </a:r>
          </a:p>
          <a:p>
            <a:pPr algn="ctr"/>
            <a:r>
              <a:rPr lang="en-US" sz="2000" dirty="0"/>
              <a:t>when in fact the filling was still in progress</a:t>
            </a:r>
          </a:p>
          <a:p>
            <a:pPr algn="ctr"/>
            <a:r>
              <a:rPr lang="en-US" sz="2000" dirty="0"/>
              <a:t>for the pallet of product</a:t>
            </a:r>
            <a:r>
              <a:rPr lang="en-US" sz="1400" dirty="0"/>
              <a:t>.</a:t>
            </a:r>
          </a:p>
          <a:p>
            <a:endParaRPr lang="en-US" dirty="0"/>
          </a:p>
          <a:p>
            <a:endParaRPr lang="en-US" sz="2800" b="1" dirty="0"/>
          </a:p>
          <a:p>
            <a:endParaRPr lang="en-US" b="1" dirty="0">
              <a:solidFill>
                <a:srgbClr val="FFFFFF"/>
              </a:solidFill>
            </a:endParaRPr>
          </a:p>
        </p:txBody>
      </p:sp>
      <p:sp>
        <p:nvSpPr>
          <p:cNvPr id="5" name="TextBox 4">
            <a:extLst>
              <a:ext uri="{FF2B5EF4-FFF2-40B4-BE49-F238E27FC236}">
                <a16:creationId xmlns:a16="http://schemas.microsoft.com/office/drawing/2014/main" id="{433919BB-E35D-4ADB-A149-5F53D1BC6C8C}"/>
              </a:ext>
            </a:extLst>
          </p:cNvPr>
          <p:cNvSpPr txBox="1"/>
          <p:nvPr/>
        </p:nvSpPr>
        <p:spPr>
          <a:xfrm>
            <a:off x="605118" y="2372217"/>
            <a:ext cx="2380129" cy="3046988"/>
          </a:xfrm>
          <a:prstGeom prst="rect">
            <a:avLst/>
          </a:prstGeom>
          <a:noFill/>
        </p:spPr>
        <p:txBody>
          <a:bodyPr wrap="square">
            <a:spAutoFit/>
          </a:bodyPr>
          <a:lstStyle/>
          <a:p>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Enter data at the time the activity is performed – not later when you need to rely on memory for the information</a:t>
            </a:r>
            <a:endParaRPr lang="en-US" sz="2400" dirty="0"/>
          </a:p>
        </p:txBody>
      </p:sp>
    </p:spTree>
    <p:extLst>
      <p:ext uri="{BB962C8B-B14F-4D97-AF65-F5344CB8AC3E}">
        <p14:creationId xmlns:p14="http://schemas.microsoft.com/office/powerpoint/2010/main" val="35362716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Number Placeholder 4">
            <a:extLst>
              <a:ext uri="{C183D7F6-B498-43B3-948B-1728B52AA6E4}">
                <adec:decorative xmlns:adec="http://schemas.microsoft.com/office/drawing/2017/decorative" val="1"/>
              </a:ext>
            </a:extLst>
          </p:cNvPr>
          <p:cNvSpPr>
            <a:spLocks noGrp="1"/>
          </p:cNvSpPr>
          <p:nvPr>
            <p:ph type="sldNum" sz="quarter" idx="12"/>
          </p:nvPr>
        </p:nvSpPr>
        <p:spPr>
          <a:xfrm>
            <a:off x="8619565" y="6471198"/>
            <a:ext cx="524435" cy="457200"/>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B94244D2-D5DE-4AB8-B950-91C9577D46F6}" type="slidenum">
              <a:rPr lang="en-US" sz="1400" smtClean="0"/>
              <a:pPr eaLnBrk="1" hangingPunct="1"/>
              <a:t>98</a:t>
            </a:fld>
            <a:endParaRPr lang="en-US" sz="1400" dirty="0"/>
          </a:p>
        </p:txBody>
      </p:sp>
      <p:sp>
        <p:nvSpPr>
          <p:cNvPr id="106501" name="Rectangle 7"/>
          <p:cNvSpPr>
            <a:spLocks noGrp="1" noChangeArrowheads="1"/>
          </p:cNvSpPr>
          <p:nvPr>
            <p:ph type="title"/>
          </p:nvPr>
        </p:nvSpPr>
        <p:spPr>
          <a:xfrm>
            <a:off x="360218" y="0"/>
            <a:ext cx="7887855" cy="838200"/>
          </a:xfrm>
          <a:noFill/>
        </p:spPr>
        <p:txBody>
          <a:bodyPr/>
          <a:lstStyle/>
          <a:p>
            <a:pPr eaLnBrk="1" hangingPunct="1"/>
            <a:r>
              <a:rPr lang="en-US" sz="3600" b="1" dirty="0"/>
              <a:t>What Do You Think About This?</a:t>
            </a:r>
          </a:p>
        </p:txBody>
      </p:sp>
      <p:grpSp>
        <p:nvGrpSpPr>
          <p:cNvPr id="3" name="Group 2">
            <a:extLst>
              <a:ext uri="{FF2B5EF4-FFF2-40B4-BE49-F238E27FC236}">
                <a16:creationId xmlns:a16="http://schemas.microsoft.com/office/drawing/2014/main" id="{D61165AA-3C26-48D2-8496-7EA9CF449479}"/>
              </a:ext>
              <a:ext uri="{C183D7F6-B498-43B3-948B-1728B52AA6E4}">
                <adec:decorative xmlns:adec="http://schemas.microsoft.com/office/drawing/2017/decorative" val="1"/>
              </a:ext>
            </a:extLst>
          </p:cNvPr>
          <p:cNvGrpSpPr/>
          <p:nvPr/>
        </p:nvGrpSpPr>
        <p:grpSpPr>
          <a:xfrm>
            <a:off x="360218" y="1452282"/>
            <a:ext cx="8597153" cy="3621741"/>
            <a:chOff x="3558390" y="1487112"/>
            <a:chExt cx="5280810" cy="4608887"/>
          </a:xfrm>
        </p:grpSpPr>
        <p:pic>
          <p:nvPicPr>
            <p:cNvPr id="106500" name="Picture 5"/>
            <p:cNvPicPr>
              <a:picLocks noChangeAspect="1" noChangeArrowheads="1"/>
            </p:cNvPicPr>
            <p:nvPr/>
          </p:nvPicPr>
          <p:blipFill>
            <a:blip r:embed="rId3">
              <a:extLst>
                <a:ext uri="{28A0092B-C50C-407E-A947-70E740481C1C}">
                  <a14:useLocalDpi xmlns:a14="http://schemas.microsoft.com/office/drawing/2010/main" val="0"/>
                </a:ext>
              </a:extLst>
            </a:blip>
            <a:srcRect l="3125" t="9944" r="11719" b="5052"/>
            <a:stretch>
              <a:fillRect/>
            </a:stretch>
          </p:blipFill>
          <p:spPr bwMode="auto">
            <a:xfrm>
              <a:off x="3558390" y="1487112"/>
              <a:ext cx="5280810" cy="4608887"/>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6502" name="Freeform 9"/>
            <p:cNvSpPr>
              <a:spLocks/>
            </p:cNvSpPr>
            <p:nvPr/>
          </p:nvSpPr>
          <p:spPr bwMode="auto">
            <a:xfrm>
              <a:off x="7428939" y="4848976"/>
              <a:ext cx="1029260" cy="780550"/>
            </a:xfrm>
            <a:custGeom>
              <a:avLst/>
              <a:gdLst>
                <a:gd name="T0" fmla="*/ 2147483647 w 1134"/>
                <a:gd name="T1" fmla="*/ 2147483647 h 1015"/>
                <a:gd name="T2" fmla="*/ 2147483647 w 1134"/>
                <a:gd name="T3" fmla="*/ 2147483647 h 1015"/>
                <a:gd name="T4" fmla="*/ 2147483647 w 1134"/>
                <a:gd name="T5" fmla="*/ 2147483647 h 1015"/>
                <a:gd name="T6" fmla="*/ 2147483647 w 1134"/>
                <a:gd name="T7" fmla="*/ 2147483647 h 1015"/>
                <a:gd name="T8" fmla="*/ 0 w 1134"/>
                <a:gd name="T9" fmla="*/ 2147483647 h 1015"/>
                <a:gd name="T10" fmla="*/ 2147483647 w 1134"/>
                <a:gd name="T11" fmla="*/ 2147483647 h 1015"/>
                <a:gd name="T12" fmla="*/ 2147483647 w 1134"/>
                <a:gd name="T13" fmla="*/ 2147483647 h 1015"/>
                <a:gd name="T14" fmla="*/ 2147483647 w 1134"/>
                <a:gd name="T15" fmla="*/ 2147483647 h 1015"/>
                <a:gd name="T16" fmla="*/ 2147483647 w 1134"/>
                <a:gd name="T17" fmla="*/ 2147483647 h 1015"/>
                <a:gd name="T18" fmla="*/ 2147483647 w 1134"/>
                <a:gd name="T19" fmla="*/ 2147483647 h 1015"/>
                <a:gd name="T20" fmla="*/ 2147483647 w 1134"/>
                <a:gd name="T21" fmla="*/ 2147483647 h 1015"/>
                <a:gd name="T22" fmla="*/ 2147483647 w 1134"/>
                <a:gd name="T23" fmla="*/ 2147483647 h 1015"/>
                <a:gd name="T24" fmla="*/ 2147483647 w 1134"/>
                <a:gd name="T25" fmla="*/ 2147483647 h 1015"/>
                <a:gd name="T26" fmla="*/ 2147483647 w 1134"/>
                <a:gd name="T27" fmla="*/ 2147483647 h 1015"/>
                <a:gd name="T28" fmla="*/ 2147483647 w 1134"/>
                <a:gd name="T29" fmla="*/ 2147483647 h 1015"/>
                <a:gd name="T30" fmla="*/ 2147483647 w 1134"/>
                <a:gd name="T31" fmla="*/ 2147483647 h 1015"/>
                <a:gd name="T32" fmla="*/ 2147483647 w 1134"/>
                <a:gd name="T33" fmla="*/ 0 h 10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34" h="1015">
                  <a:moveTo>
                    <a:pt x="613" y="155"/>
                  </a:moveTo>
                  <a:cubicBezTo>
                    <a:pt x="485" y="147"/>
                    <a:pt x="429" y="138"/>
                    <a:pt x="293" y="155"/>
                  </a:cubicBezTo>
                  <a:cubicBezTo>
                    <a:pt x="282" y="156"/>
                    <a:pt x="275" y="168"/>
                    <a:pt x="265" y="173"/>
                  </a:cubicBezTo>
                  <a:cubicBezTo>
                    <a:pt x="175" y="217"/>
                    <a:pt x="94" y="279"/>
                    <a:pt x="37" y="365"/>
                  </a:cubicBezTo>
                  <a:cubicBezTo>
                    <a:pt x="27" y="404"/>
                    <a:pt x="10" y="436"/>
                    <a:pt x="0" y="475"/>
                  </a:cubicBezTo>
                  <a:cubicBezTo>
                    <a:pt x="6" y="545"/>
                    <a:pt x="8" y="616"/>
                    <a:pt x="19" y="685"/>
                  </a:cubicBezTo>
                  <a:cubicBezTo>
                    <a:pt x="29" y="748"/>
                    <a:pt x="144" y="811"/>
                    <a:pt x="192" y="841"/>
                  </a:cubicBezTo>
                  <a:cubicBezTo>
                    <a:pt x="335" y="931"/>
                    <a:pt x="502" y="960"/>
                    <a:pt x="668" y="987"/>
                  </a:cubicBezTo>
                  <a:cubicBezTo>
                    <a:pt x="797" y="982"/>
                    <a:pt x="851" y="1015"/>
                    <a:pt x="933" y="950"/>
                  </a:cubicBezTo>
                  <a:cubicBezTo>
                    <a:pt x="966" y="924"/>
                    <a:pt x="997" y="883"/>
                    <a:pt x="1024" y="850"/>
                  </a:cubicBezTo>
                  <a:cubicBezTo>
                    <a:pt x="1040" y="830"/>
                    <a:pt x="1070" y="786"/>
                    <a:pt x="1070" y="786"/>
                  </a:cubicBezTo>
                  <a:cubicBezTo>
                    <a:pt x="1080" y="745"/>
                    <a:pt x="1100" y="715"/>
                    <a:pt x="1116" y="676"/>
                  </a:cubicBezTo>
                  <a:cubicBezTo>
                    <a:pt x="1126" y="618"/>
                    <a:pt x="1134" y="575"/>
                    <a:pt x="1134" y="512"/>
                  </a:cubicBezTo>
                  <a:cubicBezTo>
                    <a:pt x="1134" y="348"/>
                    <a:pt x="1068" y="291"/>
                    <a:pt x="969" y="173"/>
                  </a:cubicBezTo>
                  <a:cubicBezTo>
                    <a:pt x="941" y="139"/>
                    <a:pt x="901" y="120"/>
                    <a:pt x="869" y="91"/>
                  </a:cubicBezTo>
                  <a:cubicBezTo>
                    <a:pt x="847" y="71"/>
                    <a:pt x="829" y="45"/>
                    <a:pt x="805" y="27"/>
                  </a:cubicBezTo>
                  <a:cubicBezTo>
                    <a:pt x="793" y="18"/>
                    <a:pt x="768" y="0"/>
                    <a:pt x="768" y="0"/>
                  </a:cubicBezTo>
                </a:path>
              </a:pathLst>
            </a:custGeom>
            <a:noFill/>
            <a:ln w="57150"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Freeform 9"/>
            <p:cNvSpPr>
              <a:spLocks/>
            </p:cNvSpPr>
            <p:nvPr/>
          </p:nvSpPr>
          <p:spPr bwMode="auto">
            <a:xfrm>
              <a:off x="4423526" y="4570856"/>
              <a:ext cx="876996" cy="774062"/>
            </a:xfrm>
            <a:custGeom>
              <a:avLst/>
              <a:gdLst>
                <a:gd name="T0" fmla="*/ 2147483647 w 1134"/>
                <a:gd name="T1" fmla="*/ 2147483647 h 1015"/>
                <a:gd name="T2" fmla="*/ 2147483647 w 1134"/>
                <a:gd name="T3" fmla="*/ 2147483647 h 1015"/>
                <a:gd name="T4" fmla="*/ 2147483647 w 1134"/>
                <a:gd name="T5" fmla="*/ 2147483647 h 1015"/>
                <a:gd name="T6" fmla="*/ 2147483647 w 1134"/>
                <a:gd name="T7" fmla="*/ 2147483647 h 1015"/>
                <a:gd name="T8" fmla="*/ 0 w 1134"/>
                <a:gd name="T9" fmla="*/ 2147483647 h 1015"/>
                <a:gd name="T10" fmla="*/ 2147483647 w 1134"/>
                <a:gd name="T11" fmla="*/ 2147483647 h 1015"/>
                <a:gd name="T12" fmla="*/ 2147483647 w 1134"/>
                <a:gd name="T13" fmla="*/ 2147483647 h 1015"/>
                <a:gd name="T14" fmla="*/ 2147483647 w 1134"/>
                <a:gd name="T15" fmla="*/ 2147483647 h 1015"/>
                <a:gd name="T16" fmla="*/ 2147483647 w 1134"/>
                <a:gd name="T17" fmla="*/ 2147483647 h 1015"/>
                <a:gd name="T18" fmla="*/ 2147483647 w 1134"/>
                <a:gd name="T19" fmla="*/ 2147483647 h 1015"/>
                <a:gd name="T20" fmla="*/ 2147483647 w 1134"/>
                <a:gd name="T21" fmla="*/ 2147483647 h 1015"/>
                <a:gd name="T22" fmla="*/ 2147483647 w 1134"/>
                <a:gd name="T23" fmla="*/ 2147483647 h 1015"/>
                <a:gd name="T24" fmla="*/ 2147483647 w 1134"/>
                <a:gd name="T25" fmla="*/ 2147483647 h 1015"/>
                <a:gd name="T26" fmla="*/ 2147483647 w 1134"/>
                <a:gd name="T27" fmla="*/ 2147483647 h 1015"/>
                <a:gd name="T28" fmla="*/ 2147483647 w 1134"/>
                <a:gd name="T29" fmla="*/ 2147483647 h 1015"/>
                <a:gd name="T30" fmla="*/ 2147483647 w 1134"/>
                <a:gd name="T31" fmla="*/ 2147483647 h 1015"/>
                <a:gd name="T32" fmla="*/ 2147483647 w 1134"/>
                <a:gd name="T33" fmla="*/ 0 h 10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34" h="1015">
                  <a:moveTo>
                    <a:pt x="613" y="155"/>
                  </a:moveTo>
                  <a:cubicBezTo>
                    <a:pt x="485" y="147"/>
                    <a:pt x="429" y="138"/>
                    <a:pt x="293" y="155"/>
                  </a:cubicBezTo>
                  <a:cubicBezTo>
                    <a:pt x="282" y="156"/>
                    <a:pt x="275" y="168"/>
                    <a:pt x="265" y="173"/>
                  </a:cubicBezTo>
                  <a:cubicBezTo>
                    <a:pt x="175" y="217"/>
                    <a:pt x="94" y="279"/>
                    <a:pt x="37" y="365"/>
                  </a:cubicBezTo>
                  <a:cubicBezTo>
                    <a:pt x="27" y="404"/>
                    <a:pt x="10" y="436"/>
                    <a:pt x="0" y="475"/>
                  </a:cubicBezTo>
                  <a:cubicBezTo>
                    <a:pt x="6" y="545"/>
                    <a:pt x="8" y="616"/>
                    <a:pt x="19" y="685"/>
                  </a:cubicBezTo>
                  <a:cubicBezTo>
                    <a:pt x="29" y="748"/>
                    <a:pt x="144" y="811"/>
                    <a:pt x="192" y="841"/>
                  </a:cubicBezTo>
                  <a:cubicBezTo>
                    <a:pt x="335" y="931"/>
                    <a:pt x="502" y="960"/>
                    <a:pt x="668" y="987"/>
                  </a:cubicBezTo>
                  <a:cubicBezTo>
                    <a:pt x="797" y="982"/>
                    <a:pt x="851" y="1015"/>
                    <a:pt x="933" y="950"/>
                  </a:cubicBezTo>
                  <a:cubicBezTo>
                    <a:pt x="966" y="924"/>
                    <a:pt x="997" y="883"/>
                    <a:pt x="1024" y="850"/>
                  </a:cubicBezTo>
                  <a:cubicBezTo>
                    <a:pt x="1040" y="830"/>
                    <a:pt x="1070" y="786"/>
                    <a:pt x="1070" y="786"/>
                  </a:cubicBezTo>
                  <a:cubicBezTo>
                    <a:pt x="1080" y="745"/>
                    <a:pt x="1100" y="715"/>
                    <a:pt x="1116" y="676"/>
                  </a:cubicBezTo>
                  <a:cubicBezTo>
                    <a:pt x="1126" y="618"/>
                    <a:pt x="1134" y="575"/>
                    <a:pt x="1134" y="512"/>
                  </a:cubicBezTo>
                  <a:cubicBezTo>
                    <a:pt x="1134" y="348"/>
                    <a:pt x="1068" y="291"/>
                    <a:pt x="969" y="173"/>
                  </a:cubicBezTo>
                  <a:cubicBezTo>
                    <a:pt x="941" y="139"/>
                    <a:pt x="901" y="120"/>
                    <a:pt x="869" y="91"/>
                  </a:cubicBezTo>
                  <a:cubicBezTo>
                    <a:pt x="847" y="71"/>
                    <a:pt x="829" y="45"/>
                    <a:pt x="805" y="27"/>
                  </a:cubicBezTo>
                  <a:cubicBezTo>
                    <a:pt x="793" y="18"/>
                    <a:pt x="768" y="0"/>
                    <a:pt x="768" y="0"/>
                  </a:cubicBezTo>
                </a:path>
              </a:pathLst>
            </a:custGeom>
            <a:noFill/>
            <a:ln w="57150"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9" name="TextBox 8">
            <a:extLst>
              <a:ext uri="{FF2B5EF4-FFF2-40B4-BE49-F238E27FC236}">
                <a16:creationId xmlns:a16="http://schemas.microsoft.com/office/drawing/2014/main" id="{230E2032-25CD-400A-9F5B-8286AB9C9FF5}"/>
              </a:ext>
            </a:extLst>
          </p:cNvPr>
          <p:cNvSpPr txBox="1"/>
          <p:nvPr/>
        </p:nvSpPr>
        <p:spPr>
          <a:xfrm>
            <a:off x="214798" y="5688105"/>
            <a:ext cx="8597153" cy="923330"/>
          </a:xfrm>
          <a:prstGeom prst="rect">
            <a:avLst/>
          </a:prstGeom>
          <a:noFill/>
        </p:spPr>
        <p:txBody>
          <a:bodyPr wrap="square">
            <a:spAutoFit/>
          </a:bodyPr>
          <a:lstStyle/>
          <a:p>
            <a:pPr eaLnBrk="1" hangingPunct="1"/>
            <a:r>
              <a:rPr lang="en-US" dirty="0"/>
              <a:t>Entry “TBD” is unclear, especially as it relates to the entry for concentration and Fill Volume.  Was the 0.44 mg/ml entry for “concentration” made after the TBD entry?  Who made it? When?</a:t>
            </a:r>
          </a:p>
        </p:txBody>
      </p:sp>
    </p:spTree>
    <p:extLst>
      <p:ext uri="{BB962C8B-B14F-4D97-AF65-F5344CB8AC3E}">
        <p14:creationId xmlns:p14="http://schemas.microsoft.com/office/powerpoint/2010/main" val="173449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4">
            <a:extLst>
              <a:ext uri="{C183D7F6-B498-43B3-948B-1728B52AA6E4}">
                <adec:decorative xmlns:adec="http://schemas.microsoft.com/office/drawing/2017/decorative" val="1"/>
              </a:ext>
            </a:extLst>
          </p:cNvPr>
          <p:cNvSpPr>
            <a:spLocks noGrp="1"/>
          </p:cNvSpPr>
          <p:nvPr>
            <p:ph type="sldNum" sz="quarter" idx="12"/>
          </p:nvPr>
        </p:nvSpPr>
        <p:spPr>
          <a:xfrm>
            <a:off x="8380600" y="6450105"/>
            <a:ext cx="510988" cy="457200"/>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AAC86BDA-AEC6-4CD6-B91F-3BEA8098956D}" type="slidenum">
              <a:rPr lang="en-US" sz="1400" smtClean="0"/>
              <a:pPr eaLnBrk="1" hangingPunct="1"/>
              <a:t>99</a:t>
            </a:fld>
            <a:endParaRPr lang="en-US" sz="1400" dirty="0"/>
          </a:p>
        </p:txBody>
      </p:sp>
      <p:pic>
        <p:nvPicPr>
          <p:cNvPr id="107524" name="Picture 5">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90" t="11057" r="44106" b="58598"/>
          <a:stretch>
            <a:fillRect/>
          </a:stretch>
        </p:blipFill>
        <p:spPr bwMode="auto">
          <a:xfrm>
            <a:off x="361529" y="1573657"/>
            <a:ext cx="7753072" cy="3710684"/>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5" name="Rectangle 7"/>
          <p:cNvSpPr>
            <a:spLocks noGrp="1" noChangeArrowheads="1"/>
          </p:cNvSpPr>
          <p:nvPr>
            <p:ph type="title"/>
          </p:nvPr>
        </p:nvSpPr>
        <p:spPr>
          <a:xfrm>
            <a:off x="221672" y="0"/>
            <a:ext cx="7326793" cy="1143000"/>
          </a:xfrm>
          <a:noFill/>
        </p:spPr>
        <p:txBody>
          <a:bodyPr/>
          <a:lstStyle/>
          <a:p>
            <a:pPr eaLnBrk="1" hangingPunct="1"/>
            <a:r>
              <a:rPr lang="en-US" sz="3600" dirty="0"/>
              <a:t>What Do You Think About This Record?</a:t>
            </a:r>
            <a:endParaRPr lang="en-US" sz="3600" b="1" dirty="0"/>
          </a:p>
        </p:txBody>
      </p:sp>
      <p:sp>
        <p:nvSpPr>
          <p:cNvPr id="107526" name="Freeform 8">
            <a:extLst>
              <a:ext uri="{C183D7F6-B498-43B3-948B-1728B52AA6E4}">
                <adec:decorative xmlns:adec="http://schemas.microsoft.com/office/drawing/2017/decorative" val="1"/>
              </a:ext>
            </a:extLst>
          </p:cNvPr>
          <p:cNvSpPr>
            <a:spLocks/>
          </p:cNvSpPr>
          <p:nvPr/>
        </p:nvSpPr>
        <p:spPr bwMode="auto">
          <a:xfrm>
            <a:off x="4676503" y="3944983"/>
            <a:ext cx="2463885" cy="1339360"/>
          </a:xfrm>
          <a:custGeom>
            <a:avLst/>
            <a:gdLst>
              <a:gd name="T0" fmla="*/ 2147483647 w 2286"/>
              <a:gd name="T1" fmla="*/ 2147483647 h 1079"/>
              <a:gd name="T2" fmla="*/ 2147483647 w 2286"/>
              <a:gd name="T3" fmla="*/ 2147483647 h 1079"/>
              <a:gd name="T4" fmla="*/ 2147483647 w 2286"/>
              <a:gd name="T5" fmla="*/ 0 h 1079"/>
              <a:gd name="T6" fmla="*/ 2147483647 w 2286"/>
              <a:gd name="T7" fmla="*/ 2147483647 h 1079"/>
              <a:gd name="T8" fmla="*/ 2147483647 w 2286"/>
              <a:gd name="T9" fmla="*/ 2147483647 h 1079"/>
              <a:gd name="T10" fmla="*/ 2147483647 w 2286"/>
              <a:gd name="T11" fmla="*/ 2147483647 h 1079"/>
              <a:gd name="T12" fmla="*/ 2147483647 w 2286"/>
              <a:gd name="T13" fmla="*/ 2147483647 h 1079"/>
              <a:gd name="T14" fmla="*/ 2147483647 w 2286"/>
              <a:gd name="T15" fmla="*/ 2147483647 h 1079"/>
              <a:gd name="T16" fmla="*/ 2147483647 w 2286"/>
              <a:gd name="T17" fmla="*/ 2147483647 h 1079"/>
              <a:gd name="T18" fmla="*/ 2147483647 w 2286"/>
              <a:gd name="T19" fmla="*/ 2147483647 h 1079"/>
              <a:gd name="T20" fmla="*/ 2147483647 w 2286"/>
              <a:gd name="T21" fmla="*/ 2147483647 h 1079"/>
              <a:gd name="T22" fmla="*/ 2147483647 w 2286"/>
              <a:gd name="T23" fmla="*/ 2147483647 h 1079"/>
              <a:gd name="T24" fmla="*/ 2147483647 w 2286"/>
              <a:gd name="T25" fmla="*/ 2147483647 h 1079"/>
              <a:gd name="T26" fmla="*/ 2147483647 w 2286"/>
              <a:gd name="T27" fmla="*/ 2147483647 h 1079"/>
              <a:gd name="T28" fmla="*/ 2147483647 w 2286"/>
              <a:gd name="T29" fmla="*/ 2147483647 h 1079"/>
              <a:gd name="T30" fmla="*/ 2147483647 w 2286"/>
              <a:gd name="T31" fmla="*/ 2147483647 h 1079"/>
              <a:gd name="T32" fmla="*/ 2147483647 w 2286"/>
              <a:gd name="T33" fmla="*/ 2147483647 h 1079"/>
              <a:gd name="T34" fmla="*/ 2147483647 w 2286"/>
              <a:gd name="T35" fmla="*/ 2147483647 h 1079"/>
              <a:gd name="T36" fmla="*/ 2147483647 w 2286"/>
              <a:gd name="T37" fmla="*/ 0 h 10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86" h="1079">
                <a:moveTo>
                  <a:pt x="1793" y="119"/>
                </a:moveTo>
                <a:cubicBezTo>
                  <a:pt x="1693" y="52"/>
                  <a:pt x="1543" y="57"/>
                  <a:pt x="1428" y="46"/>
                </a:cubicBezTo>
                <a:cubicBezTo>
                  <a:pt x="1158" y="21"/>
                  <a:pt x="885" y="9"/>
                  <a:pt x="614" y="0"/>
                </a:cubicBezTo>
                <a:cubicBezTo>
                  <a:pt x="332" y="10"/>
                  <a:pt x="370" y="8"/>
                  <a:pt x="175" y="46"/>
                </a:cubicBezTo>
                <a:cubicBezTo>
                  <a:pt x="135" y="73"/>
                  <a:pt x="101" y="96"/>
                  <a:pt x="74" y="138"/>
                </a:cubicBezTo>
                <a:cubicBezTo>
                  <a:pt x="63" y="155"/>
                  <a:pt x="55" y="173"/>
                  <a:pt x="47" y="192"/>
                </a:cubicBezTo>
                <a:cubicBezTo>
                  <a:pt x="40" y="210"/>
                  <a:pt x="29" y="247"/>
                  <a:pt x="29" y="247"/>
                </a:cubicBezTo>
                <a:cubicBezTo>
                  <a:pt x="32" y="353"/>
                  <a:pt x="0" y="553"/>
                  <a:pt x="74" y="668"/>
                </a:cubicBezTo>
                <a:cubicBezTo>
                  <a:pt x="94" y="741"/>
                  <a:pt x="130" y="783"/>
                  <a:pt x="184" y="832"/>
                </a:cubicBezTo>
                <a:cubicBezTo>
                  <a:pt x="228" y="872"/>
                  <a:pt x="302" y="961"/>
                  <a:pt x="358" y="979"/>
                </a:cubicBezTo>
                <a:cubicBezTo>
                  <a:pt x="405" y="994"/>
                  <a:pt x="464" y="1028"/>
                  <a:pt x="513" y="1034"/>
                </a:cubicBezTo>
                <a:cubicBezTo>
                  <a:pt x="546" y="1038"/>
                  <a:pt x="840" y="1057"/>
                  <a:pt x="916" y="1061"/>
                </a:cubicBezTo>
                <a:cubicBezTo>
                  <a:pt x="1032" y="1067"/>
                  <a:pt x="1147" y="1073"/>
                  <a:pt x="1263" y="1079"/>
                </a:cubicBezTo>
                <a:cubicBezTo>
                  <a:pt x="1476" y="1073"/>
                  <a:pt x="1690" y="1072"/>
                  <a:pt x="1903" y="1061"/>
                </a:cubicBezTo>
                <a:cubicBezTo>
                  <a:pt x="1941" y="1059"/>
                  <a:pt x="2002" y="1003"/>
                  <a:pt x="2022" y="988"/>
                </a:cubicBezTo>
                <a:cubicBezTo>
                  <a:pt x="2104" y="926"/>
                  <a:pt x="2149" y="880"/>
                  <a:pt x="2205" y="796"/>
                </a:cubicBezTo>
                <a:cubicBezTo>
                  <a:pt x="2286" y="549"/>
                  <a:pt x="2213" y="386"/>
                  <a:pt x="2068" y="202"/>
                </a:cubicBezTo>
                <a:cubicBezTo>
                  <a:pt x="2018" y="139"/>
                  <a:pt x="1971" y="73"/>
                  <a:pt x="1903" y="28"/>
                </a:cubicBezTo>
                <a:cubicBezTo>
                  <a:pt x="1897" y="19"/>
                  <a:pt x="1885" y="0"/>
                  <a:pt x="1885" y="0"/>
                </a:cubicBezTo>
              </a:path>
            </a:pathLst>
          </a:custGeom>
          <a:noFill/>
          <a:ln w="38100"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TextBox 8">
            <a:extLst>
              <a:ext uri="{FF2B5EF4-FFF2-40B4-BE49-F238E27FC236}">
                <a16:creationId xmlns:a16="http://schemas.microsoft.com/office/drawing/2014/main" id="{09735F92-D5BB-435E-B289-B7A2783B988F}"/>
              </a:ext>
            </a:extLst>
          </p:cNvPr>
          <p:cNvSpPr txBox="1"/>
          <p:nvPr/>
        </p:nvSpPr>
        <p:spPr>
          <a:xfrm>
            <a:off x="361529" y="5876690"/>
            <a:ext cx="7753072" cy="707886"/>
          </a:xfrm>
          <a:prstGeom prst="rect">
            <a:avLst/>
          </a:prstGeom>
          <a:noFill/>
        </p:spPr>
        <p:txBody>
          <a:bodyPr wrap="square">
            <a:spAutoFit/>
          </a:bodyPr>
          <a:lstStyle/>
          <a:p>
            <a:pPr eaLnBrk="1" hangingPunct="1"/>
            <a:r>
              <a:rPr lang="en-US" sz="2000" dirty="0"/>
              <a:t>Correction to the line  “Record actual bubble point” does not include an error code for the correction made.  </a:t>
            </a:r>
          </a:p>
        </p:txBody>
      </p:sp>
    </p:spTree>
    <p:extLst>
      <p:ext uri="{BB962C8B-B14F-4D97-AF65-F5344CB8AC3E}">
        <p14:creationId xmlns:p14="http://schemas.microsoft.com/office/powerpoint/2010/main" val="51886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7526"/>
                                        </p:tgtEl>
                                        <p:attrNameLst>
                                          <p:attrName>style.visibility</p:attrName>
                                        </p:attrNameLst>
                                      </p:cBhvr>
                                      <p:to>
                                        <p:strVal val="visible"/>
                                      </p:to>
                                    </p:set>
                                    <p:animEffect transition="in" filter="fade">
                                      <p:cBhvr>
                                        <p:cTn id="12" dur="1000"/>
                                        <p:tgtEl>
                                          <p:spTgt spid="107526"/>
                                        </p:tgtEl>
                                      </p:cBhvr>
                                    </p:animEffect>
                                    <p:anim calcmode="lin" valueType="num">
                                      <p:cBhvr>
                                        <p:cTn id="13" dur="1000" fill="hold"/>
                                        <p:tgtEl>
                                          <p:spTgt spid="107526"/>
                                        </p:tgtEl>
                                        <p:attrNameLst>
                                          <p:attrName>ppt_x</p:attrName>
                                        </p:attrNameLst>
                                      </p:cBhvr>
                                      <p:tavLst>
                                        <p:tav tm="0">
                                          <p:val>
                                            <p:strVal val="#ppt_x"/>
                                          </p:val>
                                        </p:tav>
                                        <p:tav tm="100000">
                                          <p:val>
                                            <p:strVal val="#ppt_x"/>
                                          </p:val>
                                        </p:tav>
                                      </p:tavLst>
                                    </p:anim>
                                    <p:anim calcmode="lin" valueType="num">
                                      <p:cBhvr>
                                        <p:cTn id="14" dur="1000" fill="hold"/>
                                        <p:tgtEl>
                                          <p:spTgt spid="1075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OURCEPROFILE" val="C:\WINNT\System32\spool\DRIVERS\COLOR\RCVD65.ICM"/>
  <p:tag name="DESTINATIONPROFILE" val="C:\WINNT\System32\spool\DRIVERS\COLOR\BdRm Proj_4-17-03_1.icc"/>
  <p:tag name="RI" val="0"/>
  <p:tag name="VIEW" val="MONITOR"/>
</p:tagLst>
</file>

<file path=ppt/theme/theme1.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10230</TotalTime>
  <Words>10808</Words>
  <Application>Microsoft Office PowerPoint</Application>
  <PresentationFormat>On-screen Show (4:3)</PresentationFormat>
  <Paragraphs>1245</Paragraphs>
  <Slides>111</Slides>
  <Notes>107</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111</vt:i4>
      </vt:variant>
    </vt:vector>
  </HeadingPairs>
  <TitlesOfParts>
    <vt:vector size="117" baseType="lpstr">
      <vt:lpstr>Arial</vt:lpstr>
      <vt:lpstr>Arial Black</vt:lpstr>
      <vt:lpstr>Times New Roman</vt:lpstr>
      <vt:lpstr>3_Default Design</vt:lpstr>
      <vt:lpstr>4_Default Design</vt:lpstr>
      <vt:lpstr>Visio</vt:lpstr>
      <vt:lpstr>GMP Training Documentation and Record Keeping</vt:lpstr>
      <vt:lpstr>WHAT WE KNOW SO FAR….</vt:lpstr>
      <vt:lpstr>WHAT WE HAVE LEARNED….</vt:lpstr>
      <vt:lpstr>MORE OF WHAT WE KNOW SO FAR….</vt:lpstr>
      <vt:lpstr>What’s in the GMPs about Quality? SISQP</vt:lpstr>
      <vt:lpstr>Drugs are Different</vt:lpstr>
      <vt:lpstr>IPO Model – Making a Drug (IPO: Input-Process-Output)  </vt:lpstr>
      <vt:lpstr>CGMPs – The Short Course</vt:lpstr>
      <vt:lpstr>GMPs – in 4 words</vt:lpstr>
      <vt:lpstr>Diagram – Manufacturing Process</vt:lpstr>
      <vt:lpstr>Diagram – Manufacturing Process Controls</vt:lpstr>
      <vt:lpstr>Diagram – Manufacturing Process Documents</vt:lpstr>
      <vt:lpstr>Diagram – Planning Documents Manufacturing Process</vt:lpstr>
      <vt:lpstr>Diagram – Planning Documents Manufacturing Process  continued</vt:lpstr>
      <vt:lpstr>Plan and Execute Diagram</vt:lpstr>
      <vt:lpstr>Plan and Execute Diagram Slide 2</vt:lpstr>
      <vt:lpstr>WHAT HAPPENS TO THESE PRODUCTS OF  THE PROCESS?  (according to the GMPs?)</vt:lpstr>
      <vt:lpstr>Here is an FDA Warning letter example </vt:lpstr>
      <vt:lpstr>QUALITY OF DOCUMENTATION</vt:lpstr>
      <vt:lpstr>FROM THE DOCUMENTATION</vt:lpstr>
      <vt:lpstr>Rationale for Good Documentation Practices – Canadian GMPs</vt:lpstr>
      <vt:lpstr>“Procedures must be in writing for…”</vt:lpstr>
      <vt:lpstr>  Procedures must be in WRITING . . . </vt:lpstr>
      <vt:lpstr>GMP RECORDS – Examples</vt:lpstr>
      <vt:lpstr>Categories of CGMP Documentation</vt:lpstr>
      <vt:lpstr>Categories of CGMP Documentation Continued</vt:lpstr>
      <vt:lpstr>Subpart J – Records and Reports</vt:lpstr>
      <vt:lpstr>Subpart J – Records and Reports General Requirements</vt:lpstr>
      <vt:lpstr>Subpart J – Records and Reports General Requirements - Continued</vt:lpstr>
      <vt:lpstr>General Requirements Comments to the Preamble</vt:lpstr>
      <vt:lpstr>Subpart J – Records and Reports General Requirements - Example</vt:lpstr>
      <vt:lpstr>United States Supreme Court UNITED STATES v. PARK, (1975), No. 74-215</vt:lpstr>
      <vt:lpstr>Equipment Cleaning &amp; Use Log</vt:lpstr>
      <vt:lpstr>GMP Records must be CONTROLLED</vt:lpstr>
      <vt:lpstr>Attributes of Controlled Documents</vt:lpstr>
      <vt:lpstr>ATTRIBUTES OF CONTROLLED DOCUMENTS Identification:  Title, Type of document, Numbering Scheme</vt:lpstr>
      <vt:lpstr>Approval Signatures and Effective Dates in eDMS</vt:lpstr>
      <vt:lpstr>Numbering of SOPs</vt:lpstr>
      <vt:lpstr> ATTRIBUTES OF CONTROLLED DOCUMENTS Identification:  Title, Type of document, Numbering Scheme</vt:lpstr>
      <vt:lpstr>ATTRIBUTES OF CONTROLLED DOCUMENTS  Controlling Originals</vt:lpstr>
      <vt:lpstr> ATTRIBUTES OF CONTROLLED DOCUMENTS Controlling Originals</vt:lpstr>
      <vt:lpstr> ATTRIBUTES OF CONTROLLED DOCUMENTS Tracking of Copies</vt:lpstr>
      <vt:lpstr>ATTRIBUTES OF CONTROLLED DOCUMENTS Tracking of Copies</vt:lpstr>
      <vt:lpstr> ATTRIBUTES OF CONTROLLED DOCUMENTS Copying</vt:lpstr>
      <vt:lpstr>Tracking of Forms</vt:lpstr>
      <vt:lpstr>Summary</vt:lpstr>
      <vt:lpstr>Templates – Starting Points</vt:lpstr>
      <vt:lpstr>Templates – Starting Points for Records</vt:lpstr>
      <vt:lpstr>  CONTROLLED DOCUMENTS: OPTIONAL ATTRIBUTES</vt:lpstr>
      <vt:lpstr>How These Documents Are Written is Important</vt:lpstr>
      <vt:lpstr>How These Documents Are Written is Important - Summary</vt:lpstr>
      <vt:lpstr>CLARITY OF INSTRUCTIONS Placing a phone call</vt:lpstr>
      <vt:lpstr>Placing a phone call</vt:lpstr>
      <vt:lpstr>Users of Documents - It’s not all about YOU</vt:lpstr>
      <vt:lpstr>“Wiggle” words in the GMPs (appear over 100 times)</vt:lpstr>
      <vt:lpstr>BUT … flexibility in the GMPs does not translate to flexibility in SOPs</vt:lpstr>
      <vt:lpstr>Clarity of Documents</vt:lpstr>
      <vt:lpstr>Watch Out for Words Like:</vt:lpstr>
      <vt:lpstr>Documentation Practices</vt:lpstr>
      <vt:lpstr>RECORDING DATA</vt:lpstr>
      <vt:lpstr>Are Your Documents Credible?</vt:lpstr>
      <vt:lpstr>WARNING LETTER</vt:lpstr>
      <vt:lpstr>WARNING LETTER – Cleaning Records</vt:lpstr>
      <vt:lpstr>WARNING LETTER – Testing Records</vt:lpstr>
      <vt:lpstr>Or look at this Warning Letter citation </vt:lpstr>
      <vt:lpstr>How your documentation looks can  be as important as what it says</vt:lpstr>
      <vt:lpstr>Characteristics of Credible Records</vt:lpstr>
      <vt:lpstr>More Characteristics of Credible Records</vt:lpstr>
      <vt:lpstr>Characteristics of Credible Records Use Pen</vt:lpstr>
      <vt:lpstr>Characteristics of Credible Records Be Legible</vt:lpstr>
      <vt:lpstr>Characteristics of Credible Records Be Legible – Example of Bad Handwriting</vt:lpstr>
      <vt:lpstr>Characteristics of Credible Records Be Legible – Better Writing </vt:lpstr>
      <vt:lpstr>Characteristics of Credible Records Enter Data At The Time It Is Done</vt:lpstr>
      <vt:lpstr>Characteristics of Credible Records  Insert Printouts Into Records Properly</vt:lpstr>
      <vt:lpstr>Characteristics of Credible Records  Do Not Transcribe From Another Piece Of Paper</vt:lpstr>
      <vt:lpstr>Characteristics of Credible Records  Be Complete, Fill In Blank Spaces With Data Or Use “N/A” (Not Applicable)</vt:lpstr>
      <vt:lpstr>Characteristics of Credible Records    Document Any Deviations Or Unusual Events </vt:lpstr>
      <vt:lpstr>Characteristics of Credible Records  Make Corrections Properly  </vt:lpstr>
      <vt:lpstr>Characteristics of Credible Records  Make Corrections Properly </vt:lpstr>
      <vt:lpstr>Characteristics of Credible Records  Make Corrections Properly – Correction Codes </vt:lpstr>
      <vt:lpstr>Characteristics of Credible Records  Don’t Overwrite</vt:lpstr>
      <vt:lpstr>Characteristics of Credible Records  No White-Out</vt:lpstr>
      <vt:lpstr>Characteristics of Credible Records  No Post-It Notes</vt:lpstr>
      <vt:lpstr>Characteristics of Credible Records  Sign (Or Initial) Your Work And Date It </vt:lpstr>
      <vt:lpstr>Characteristics of Credible Records  Work Is Reviewed By Another Party</vt:lpstr>
      <vt:lpstr>Characteristics of Credible Records  Work Is Reviewed By Another Party GMP Regs</vt:lpstr>
      <vt:lpstr>Issues with verification of critical processes is a subject of Warning Letters</vt:lpstr>
      <vt:lpstr>Warning Letter Example – Poor Document Practices</vt:lpstr>
      <vt:lpstr>Characteristics of Credible Records  Work Is Reviewed By Another Party Verification</vt:lpstr>
      <vt:lpstr>Documents Aren’t Credible If Verification Of Processes is Wrong</vt:lpstr>
      <vt:lpstr>Documents Aren’t Credible If Verification Of Processes is Wrong </vt:lpstr>
      <vt:lpstr>Documentation Is Proving  Manufacturing Requirements Are Met</vt:lpstr>
      <vt:lpstr>Here are some observations from an auditor:</vt:lpstr>
      <vt:lpstr>Recorded QC Data Needs To Match QC Test Request Documentation</vt:lpstr>
      <vt:lpstr>Recorded QC Data Needs To Match QC Test Request Documentation Continued</vt:lpstr>
      <vt:lpstr>Pay Attention To Significant Digits</vt:lpstr>
      <vt:lpstr>Warning Letter Example – Completing Production Records when the work is performed</vt:lpstr>
      <vt:lpstr>What Do You Think About This?</vt:lpstr>
      <vt:lpstr>What Do You Think About This Record?</vt:lpstr>
      <vt:lpstr>Another Example -What Do  You Think About This?</vt:lpstr>
      <vt:lpstr>What Do You Think About This? Example 3</vt:lpstr>
      <vt:lpstr>What Do You Think About This? Example 4</vt:lpstr>
      <vt:lpstr>What Do You Think About This? Example 5</vt:lpstr>
      <vt:lpstr>What Do You Think About This? Example 6</vt:lpstr>
      <vt:lpstr>What Do You Think About This? Example 7</vt:lpstr>
      <vt:lpstr>What Do You Think About This? Example 8</vt:lpstr>
      <vt:lpstr>What Do You Think About This? Example 9</vt:lpstr>
      <vt:lpstr>What Do You Think About This? Example 10</vt:lpstr>
      <vt:lpstr>What Do You Think About This? Example 11</vt:lpstr>
      <vt:lpstr>What Do You Think About This? Example 12</vt:lpstr>
      <vt:lpstr>Documentation and Record Keeping Presentation</vt:lpstr>
    </vt:vector>
  </TitlesOfParts>
  <Company>NCI-Frederick Publications Department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PC User</dc:creator>
  <cp:lastModifiedBy>Fraley, Marie Elena (NIH/NCI) [C]</cp:lastModifiedBy>
  <cp:revision>477</cp:revision>
  <cp:lastPrinted>2021-11-24T18:17:49Z</cp:lastPrinted>
  <dcterms:created xsi:type="dcterms:W3CDTF">2007-01-16T17:20:08Z</dcterms:created>
  <dcterms:modified xsi:type="dcterms:W3CDTF">2022-11-18T20:39:23Z</dcterms:modified>
</cp:coreProperties>
</file>