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4188" r:id="rId2"/>
    <p:sldMasterId id="2147484197" r:id="rId3"/>
    <p:sldMasterId id="2147484204" r:id="rId4"/>
    <p:sldMasterId id="2147484225" r:id="rId5"/>
    <p:sldMasterId id="2147484234" r:id="rId6"/>
    <p:sldMasterId id="2147484244" r:id="rId7"/>
    <p:sldMasterId id="2147484249" r:id="rId8"/>
  </p:sldMasterIdLst>
  <p:notesMasterIdLst>
    <p:notesMasterId r:id="rId102"/>
  </p:notesMasterIdLst>
  <p:handoutMasterIdLst>
    <p:handoutMasterId r:id="rId103"/>
  </p:handoutMasterIdLst>
  <p:sldIdLst>
    <p:sldId id="461" r:id="rId9"/>
    <p:sldId id="467" r:id="rId10"/>
    <p:sldId id="468" r:id="rId11"/>
    <p:sldId id="308" r:id="rId12"/>
    <p:sldId id="469" r:id="rId13"/>
    <p:sldId id="470" r:id="rId14"/>
    <p:sldId id="471" r:id="rId15"/>
    <p:sldId id="472" r:id="rId16"/>
    <p:sldId id="473" r:id="rId17"/>
    <p:sldId id="474" r:id="rId18"/>
    <p:sldId id="310" r:id="rId19"/>
    <p:sldId id="476" r:id="rId20"/>
    <p:sldId id="462" r:id="rId21"/>
    <p:sldId id="478" r:id="rId22"/>
    <p:sldId id="275" r:id="rId23"/>
    <p:sldId id="277" r:id="rId24"/>
    <p:sldId id="278" r:id="rId25"/>
    <p:sldId id="279" r:id="rId26"/>
    <p:sldId id="479" r:id="rId27"/>
    <p:sldId id="316" r:id="rId28"/>
    <p:sldId id="317" r:id="rId29"/>
    <p:sldId id="283" r:id="rId30"/>
    <p:sldId id="284" r:id="rId31"/>
    <p:sldId id="285" r:id="rId32"/>
    <p:sldId id="286" r:id="rId33"/>
    <p:sldId id="481" r:id="rId34"/>
    <p:sldId id="287" r:id="rId35"/>
    <p:sldId id="482" r:id="rId36"/>
    <p:sldId id="288" r:id="rId37"/>
    <p:sldId id="483" r:id="rId38"/>
    <p:sldId id="289" r:id="rId39"/>
    <p:sldId id="341" r:id="rId40"/>
    <p:sldId id="386" r:id="rId41"/>
    <p:sldId id="417" r:id="rId42"/>
    <p:sldId id="416" r:id="rId43"/>
    <p:sldId id="418" r:id="rId44"/>
    <p:sldId id="298" r:id="rId45"/>
    <p:sldId id="315" r:id="rId46"/>
    <p:sldId id="488" r:id="rId47"/>
    <p:sldId id="507" r:id="rId48"/>
    <p:sldId id="484" r:id="rId49"/>
    <p:sldId id="345" r:id="rId50"/>
    <p:sldId id="347" r:id="rId51"/>
    <p:sldId id="303" r:id="rId52"/>
    <p:sldId id="339" r:id="rId53"/>
    <p:sldId id="404" r:id="rId54"/>
    <p:sldId id="299" r:id="rId55"/>
    <p:sldId id="403" r:id="rId56"/>
    <p:sldId id="322" r:id="rId57"/>
    <p:sldId id="463" r:id="rId58"/>
    <p:sldId id="349" r:id="rId59"/>
    <p:sldId id="405" r:id="rId60"/>
    <p:sldId id="340" r:id="rId61"/>
    <p:sldId id="350" r:id="rId62"/>
    <p:sldId id="351" r:id="rId63"/>
    <p:sldId id="352" r:id="rId64"/>
    <p:sldId id="407" r:id="rId65"/>
    <p:sldId id="323" r:id="rId66"/>
    <p:sldId id="313" r:id="rId67"/>
    <p:sldId id="358" r:id="rId68"/>
    <p:sldId id="348" r:id="rId69"/>
    <p:sldId id="408" r:id="rId70"/>
    <p:sldId id="321" r:id="rId71"/>
    <p:sldId id="409" r:id="rId72"/>
    <p:sldId id="297" r:id="rId73"/>
    <p:sldId id="360" r:id="rId74"/>
    <p:sldId id="410" r:id="rId75"/>
    <p:sldId id="505" r:id="rId76"/>
    <p:sldId id="292" r:id="rId77"/>
    <p:sldId id="328" r:id="rId78"/>
    <p:sldId id="363" r:id="rId79"/>
    <p:sldId id="364" r:id="rId80"/>
    <p:sldId id="353" r:id="rId81"/>
    <p:sldId id="411" r:id="rId82"/>
    <p:sldId id="293" r:id="rId83"/>
    <p:sldId id="327" r:id="rId84"/>
    <p:sldId id="319" r:id="rId85"/>
    <p:sldId id="412" r:id="rId86"/>
    <p:sldId id="354" r:id="rId87"/>
    <p:sldId id="337" r:id="rId88"/>
    <p:sldId id="295" r:id="rId89"/>
    <p:sldId id="413" r:id="rId90"/>
    <p:sldId id="361" r:id="rId91"/>
    <p:sldId id="432" r:id="rId92"/>
    <p:sldId id="329" r:id="rId93"/>
    <p:sldId id="396" r:id="rId94"/>
    <p:sldId id="296" r:id="rId95"/>
    <p:sldId id="394" r:id="rId96"/>
    <p:sldId id="395" r:id="rId97"/>
    <p:sldId id="402" r:id="rId98"/>
    <p:sldId id="397" r:id="rId99"/>
    <p:sldId id="324" r:id="rId100"/>
    <p:sldId id="504" r:id="rId101"/>
  </p:sldIdLst>
  <p:sldSz cx="9144000" cy="6858000" type="screen4x3"/>
  <p:notesSz cx="7010400" cy="9296400"/>
  <p:custDataLst>
    <p:tags r:id="rId10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ley, Marie Elena (NIH/NCI) [C]" initials="FME([" lastIdx="16" clrIdx="0">
    <p:extLst>
      <p:ext uri="{19B8F6BF-5375-455C-9EA6-DF929625EA0E}">
        <p15:presenceInfo xmlns:p15="http://schemas.microsoft.com/office/powerpoint/2012/main" userId="S::fraleyma@nih.gov::4c7e3425-c739-4999-87b0-7e9362a7bade" providerId="AD"/>
      </p:ext>
    </p:extLst>
  </p:cmAuthor>
  <p:cmAuthor id="2" name="Fisher, Nicole (NIH/NCI) [C]" initials="FN([" lastIdx="11" clrIdx="1">
    <p:extLst>
      <p:ext uri="{19B8F6BF-5375-455C-9EA6-DF929625EA0E}">
        <p15:presenceInfo xmlns:p15="http://schemas.microsoft.com/office/powerpoint/2012/main" userId="S::fishern2@nih.gov::024221c9-fdb5-4073-9f6b-5ab39101ffab" providerId="AD"/>
      </p:ext>
    </p:extLst>
  </p:cmAuthor>
  <p:cmAuthor id="3" name="Ruppel, Sheryl (NIH/NCI) [C]" initials="RS([" lastIdx="33" clrIdx="2">
    <p:extLst>
      <p:ext uri="{19B8F6BF-5375-455C-9EA6-DF929625EA0E}">
        <p15:presenceInfo xmlns:p15="http://schemas.microsoft.com/office/powerpoint/2012/main" userId="S::sruppel@nih.gov::e37029f4-973a-4688-80e8-ad66ae77a0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3FFD"/>
    <a:srgbClr val="0149BF"/>
    <a:srgbClr val="0052C0"/>
    <a:srgbClr val="0000AC"/>
    <a:srgbClr val="0000FF"/>
    <a:srgbClr val="CF57FF"/>
    <a:srgbClr val="0012C0"/>
    <a:srgbClr val="C00000"/>
    <a:srgbClr val="AC0000"/>
    <a:srgbClr val="D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0" autoAdjust="0"/>
    <p:restoredTop sz="86389" autoAdjust="0"/>
  </p:normalViewPr>
  <p:slideViewPr>
    <p:cSldViewPr snapToGrid="0">
      <p:cViewPr varScale="1">
        <p:scale>
          <a:sx n="139" d="100"/>
          <a:sy n="139" d="100"/>
        </p:scale>
        <p:origin x="1272" y="76"/>
      </p:cViewPr>
      <p:guideLst>
        <p:guide orient="horz" pos="2160"/>
        <p:guide pos="2880"/>
      </p:guideLst>
    </p:cSldViewPr>
  </p:slideViewPr>
  <p:outlineViewPr>
    <p:cViewPr>
      <p:scale>
        <a:sx n="33" d="100"/>
        <a:sy n="33" d="100"/>
      </p:scale>
      <p:origin x="0" y="-472"/>
    </p:cViewPr>
  </p:outlineViewPr>
  <p:notesTextViewPr>
    <p:cViewPr>
      <p:scale>
        <a:sx n="100" d="100"/>
        <a:sy n="100" d="100"/>
      </p:scale>
      <p:origin x="0" y="0"/>
    </p:cViewPr>
  </p:notesTextViewPr>
  <p:sorterViewPr>
    <p:cViewPr>
      <p:scale>
        <a:sx n="100" d="100"/>
        <a:sy n="100" d="100"/>
      </p:scale>
      <p:origin x="0" y="-95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07" Type="http://schemas.openxmlformats.org/officeDocument/2006/relationships/viewProps" Target="viewProps.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handoutMaster" Target="handoutMasters/handoutMaster1.xml"/><Relationship Id="rId108"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tableStyles" Target="tableStyles.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Arial" pitchFamily="34" charset="0"/>
              </a:defRPr>
            </a:lvl1pPr>
          </a:lstStyle>
          <a:p>
            <a:pPr>
              <a:defRPr/>
            </a:pPr>
            <a:endParaRPr lang="en-US"/>
          </a:p>
        </p:txBody>
      </p:sp>
      <p:sp>
        <p:nvSpPr>
          <p:cNvPr id="3072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Arial" pitchFamily="34" charset="0"/>
              </a:defRPr>
            </a:lvl1pPr>
          </a:lstStyle>
          <a:p>
            <a:pPr>
              <a:defRPr/>
            </a:pPr>
            <a:endParaRPr lang="en-US"/>
          </a:p>
        </p:txBody>
      </p:sp>
      <p:sp>
        <p:nvSpPr>
          <p:cNvPr id="3072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atin typeface="Arial" pitchFamily="34" charset="0"/>
              </a:defRPr>
            </a:lvl1pPr>
          </a:lstStyle>
          <a:p>
            <a:pPr>
              <a:defRPr/>
            </a:pPr>
            <a:endParaRPr lang="en-US"/>
          </a:p>
        </p:txBody>
      </p:sp>
      <p:sp>
        <p:nvSpPr>
          <p:cNvPr id="3072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Arial" pitchFamily="34" charset="0"/>
              </a:defRPr>
            </a:lvl1pPr>
          </a:lstStyle>
          <a:p>
            <a:pPr>
              <a:defRPr/>
            </a:pPr>
            <a:fld id="{4F10F6EE-F1C6-40F7-B270-54FB0CD3BF81}" type="slidenum">
              <a:rPr lang="en-US"/>
              <a:pPr>
                <a:defRPr/>
              </a:pPr>
              <a:t>‹#›</a:t>
            </a:fld>
            <a:endParaRPr lang="en-US"/>
          </a:p>
        </p:txBody>
      </p:sp>
    </p:spTree>
    <p:extLst>
      <p:ext uri="{BB962C8B-B14F-4D97-AF65-F5344CB8AC3E}">
        <p14:creationId xmlns:p14="http://schemas.microsoft.com/office/powerpoint/2010/main" val="3765012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35843"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168400" y="685800"/>
            <a:ext cx="4673600" cy="3505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5" name="Rectangle 5"/>
          <p:cNvSpPr>
            <a:spLocks noGrp="1" noChangeArrowheads="1"/>
          </p:cNvSpPr>
          <p:nvPr>
            <p:ph type="body" sz="quarter" idx="3"/>
          </p:nvPr>
        </p:nvSpPr>
        <p:spPr bwMode="auto">
          <a:xfrm>
            <a:off x="914400" y="4419600"/>
            <a:ext cx="51816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846"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35847"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C34D23AD-E538-4E71-9BEF-0816F0B795E2}" type="slidenum">
              <a:rPr lang="en-US"/>
              <a:pPr>
                <a:defRPr/>
              </a:pPr>
              <a:t>‹#›</a:t>
            </a:fld>
            <a:endParaRPr lang="en-US"/>
          </a:p>
        </p:txBody>
      </p:sp>
    </p:spTree>
    <p:extLst>
      <p:ext uri="{BB962C8B-B14F-4D97-AF65-F5344CB8AC3E}">
        <p14:creationId xmlns:p14="http://schemas.microsoft.com/office/powerpoint/2010/main" val="11630301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C013E0-628E-4FE4-9A0D-A3C31AC61A4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058283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eaLnBrk="0" hangingPunct="0">
              <a:defRPr sz="2300" b="1">
                <a:solidFill>
                  <a:schemeClr val="tx1"/>
                </a:solidFill>
                <a:latin typeface="Arial" charset="0"/>
              </a:defRPr>
            </a:lvl1pPr>
            <a:lvl2pPr marL="716130" indent="-275434" eaLnBrk="0" hangingPunct="0">
              <a:defRPr sz="2300" b="1">
                <a:solidFill>
                  <a:schemeClr val="tx1"/>
                </a:solidFill>
                <a:latin typeface="Arial" charset="0"/>
              </a:defRPr>
            </a:lvl2pPr>
            <a:lvl3pPr marL="1101738" indent="-220348" eaLnBrk="0" hangingPunct="0">
              <a:defRPr sz="2300" b="1">
                <a:solidFill>
                  <a:schemeClr val="tx1"/>
                </a:solidFill>
                <a:latin typeface="Arial" charset="0"/>
              </a:defRPr>
            </a:lvl3pPr>
            <a:lvl4pPr marL="1542433" indent="-220348" eaLnBrk="0" hangingPunct="0">
              <a:defRPr sz="2300" b="1">
                <a:solidFill>
                  <a:schemeClr val="tx1"/>
                </a:solidFill>
                <a:latin typeface="Arial" charset="0"/>
              </a:defRPr>
            </a:lvl4pPr>
            <a:lvl5pPr marL="1983128" indent="-220348" eaLnBrk="0" hangingPunct="0">
              <a:defRPr sz="2300" b="1">
                <a:solidFill>
                  <a:schemeClr val="tx1"/>
                </a:solidFill>
                <a:latin typeface="Arial" charset="0"/>
              </a:defRPr>
            </a:lvl5pPr>
            <a:lvl6pPr marL="2423823" indent="-220348" eaLnBrk="0" fontAlgn="base" hangingPunct="0">
              <a:spcBef>
                <a:spcPct val="0"/>
              </a:spcBef>
              <a:spcAft>
                <a:spcPct val="0"/>
              </a:spcAft>
              <a:defRPr sz="2300" b="1">
                <a:solidFill>
                  <a:schemeClr val="tx1"/>
                </a:solidFill>
                <a:latin typeface="Arial" charset="0"/>
              </a:defRPr>
            </a:lvl6pPr>
            <a:lvl7pPr marL="2864518" indent="-220348" eaLnBrk="0" fontAlgn="base" hangingPunct="0">
              <a:spcBef>
                <a:spcPct val="0"/>
              </a:spcBef>
              <a:spcAft>
                <a:spcPct val="0"/>
              </a:spcAft>
              <a:defRPr sz="2300" b="1">
                <a:solidFill>
                  <a:schemeClr val="tx1"/>
                </a:solidFill>
                <a:latin typeface="Arial" charset="0"/>
              </a:defRPr>
            </a:lvl7pPr>
            <a:lvl8pPr marL="3305213" indent="-220348" eaLnBrk="0" fontAlgn="base" hangingPunct="0">
              <a:spcBef>
                <a:spcPct val="0"/>
              </a:spcBef>
              <a:spcAft>
                <a:spcPct val="0"/>
              </a:spcAft>
              <a:defRPr sz="2300" b="1">
                <a:solidFill>
                  <a:schemeClr val="tx1"/>
                </a:solidFill>
                <a:latin typeface="Arial" charset="0"/>
              </a:defRPr>
            </a:lvl8pPr>
            <a:lvl9pPr marL="3745908" indent="-220348" eaLnBrk="0" fontAlgn="base" hangingPunct="0">
              <a:spcBef>
                <a:spcPct val="0"/>
              </a:spcBef>
              <a:spcAft>
                <a:spcPct val="0"/>
              </a:spcAft>
              <a:defRPr sz="2300" b="1">
                <a:solidFill>
                  <a:schemeClr val="tx1"/>
                </a:solidFill>
                <a:latin typeface="Arial" charset="0"/>
              </a:defRPr>
            </a:lvl9pPr>
          </a:lstStyle>
          <a:p>
            <a:pPr eaLnBrk="1" hangingPunct="1"/>
            <a:fld id="{E7EED691-BB38-4288-B47E-D00D5AD28CBD}" type="slidenum">
              <a:rPr lang="en-US" sz="1300" b="0"/>
              <a:pPr eaLnBrk="1" hangingPunct="1"/>
              <a:t>22</a:t>
            </a:fld>
            <a:endParaRPr lang="en-US" sz="1300" b="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endParaRPr lang="en-US" dirty="0"/>
          </a:p>
        </p:txBody>
      </p:sp>
      <p:sp>
        <p:nvSpPr>
          <p:cNvPr id="190469" name="Header Placeholder 1"/>
          <p:cNvSpPr>
            <a:spLocks noGrp="1"/>
          </p:cNvSpPr>
          <p:nvPr>
            <p:ph type="hdr" sz="quarter"/>
          </p:nvPr>
        </p:nvSpPr>
        <p:spPr>
          <a:noFill/>
        </p:spPr>
        <p:txBody>
          <a:bodyPr/>
          <a:lstStyle>
            <a:lvl1pPr eaLnBrk="0" hangingPunct="0">
              <a:defRPr sz="2300" b="1">
                <a:solidFill>
                  <a:schemeClr val="tx1"/>
                </a:solidFill>
                <a:latin typeface="Arial" charset="0"/>
              </a:defRPr>
            </a:lvl1pPr>
            <a:lvl2pPr marL="716130" indent="-275434" eaLnBrk="0" hangingPunct="0">
              <a:defRPr sz="2300" b="1">
                <a:solidFill>
                  <a:schemeClr val="tx1"/>
                </a:solidFill>
                <a:latin typeface="Arial" charset="0"/>
              </a:defRPr>
            </a:lvl2pPr>
            <a:lvl3pPr marL="1101738" indent="-220348" eaLnBrk="0" hangingPunct="0">
              <a:defRPr sz="2300" b="1">
                <a:solidFill>
                  <a:schemeClr val="tx1"/>
                </a:solidFill>
                <a:latin typeface="Arial" charset="0"/>
              </a:defRPr>
            </a:lvl3pPr>
            <a:lvl4pPr marL="1542433" indent="-220348" eaLnBrk="0" hangingPunct="0">
              <a:defRPr sz="2300" b="1">
                <a:solidFill>
                  <a:schemeClr val="tx1"/>
                </a:solidFill>
                <a:latin typeface="Arial" charset="0"/>
              </a:defRPr>
            </a:lvl4pPr>
            <a:lvl5pPr marL="1983128" indent="-220348" eaLnBrk="0" hangingPunct="0">
              <a:defRPr sz="2300" b="1">
                <a:solidFill>
                  <a:schemeClr val="tx1"/>
                </a:solidFill>
                <a:latin typeface="Arial" charset="0"/>
              </a:defRPr>
            </a:lvl5pPr>
            <a:lvl6pPr marL="2423823" indent="-220348" eaLnBrk="0" fontAlgn="base" hangingPunct="0">
              <a:spcBef>
                <a:spcPct val="0"/>
              </a:spcBef>
              <a:spcAft>
                <a:spcPct val="0"/>
              </a:spcAft>
              <a:defRPr sz="2300" b="1">
                <a:solidFill>
                  <a:schemeClr val="tx1"/>
                </a:solidFill>
                <a:latin typeface="Arial" charset="0"/>
              </a:defRPr>
            </a:lvl6pPr>
            <a:lvl7pPr marL="2864518" indent="-220348" eaLnBrk="0" fontAlgn="base" hangingPunct="0">
              <a:spcBef>
                <a:spcPct val="0"/>
              </a:spcBef>
              <a:spcAft>
                <a:spcPct val="0"/>
              </a:spcAft>
              <a:defRPr sz="2300" b="1">
                <a:solidFill>
                  <a:schemeClr val="tx1"/>
                </a:solidFill>
                <a:latin typeface="Arial" charset="0"/>
              </a:defRPr>
            </a:lvl7pPr>
            <a:lvl8pPr marL="3305213" indent="-220348" eaLnBrk="0" fontAlgn="base" hangingPunct="0">
              <a:spcBef>
                <a:spcPct val="0"/>
              </a:spcBef>
              <a:spcAft>
                <a:spcPct val="0"/>
              </a:spcAft>
              <a:defRPr sz="2300" b="1">
                <a:solidFill>
                  <a:schemeClr val="tx1"/>
                </a:solidFill>
                <a:latin typeface="Arial" charset="0"/>
              </a:defRPr>
            </a:lvl8pPr>
            <a:lvl9pPr marL="3745908" indent="-220348" eaLnBrk="0" fontAlgn="base" hangingPunct="0">
              <a:spcBef>
                <a:spcPct val="0"/>
              </a:spcBef>
              <a:spcAft>
                <a:spcPct val="0"/>
              </a:spcAft>
              <a:defRPr sz="2300" b="1">
                <a:solidFill>
                  <a:schemeClr val="tx1"/>
                </a:solidFill>
                <a:latin typeface="Arial" charset="0"/>
              </a:defRPr>
            </a:lvl9pPr>
          </a:lstStyle>
          <a:p>
            <a:pPr eaLnBrk="1" hangingPunct="1"/>
            <a:r>
              <a:rPr lang="en-US" sz="1300" b="0"/>
              <a:t>September 2011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defRPr sz="2300" b="1">
                <a:solidFill>
                  <a:schemeClr val="tx1"/>
                </a:solidFill>
                <a:latin typeface="Arial" charset="0"/>
              </a:defRPr>
            </a:lvl1pPr>
            <a:lvl2pPr marL="716130" indent="-275434" eaLnBrk="0" hangingPunct="0">
              <a:defRPr sz="2300" b="1">
                <a:solidFill>
                  <a:schemeClr val="tx1"/>
                </a:solidFill>
                <a:latin typeface="Arial" charset="0"/>
              </a:defRPr>
            </a:lvl2pPr>
            <a:lvl3pPr marL="1101738" indent="-220348" eaLnBrk="0" hangingPunct="0">
              <a:defRPr sz="2300" b="1">
                <a:solidFill>
                  <a:schemeClr val="tx1"/>
                </a:solidFill>
                <a:latin typeface="Arial" charset="0"/>
              </a:defRPr>
            </a:lvl3pPr>
            <a:lvl4pPr marL="1542433" indent="-220348" eaLnBrk="0" hangingPunct="0">
              <a:defRPr sz="2300" b="1">
                <a:solidFill>
                  <a:schemeClr val="tx1"/>
                </a:solidFill>
                <a:latin typeface="Arial" charset="0"/>
              </a:defRPr>
            </a:lvl4pPr>
            <a:lvl5pPr marL="1983128" indent="-220348" eaLnBrk="0" hangingPunct="0">
              <a:defRPr sz="2300" b="1">
                <a:solidFill>
                  <a:schemeClr val="tx1"/>
                </a:solidFill>
                <a:latin typeface="Arial" charset="0"/>
              </a:defRPr>
            </a:lvl5pPr>
            <a:lvl6pPr marL="2423823" indent="-220348" eaLnBrk="0" fontAlgn="base" hangingPunct="0">
              <a:spcBef>
                <a:spcPct val="0"/>
              </a:spcBef>
              <a:spcAft>
                <a:spcPct val="0"/>
              </a:spcAft>
              <a:defRPr sz="2300" b="1">
                <a:solidFill>
                  <a:schemeClr val="tx1"/>
                </a:solidFill>
                <a:latin typeface="Arial" charset="0"/>
              </a:defRPr>
            </a:lvl6pPr>
            <a:lvl7pPr marL="2864518" indent="-220348" eaLnBrk="0" fontAlgn="base" hangingPunct="0">
              <a:spcBef>
                <a:spcPct val="0"/>
              </a:spcBef>
              <a:spcAft>
                <a:spcPct val="0"/>
              </a:spcAft>
              <a:defRPr sz="2300" b="1">
                <a:solidFill>
                  <a:schemeClr val="tx1"/>
                </a:solidFill>
                <a:latin typeface="Arial" charset="0"/>
              </a:defRPr>
            </a:lvl7pPr>
            <a:lvl8pPr marL="3305213" indent="-220348" eaLnBrk="0" fontAlgn="base" hangingPunct="0">
              <a:spcBef>
                <a:spcPct val="0"/>
              </a:spcBef>
              <a:spcAft>
                <a:spcPct val="0"/>
              </a:spcAft>
              <a:defRPr sz="2300" b="1">
                <a:solidFill>
                  <a:schemeClr val="tx1"/>
                </a:solidFill>
                <a:latin typeface="Arial" charset="0"/>
              </a:defRPr>
            </a:lvl8pPr>
            <a:lvl9pPr marL="3745908" indent="-220348" eaLnBrk="0" fontAlgn="base" hangingPunct="0">
              <a:spcBef>
                <a:spcPct val="0"/>
              </a:spcBef>
              <a:spcAft>
                <a:spcPct val="0"/>
              </a:spcAft>
              <a:defRPr sz="2300" b="1">
                <a:solidFill>
                  <a:schemeClr val="tx1"/>
                </a:solidFill>
                <a:latin typeface="Arial" charset="0"/>
              </a:defRPr>
            </a:lvl9pPr>
          </a:lstStyle>
          <a:p>
            <a:pPr eaLnBrk="1" hangingPunct="1"/>
            <a:fld id="{94C5E209-DEE3-4BF1-BD9C-47C1A26913DF}" type="slidenum">
              <a:rPr lang="en-US" sz="1300" b="0"/>
              <a:pPr eaLnBrk="1" hangingPunct="1"/>
              <a:t>23</a:t>
            </a:fld>
            <a:endParaRPr lang="en-US" sz="1300" b="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endParaRPr lang="en-US" dirty="0"/>
          </a:p>
          <a:p>
            <a:pPr eaLnBrk="1" hangingPunct="1"/>
            <a:endParaRPr lang="en-US" dirty="0"/>
          </a:p>
        </p:txBody>
      </p:sp>
      <p:sp>
        <p:nvSpPr>
          <p:cNvPr id="191493" name="Header Placeholder 1"/>
          <p:cNvSpPr>
            <a:spLocks noGrp="1"/>
          </p:cNvSpPr>
          <p:nvPr>
            <p:ph type="hdr" sz="quarter"/>
          </p:nvPr>
        </p:nvSpPr>
        <p:spPr>
          <a:noFill/>
        </p:spPr>
        <p:txBody>
          <a:bodyPr/>
          <a:lstStyle>
            <a:lvl1pPr eaLnBrk="0" hangingPunct="0">
              <a:defRPr sz="2300" b="1">
                <a:solidFill>
                  <a:schemeClr val="tx1"/>
                </a:solidFill>
                <a:latin typeface="Arial" charset="0"/>
              </a:defRPr>
            </a:lvl1pPr>
            <a:lvl2pPr marL="716130" indent="-275434" eaLnBrk="0" hangingPunct="0">
              <a:defRPr sz="2300" b="1">
                <a:solidFill>
                  <a:schemeClr val="tx1"/>
                </a:solidFill>
                <a:latin typeface="Arial" charset="0"/>
              </a:defRPr>
            </a:lvl2pPr>
            <a:lvl3pPr marL="1101738" indent="-220348" eaLnBrk="0" hangingPunct="0">
              <a:defRPr sz="2300" b="1">
                <a:solidFill>
                  <a:schemeClr val="tx1"/>
                </a:solidFill>
                <a:latin typeface="Arial" charset="0"/>
              </a:defRPr>
            </a:lvl3pPr>
            <a:lvl4pPr marL="1542433" indent="-220348" eaLnBrk="0" hangingPunct="0">
              <a:defRPr sz="2300" b="1">
                <a:solidFill>
                  <a:schemeClr val="tx1"/>
                </a:solidFill>
                <a:latin typeface="Arial" charset="0"/>
              </a:defRPr>
            </a:lvl4pPr>
            <a:lvl5pPr marL="1983128" indent="-220348" eaLnBrk="0" hangingPunct="0">
              <a:defRPr sz="2300" b="1">
                <a:solidFill>
                  <a:schemeClr val="tx1"/>
                </a:solidFill>
                <a:latin typeface="Arial" charset="0"/>
              </a:defRPr>
            </a:lvl5pPr>
            <a:lvl6pPr marL="2423823" indent="-220348" eaLnBrk="0" fontAlgn="base" hangingPunct="0">
              <a:spcBef>
                <a:spcPct val="0"/>
              </a:spcBef>
              <a:spcAft>
                <a:spcPct val="0"/>
              </a:spcAft>
              <a:defRPr sz="2300" b="1">
                <a:solidFill>
                  <a:schemeClr val="tx1"/>
                </a:solidFill>
                <a:latin typeface="Arial" charset="0"/>
              </a:defRPr>
            </a:lvl6pPr>
            <a:lvl7pPr marL="2864518" indent="-220348" eaLnBrk="0" fontAlgn="base" hangingPunct="0">
              <a:spcBef>
                <a:spcPct val="0"/>
              </a:spcBef>
              <a:spcAft>
                <a:spcPct val="0"/>
              </a:spcAft>
              <a:defRPr sz="2300" b="1">
                <a:solidFill>
                  <a:schemeClr val="tx1"/>
                </a:solidFill>
                <a:latin typeface="Arial" charset="0"/>
              </a:defRPr>
            </a:lvl7pPr>
            <a:lvl8pPr marL="3305213" indent="-220348" eaLnBrk="0" fontAlgn="base" hangingPunct="0">
              <a:spcBef>
                <a:spcPct val="0"/>
              </a:spcBef>
              <a:spcAft>
                <a:spcPct val="0"/>
              </a:spcAft>
              <a:defRPr sz="2300" b="1">
                <a:solidFill>
                  <a:schemeClr val="tx1"/>
                </a:solidFill>
                <a:latin typeface="Arial" charset="0"/>
              </a:defRPr>
            </a:lvl8pPr>
            <a:lvl9pPr marL="3745908" indent="-220348" eaLnBrk="0" fontAlgn="base" hangingPunct="0">
              <a:spcBef>
                <a:spcPct val="0"/>
              </a:spcBef>
              <a:spcAft>
                <a:spcPct val="0"/>
              </a:spcAft>
              <a:defRPr sz="2300" b="1">
                <a:solidFill>
                  <a:schemeClr val="tx1"/>
                </a:solidFill>
                <a:latin typeface="Arial" charset="0"/>
              </a:defRPr>
            </a:lvl9pPr>
          </a:lstStyle>
          <a:p>
            <a:pPr eaLnBrk="1" hangingPunct="1"/>
            <a:r>
              <a:rPr lang="en-US" sz="1300" b="0"/>
              <a:t>September 2011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eaLnBrk="0" hangingPunct="0">
              <a:defRPr sz="2300" b="1">
                <a:solidFill>
                  <a:schemeClr val="tx1"/>
                </a:solidFill>
                <a:latin typeface="Arial" charset="0"/>
              </a:defRPr>
            </a:lvl1pPr>
            <a:lvl2pPr marL="716130" indent="-275434" eaLnBrk="0" hangingPunct="0">
              <a:defRPr sz="2300" b="1">
                <a:solidFill>
                  <a:schemeClr val="tx1"/>
                </a:solidFill>
                <a:latin typeface="Arial" charset="0"/>
              </a:defRPr>
            </a:lvl2pPr>
            <a:lvl3pPr marL="1101738" indent="-220348" eaLnBrk="0" hangingPunct="0">
              <a:defRPr sz="2300" b="1">
                <a:solidFill>
                  <a:schemeClr val="tx1"/>
                </a:solidFill>
                <a:latin typeface="Arial" charset="0"/>
              </a:defRPr>
            </a:lvl3pPr>
            <a:lvl4pPr marL="1542433" indent="-220348" eaLnBrk="0" hangingPunct="0">
              <a:defRPr sz="2300" b="1">
                <a:solidFill>
                  <a:schemeClr val="tx1"/>
                </a:solidFill>
                <a:latin typeface="Arial" charset="0"/>
              </a:defRPr>
            </a:lvl4pPr>
            <a:lvl5pPr marL="1983128" indent="-220348" eaLnBrk="0" hangingPunct="0">
              <a:defRPr sz="2300" b="1">
                <a:solidFill>
                  <a:schemeClr val="tx1"/>
                </a:solidFill>
                <a:latin typeface="Arial" charset="0"/>
              </a:defRPr>
            </a:lvl5pPr>
            <a:lvl6pPr marL="2423823" indent="-220348" eaLnBrk="0" fontAlgn="base" hangingPunct="0">
              <a:spcBef>
                <a:spcPct val="0"/>
              </a:spcBef>
              <a:spcAft>
                <a:spcPct val="0"/>
              </a:spcAft>
              <a:defRPr sz="2300" b="1">
                <a:solidFill>
                  <a:schemeClr val="tx1"/>
                </a:solidFill>
                <a:latin typeface="Arial" charset="0"/>
              </a:defRPr>
            </a:lvl6pPr>
            <a:lvl7pPr marL="2864518" indent="-220348" eaLnBrk="0" fontAlgn="base" hangingPunct="0">
              <a:spcBef>
                <a:spcPct val="0"/>
              </a:spcBef>
              <a:spcAft>
                <a:spcPct val="0"/>
              </a:spcAft>
              <a:defRPr sz="2300" b="1">
                <a:solidFill>
                  <a:schemeClr val="tx1"/>
                </a:solidFill>
                <a:latin typeface="Arial" charset="0"/>
              </a:defRPr>
            </a:lvl7pPr>
            <a:lvl8pPr marL="3305213" indent="-220348" eaLnBrk="0" fontAlgn="base" hangingPunct="0">
              <a:spcBef>
                <a:spcPct val="0"/>
              </a:spcBef>
              <a:spcAft>
                <a:spcPct val="0"/>
              </a:spcAft>
              <a:defRPr sz="2300" b="1">
                <a:solidFill>
                  <a:schemeClr val="tx1"/>
                </a:solidFill>
                <a:latin typeface="Arial" charset="0"/>
              </a:defRPr>
            </a:lvl8pPr>
            <a:lvl9pPr marL="3745908" indent="-220348" eaLnBrk="0" fontAlgn="base" hangingPunct="0">
              <a:spcBef>
                <a:spcPct val="0"/>
              </a:spcBef>
              <a:spcAft>
                <a:spcPct val="0"/>
              </a:spcAft>
              <a:defRPr sz="2300" b="1">
                <a:solidFill>
                  <a:schemeClr val="tx1"/>
                </a:solidFill>
                <a:latin typeface="Arial" charset="0"/>
              </a:defRPr>
            </a:lvl9pPr>
          </a:lstStyle>
          <a:p>
            <a:pPr eaLnBrk="1" hangingPunct="1"/>
            <a:fld id="{1B78EF8F-4E81-44D5-B221-DF6302B19FC3}" type="slidenum">
              <a:rPr lang="en-US" sz="1300" b="0"/>
              <a:pPr eaLnBrk="1" hangingPunct="1"/>
              <a:t>24</a:t>
            </a:fld>
            <a:endParaRPr lang="en-US" sz="1300" b="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endParaRPr lang="en-US" dirty="0"/>
          </a:p>
          <a:p>
            <a:pPr eaLnBrk="1" hangingPunct="1"/>
            <a:endParaRPr lang="en-US" dirty="0"/>
          </a:p>
        </p:txBody>
      </p:sp>
      <p:sp>
        <p:nvSpPr>
          <p:cNvPr id="192517" name="Header Placeholder 1"/>
          <p:cNvSpPr>
            <a:spLocks noGrp="1"/>
          </p:cNvSpPr>
          <p:nvPr>
            <p:ph type="hdr" sz="quarter"/>
          </p:nvPr>
        </p:nvSpPr>
        <p:spPr>
          <a:noFill/>
        </p:spPr>
        <p:txBody>
          <a:bodyPr/>
          <a:lstStyle>
            <a:lvl1pPr eaLnBrk="0" hangingPunct="0">
              <a:defRPr sz="2300" b="1">
                <a:solidFill>
                  <a:schemeClr val="tx1"/>
                </a:solidFill>
                <a:latin typeface="Arial" charset="0"/>
              </a:defRPr>
            </a:lvl1pPr>
            <a:lvl2pPr marL="716130" indent="-275434" eaLnBrk="0" hangingPunct="0">
              <a:defRPr sz="2300" b="1">
                <a:solidFill>
                  <a:schemeClr val="tx1"/>
                </a:solidFill>
                <a:latin typeface="Arial" charset="0"/>
              </a:defRPr>
            </a:lvl2pPr>
            <a:lvl3pPr marL="1101738" indent="-220348" eaLnBrk="0" hangingPunct="0">
              <a:defRPr sz="2300" b="1">
                <a:solidFill>
                  <a:schemeClr val="tx1"/>
                </a:solidFill>
                <a:latin typeface="Arial" charset="0"/>
              </a:defRPr>
            </a:lvl3pPr>
            <a:lvl4pPr marL="1542433" indent="-220348" eaLnBrk="0" hangingPunct="0">
              <a:defRPr sz="2300" b="1">
                <a:solidFill>
                  <a:schemeClr val="tx1"/>
                </a:solidFill>
                <a:latin typeface="Arial" charset="0"/>
              </a:defRPr>
            </a:lvl4pPr>
            <a:lvl5pPr marL="1983128" indent="-220348" eaLnBrk="0" hangingPunct="0">
              <a:defRPr sz="2300" b="1">
                <a:solidFill>
                  <a:schemeClr val="tx1"/>
                </a:solidFill>
                <a:latin typeface="Arial" charset="0"/>
              </a:defRPr>
            </a:lvl5pPr>
            <a:lvl6pPr marL="2423823" indent="-220348" eaLnBrk="0" fontAlgn="base" hangingPunct="0">
              <a:spcBef>
                <a:spcPct val="0"/>
              </a:spcBef>
              <a:spcAft>
                <a:spcPct val="0"/>
              </a:spcAft>
              <a:defRPr sz="2300" b="1">
                <a:solidFill>
                  <a:schemeClr val="tx1"/>
                </a:solidFill>
                <a:latin typeface="Arial" charset="0"/>
              </a:defRPr>
            </a:lvl6pPr>
            <a:lvl7pPr marL="2864518" indent="-220348" eaLnBrk="0" fontAlgn="base" hangingPunct="0">
              <a:spcBef>
                <a:spcPct val="0"/>
              </a:spcBef>
              <a:spcAft>
                <a:spcPct val="0"/>
              </a:spcAft>
              <a:defRPr sz="2300" b="1">
                <a:solidFill>
                  <a:schemeClr val="tx1"/>
                </a:solidFill>
                <a:latin typeface="Arial" charset="0"/>
              </a:defRPr>
            </a:lvl7pPr>
            <a:lvl8pPr marL="3305213" indent="-220348" eaLnBrk="0" fontAlgn="base" hangingPunct="0">
              <a:spcBef>
                <a:spcPct val="0"/>
              </a:spcBef>
              <a:spcAft>
                <a:spcPct val="0"/>
              </a:spcAft>
              <a:defRPr sz="2300" b="1">
                <a:solidFill>
                  <a:schemeClr val="tx1"/>
                </a:solidFill>
                <a:latin typeface="Arial" charset="0"/>
              </a:defRPr>
            </a:lvl8pPr>
            <a:lvl9pPr marL="3745908" indent="-220348" eaLnBrk="0" fontAlgn="base" hangingPunct="0">
              <a:spcBef>
                <a:spcPct val="0"/>
              </a:spcBef>
              <a:spcAft>
                <a:spcPct val="0"/>
              </a:spcAft>
              <a:defRPr sz="2300" b="1">
                <a:solidFill>
                  <a:schemeClr val="tx1"/>
                </a:solidFill>
                <a:latin typeface="Arial" charset="0"/>
              </a:defRPr>
            </a:lvl9pPr>
          </a:lstStyle>
          <a:p>
            <a:pPr eaLnBrk="1" hangingPunct="1"/>
            <a:r>
              <a:rPr lang="en-US" sz="1300" b="0"/>
              <a:t>September 2011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eaLnBrk="0" hangingPunct="0">
              <a:defRPr sz="2300" b="1">
                <a:solidFill>
                  <a:schemeClr val="tx1"/>
                </a:solidFill>
                <a:latin typeface="Arial" charset="0"/>
              </a:defRPr>
            </a:lvl1pPr>
            <a:lvl2pPr marL="716130" indent="-275434" eaLnBrk="0" hangingPunct="0">
              <a:defRPr sz="2300" b="1">
                <a:solidFill>
                  <a:schemeClr val="tx1"/>
                </a:solidFill>
                <a:latin typeface="Arial" charset="0"/>
              </a:defRPr>
            </a:lvl2pPr>
            <a:lvl3pPr marL="1101738" indent="-220348" eaLnBrk="0" hangingPunct="0">
              <a:defRPr sz="2300" b="1">
                <a:solidFill>
                  <a:schemeClr val="tx1"/>
                </a:solidFill>
                <a:latin typeface="Arial" charset="0"/>
              </a:defRPr>
            </a:lvl3pPr>
            <a:lvl4pPr marL="1542433" indent="-220348" eaLnBrk="0" hangingPunct="0">
              <a:defRPr sz="2300" b="1">
                <a:solidFill>
                  <a:schemeClr val="tx1"/>
                </a:solidFill>
                <a:latin typeface="Arial" charset="0"/>
              </a:defRPr>
            </a:lvl4pPr>
            <a:lvl5pPr marL="1983128" indent="-220348" eaLnBrk="0" hangingPunct="0">
              <a:defRPr sz="2300" b="1">
                <a:solidFill>
                  <a:schemeClr val="tx1"/>
                </a:solidFill>
                <a:latin typeface="Arial" charset="0"/>
              </a:defRPr>
            </a:lvl5pPr>
            <a:lvl6pPr marL="2423823" indent="-220348" eaLnBrk="0" fontAlgn="base" hangingPunct="0">
              <a:spcBef>
                <a:spcPct val="0"/>
              </a:spcBef>
              <a:spcAft>
                <a:spcPct val="0"/>
              </a:spcAft>
              <a:defRPr sz="2300" b="1">
                <a:solidFill>
                  <a:schemeClr val="tx1"/>
                </a:solidFill>
                <a:latin typeface="Arial" charset="0"/>
              </a:defRPr>
            </a:lvl6pPr>
            <a:lvl7pPr marL="2864518" indent="-220348" eaLnBrk="0" fontAlgn="base" hangingPunct="0">
              <a:spcBef>
                <a:spcPct val="0"/>
              </a:spcBef>
              <a:spcAft>
                <a:spcPct val="0"/>
              </a:spcAft>
              <a:defRPr sz="2300" b="1">
                <a:solidFill>
                  <a:schemeClr val="tx1"/>
                </a:solidFill>
                <a:latin typeface="Arial" charset="0"/>
              </a:defRPr>
            </a:lvl7pPr>
            <a:lvl8pPr marL="3305213" indent="-220348" eaLnBrk="0" fontAlgn="base" hangingPunct="0">
              <a:spcBef>
                <a:spcPct val="0"/>
              </a:spcBef>
              <a:spcAft>
                <a:spcPct val="0"/>
              </a:spcAft>
              <a:defRPr sz="2300" b="1">
                <a:solidFill>
                  <a:schemeClr val="tx1"/>
                </a:solidFill>
                <a:latin typeface="Arial" charset="0"/>
              </a:defRPr>
            </a:lvl8pPr>
            <a:lvl9pPr marL="3745908" indent="-220348" eaLnBrk="0" fontAlgn="base" hangingPunct="0">
              <a:spcBef>
                <a:spcPct val="0"/>
              </a:spcBef>
              <a:spcAft>
                <a:spcPct val="0"/>
              </a:spcAft>
              <a:defRPr sz="2300" b="1">
                <a:solidFill>
                  <a:schemeClr val="tx1"/>
                </a:solidFill>
                <a:latin typeface="Arial" charset="0"/>
              </a:defRPr>
            </a:lvl9pPr>
          </a:lstStyle>
          <a:p>
            <a:pPr eaLnBrk="1" hangingPunct="1"/>
            <a:fld id="{BCA5FCA5-277D-46BF-8F5A-99D8DD99A58A}" type="slidenum">
              <a:rPr lang="en-US" sz="1300" b="0"/>
              <a:pPr eaLnBrk="1" hangingPunct="1"/>
              <a:t>25</a:t>
            </a:fld>
            <a:endParaRPr lang="en-US" sz="1300" b="0"/>
          </a:p>
        </p:txBody>
      </p:sp>
      <p:sp>
        <p:nvSpPr>
          <p:cNvPr id="193539" name="Rectangle 1026"/>
          <p:cNvSpPr>
            <a:spLocks noGrp="1" noRot="1" noChangeAspect="1" noChangeArrowheads="1" noTextEdit="1"/>
          </p:cNvSpPr>
          <p:nvPr>
            <p:ph type="sldImg"/>
          </p:nvPr>
        </p:nvSpPr>
        <p:spPr>
          <a:ln/>
        </p:spPr>
      </p:sp>
      <p:sp>
        <p:nvSpPr>
          <p:cNvPr id="193540" name="Rectangle 1027"/>
          <p:cNvSpPr>
            <a:spLocks noGrp="1" noChangeArrowheads="1"/>
          </p:cNvSpPr>
          <p:nvPr>
            <p:ph type="body" idx="1"/>
          </p:nvPr>
        </p:nvSpPr>
        <p:spPr>
          <a:noFill/>
        </p:spPr>
        <p:txBody>
          <a:bodyPr/>
          <a:lstStyle/>
          <a:p>
            <a:pPr eaLnBrk="1" hangingPunct="1"/>
            <a:endParaRPr lang="en-US" dirty="0"/>
          </a:p>
        </p:txBody>
      </p:sp>
      <p:sp>
        <p:nvSpPr>
          <p:cNvPr id="193541" name="Header Placeholder 1"/>
          <p:cNvSpPr>
            <a:spLocks noGrp="1"/>
          </p:cNvSpPr>
          <p:nvPr>
            <p:ph type="hdr" sz="quarter"/>
          </p:nvPr>
        </p:nvSpPr>
        <p:spPr>
          <a:noFill/>
        </p:spPr>
        <p:txBody>
          <a:bodyPr/>
          <a:lstStyle>
            <a:lvl1pPr eaLnBrk="0" hangingPunct="0">
              <a:defRPr sz="2300" b="1">
                <a:solidFill>
                  <a:schemeClr val="tx1"/>
                </a:solidFill>
                <a:latin typeface="Arial" charset="0"/>
              </a:defRPr>
            </a:lvl1pPr>
            <a:lvl2pPr marL="716130" indent="-275434" eaLnBrk="0" hangingPunct="0">
              <a:defRPr sz="2300" b="1">
                <a:solidFill>
                  <a:schemeClr val="tx1"/>
                </a:solidFill>
                <a:latin typeface="Arial" charset="0"/>
              </a:defRPr>
            </a:lvl2pPr>
            <a:lvl3pPr marL="1101738" indent="-220348" eaLnBrk="0" hangingPunct="0">
              <a:defRPr sz="2300" b="1">
                <a:solidFill>
                  <a:schemeClr val="tx1"/>
                </a:solidFill>
                <a:latin typeface="Arial" charset="0"/>
              </a:defRPr>
            </a:lvl3pPr>
            <a:lvl4pPr marL="1542433" indent="-220348" eaLnBrk="0" hangingPunct="0">
              <a:defRPr sz="2300" b="1">
                <a:solidFill>
                  <a:schemeClr val="tx1"/>
                </a:solidFill>
                <a:latin typeface="Arial" charset="0"/>
              </a:defRPr>
            </a:lvl4pPr>
            <a:lvl5pPr marL="1983128" indent="-220348" eaLnBrk="0" hangingPunct="0">
              <a:defRPr sz="2300" b="1">
                <a:solidFill>
                  <a:schemeClr val="tx1"/>
                </a:solidFill>
                <a:latin typeface="Arial" charset="0"/>
              </a:defRPr>
            </a:lvl5pPr>
            <a:lvl6pPr marL="2423823" indent="-220348" eaLnBrk="0" fontAlgn="base" hangingPunct="0">
              <a:spcBef>
                <a:spcPct val="0"/>
              </a:spcBef>
              <a:spcAft>
                <a:spcPct val="0"/>
              </a:spcAft>
              <a:defRPr sz="2300" b="1">
                <a:solidFill>
                  <a:schemeClr val="tx1"/>
                </a:solidFill>
                <a:latin typeface="Arial" charset="0"/>
              </a:defRPr>
            </a:lvl6pPr>
            <a:lvl7pPr marL="2864518" indent="-220348" eaLnBrk="0" fontAlgn="base" hangingPunct="0">
              <a:spcBef>
                <a:spcPct val="0"/>
              </a:spcBef>
              <a:spcAft>
                <a:spcPct val="0"/>
              </a:spcAft>
              <a:defRPr sz="2300" b="1">
                <a:solidFill>
                  <a:schemeClr val="tx1"/>
                </a:solidFill>
                <a:latin typeface="Arial" charset="0"/>
              </a:defRPr>
            </a:lvl7pPr>
            <a:lvl8pPr marL="3305213" indent="-220348" eaLnBrk="0" fontAlgn="base" hangingPunct="0">
              <a:spcBef>
                <a:spcPct val="0"/>
              </a:spcBef>
              <a:spcAft>
                <a:spcPct val="0"/>
              </a:spcAft>
              <a:defRPr sz="2300" b="1">
                <a:solidFill>
                  <a:schemeClr val="tx1"/>
                </a:solidFill>
                <a:latin typeface="Arial" charset="0"/>
              </a:defRPr>
            </a:lvl8pPr>
            <a:lvl9pPr marL="3745908" indent="-220348" eaLnBrk="0" fontAlgn="base" hangingPunct="0">
              <a:spcBef>
                <a:spcPct val="0"/>
              </a:spcBef>
              <a:spcAft>
                <a:spcPct val="0"/>
              </a:spcAft>
              <a:defRPr sz="2300" b="1">
                <a:solidFill>
                  <a:schemeClr val="tx1"/>
                </a:solidFill>
                <a:latin typeface="Arial" charset="0"/>
              </a:defRPr>
            </a:lvl9pPr>
          </a:lstStyle>
          <a:p>
            <a:pPr eaLnBrk="1" hangingPunct="1"/>
            <a:r>
              <a:rPr lang="en-US" sz="1300" b="0"/>
              <a:t>September 2011</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eaLnBrk="0" hangingPunct="0">
              <a:defRPr sz="2300" b="1">
                <a:solidFill>
                  <a:schemeClr val="tx1"/>
                </a:solidFill>
                <a:latin typeface="Arial" charset="0"/>
              </a:defRPr>
            </a:lvl1pPr>
            <a:lvl2pPr marL="716130" indent="-275434" eaLnBrk="0" hangingPunct="0">
              <a:defRPr sz="2300" b="1">
                <a:solidFill>
                  <a:schemeClr val="tx1"/>
                </a:solidFill>
                <a:latin typeface="Arial" charset="0"/>
              </a:defRPr>
            </a:lvl2pPr>
            <a:lvl3pPr marL="1101738" indent="-220348" eaLnBrk="0" hangingPunct="0">
              <a:defRPr sz="2300" b="1">
                <a:solidFill>
                  <a:schemeClr val="tx1"/>
                </a:solidFill>
                <a:latin typeface="Arial" charset="0"/>
              </a:defRPr>
            </a:lvl3pPr>
            <a:lvl4pPr marL="1542433" indent="-220348" eaLnBrk="0" hangingPunct="0">
              <a:defRPr sz="2300" b="1">
                <a:solidFill>
                  <a:schemeClr val="tx1"/>
                </a:solidFill>
                <a:latin typeface="Arial" charset="0"/>
              </a:defRPr>
            </a:lvl4pPr>
            <a:lvl5pPr marL="1983128" indent="-220348" eaLnBrk="0" hangingPunct="0">
              <a:defRPr sz="2300" b="1">
                <a:solidFill>
                  <a:schemeClr val="tx1"/>
                </a:solidFill>
                <a:latin typeface="Arial" charset="0"/>
              </a:defRPr>
            </a:lvl5pPr>
            <a:lvl6pPr marL="2423823" indent="-220348" eaLnBrk="0" fontAlgn="base" hangingPunct="0">
              <a:spcBef>
                <a:spcPct val="0"/>
              </a:spcBef>
              <a:spcAft>
                <a:spcPct val="0"/>
              </a:spcAft>
              <a:defRPr sz="2300" b="1">
                <a:solidFill>
                  <a:schemeClr val="tx1"/>
                </a:solidFill>
                <a:latin typeface="Arial" charset="0"/>
              </a:defRPr>
            </a:lvl6pPr>
            <a:lvl7pPr marL="2864518" indent="-220348" eaLnBrk="0" fontAlgn="base" hangingPunct="0">
              <a:spcBef>
                <a:spcPct val="0"/>
              </a:spcBef>
              <a:spcAft>
                <a:spcPct val="0"/>
              </a:spcAft>
              <a:defRPr sz="2300" b="1">
                <a:solidFill>
                  <a:schemeClr val="tx1"/>
                </a:solidFill>
                <a:latin typeface="Arial" charset="0"/>
              </a:defRPr>
            </a:lvl7pPr>
            <a:lvl8pPr marL="3305213" indent="-220348" eaLnBrk="0" fontAlgn="base" hangingPunct="0">
              <a:spcBef>
                <a:spcPct val="0"/>
              </a:spcBef>
              <a:spcAft>
                <a:spcPct val="0"/>
              </a:spcAft>
              <a:defRPr sz="2300" b="1">
                <a:solidFill>
                  <a:schemeClr val="tx1"/>
                </a:solidFill>
                <a:latin typeface="Arial" charset="0"/>
              </a:defRPr>
            </a:lvl8pPr>
            <a:lvl9pPr marL="3745908" indent="-220348" eaLnBrk="0" fontAlgn="base" hangingPunct="0">
              <a:spcBef>
                <a:spcPct val="0"/>
              </a:spcBef>
              <a:spcAft>
                <a:spcPct val="0"/>
              </a:spcAft>
              <a:defRPr sz="2300" b="1">
                <a:solidFill>
                  <a:schemeClr val="tx1"/>
                </a:solidFill>
                <a:latin typeface="Arial" charset="0"/>
              </a:defRPr>
            </a:lvl9pPr>
          </a:lstStyle>
          <a:p>
            <a:pPr eaLnBrk="1" hangingPunct="1"/>
            <a:fld id="{F7195C67-9966-43C5-B698-076278ABFCA0}" type="slidenum">
              <a:rPr lang="en-US" sz="1300" b="0"/>
              <a:pPr eaLnBrk="1" hangingPunct="1"/>
              <a:t>27</a:t>
            </a:fld>
            <a:endParaRPr lang="en-US" sz="1300" b="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endParaRPr lang="en-US" dirty="0"/>
          </a:p>
        </p:txBody>
      </p:sp>
      <p:sp>
        <p:nvSpPr>
          <p:cNvPr id="194565" name="Header Placeholder 1"/>
          <p:cNvSpPr>
            <a:spLocks noGrp="1"/>
          </p:cNvSpPr>
          <p:nvPr>
            <p:ph type="hdr" sz="quarter"/>
          </p:nvPr>
        </p:nvSpPr>
        <p:spPr>
          <a:noFill/>
        </p:spPr>
        <p:txBody>
          <a:bodyPr/>
          <a:lstStyle>
            <a:lvl1pPr eaLnBrk="0" hangingPunct="0">
              <a:defRPr sz="2300" b="1">
                <a:solidFill>
                  <a:schemeClr val="tx1"/>
                </a:solidFill>
                <a:latin typeface="Arial" charset="0"/>
              </a:defRPr>
            </a:lvl1pPr>
            <a:lvl2pPr marL="716130" indent="-275434" eaLnBrk="0" hangingPunct="0">
              <a:defRPr sz="2300" b="1">
                <a:solidFill>
                  <a:schemeClr val="tx1"/>
                </a:solidFill>
                <a:latin typeface="Arial" charset="0"/>
              </a:defRPr>
            </a:lvl2pPr>
            <a:lvl3pPr marL="1101738" indent="-220348" eaLnBrk="0" hangingPunct="0">
              <a:defRPr sz="2300" b="1">
                <a:solidFill>
                  <a:schemeClr val="tx1"/>
                </a:solidFill>
                <a:latin typeface="Arial" charset="0"/>
              </a:defRPr>
            </a:lvl3pPr>
            <a:lvl4pPr marL="1542433" indent="-220348" eaLnBrk="0" hangingPunct="0">
              <a:defRPr sz="2300" b="1">
                <a:solidFill>
                  <a:schemeClr val="tx1"/>
                </a:solidFill>
                <a:latin typeface="Arial" charset="0"/>
              </a:defRPr>
            </a:lvl4pPr>
            <a:lvl5pPr marL="1983128" indent="-220348" eaLnBrk="0" hangingPunct="0">
              <a:defRPr sz="2300" b="1">
                <a:solidFill>
                  <a:schemeClr val="tx1"/>
                </a:solidFill>
                <a:latin typeface="Arial" charset="0"/>
              </a:defRPr>
            </a:lvl5pPr>
            <a:lvl6pPr marL="2423823" indent="-220348" eaLnBrk="0" fontAlgn="base" hangingPunct="0">
              <a:spcBef>
                <a:spcPct val="0"/>
              </a:spcBef>
              <a:spcAft>
                <a:spcPct val="0"/>
              </a:spcAft>
              <a:defRPr sz="2300" b="1">
                <a:solidFill>
                  <a:schemeClr val="tx1"/>
                </a:solidFill>
                <a:latin typeface="Arial" charset="0"/>
              </a:defRPr>
            </a:lvl6pPr>
            <a:lvl7pPr marL="2864518" indent="-220348" eaLnBrk="0" fontAlgn="base" hangingPunct="0">
              <a:spcBef>
                <a:spcPct val="0"/>
              </a:spcBef>
              <a:spcAft>
                <a:spcPct val="0"/>
              </a:spcAft>
              <a:defRPr sz="2300" b="1">
                <a:solidFill>
                  <a:schemeClr val="tx1"/>
                </a:solidFill>
                <a:latin typeface="Arial" charset="0"/>
              </a:defRPr>
            </a:lvl7pPr>
            <a:lvl8pPr marL="3305213" indent="-220348" eaLnBrk="0" fontAlgn="base" hangingPunct="0">
              <a:spcBef>
                <a:spcPct val="0"/>
              </a:spcBef>
              <a:spcAft>
                <a:spcPct val="0"/>
              </a:spcAft>
              <a:defRPr sz="2300" b="1">
                <a:solidFill>
                  <a:schemeClr val="tx1"/>
                </a:solidFill>
                <a:latin typeface="Arial" charset="0"/>
              </a:defRPr>
            </a:lvl8pPr>
            <a:lvl9pPr marL="3745908" indent="-220348" eaLnBrk="0" fontAlgn="base" hangingPunct="0">
              <a:spcBef>
                <a:spcPct val="0"/>
              </a:spcBef>
              <a:spcAft>
                <a:spcPct val="0"/>
              </a:spcAft>
              <a:defRPr sz="2300" b="1">
                <a:solidFill>
                  <a:schemeClr val="tx1"/>
                </a:solidFill>
                <a:latin typeface="Arial" charset="0"/>
              </a:defRPr>
            </a:lvl9pPr>
          </a:lstStyle>
          <a:p>
            <a:pPr eaLnBrk="1" hangingPunct="1"/>
            <a:r>
              <a:rPr lang="en-US" sz="1300" b="0"/>
              <a:t>September 2011</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eaLnBrk="0" hangingPunct="0">
              <a:defRPr sz="2300" b="1">
                <a:solidFill>
                  <a:schemeClr val="tx1"/>
                </a:solidFill>
                <a:latin typeface="Arial" charset="0"/>
              </a:defRPr>
            </a:lvl1pPr>
            <a:lvl2pPr marL="716130" indent="-275434" eaLnBrk="0" hangingPunct="0">
              <a:defRPr sz="2300" b="1">
                <a:solidFill>
                  <a:schemeClr val="tx1"/>
                </a:solidFill>
                <a:latin typeface="Arial" charset="0"/>
              </a:defRPr>
            </a:lvl2pPr>
            <a:lvl3pPr marL="1101738" indent="-220348" eaLnBrk="0" hangingPunct="0">
              <a:defRPr sz="2300" b="1">
                <a:solidFill>
                  <a:schemeClr val="tx1"/>
                </a:solidFill>
                <a:latin typeface="Arial" charset="0"/>
              </a:defRPr>
            </a:lvl3pPr>
            <a:lvl4pPr marL="1542433" indent="-220348" eaLnBrk="0" hangingPunct="0">
              <a:defRPr sz="2300" b="1">
                <a:solidFill>
                  <a:schemeClr val="tx1"/>
                </a:solidFill>
                <a:latin typeface="Arial" charset="0"/>
              </a:defRPr>
            </a:lvl4pPr>
            <a:lvl5pPr marL="1983128" indent="-220348" eaLnBrk="0" hangingPunct="0">
              <a:defRPr sz="2300" b="1">
                <a:solidFill>
                  <a:schemeClr val="tx1"/>
                </a:solidFill>
                <a:latin typeface="Arial" charset="0"/>
              </a:defRPr>
            </a:lvl5pPr>
            <a:lvl6pPr marL="2423823" indent="-220348" eaLnBrk="0" fontAlgn="base" hangingPunct="0">
              <a:spcBef>
                <a:spcPct val="0"/>
              </a:spcBef>
              <a:spcAft>
                <a:spcPct val="0"/>
              </a:spcAft>
              <a:defRPr sz="2300" b="1">
                <a:solidFill>
                  <a:schemeClr val="tx1"/>
                </a:solidFill>
                <a:latin typeface="Arial" charset="0"/>
              </a:defRPr>
            </a:lvl6pPr>
            <a:lvl7pPr marL="2864518" indent="-220348" eaLnBrk="0" fontAlgn="base" hangingPunct="0">
              <a:spcBef>
                <a:spcPct val="0"/>
              </a:spcBef>
              <a:spcAft>
                <a:spcPct val="0"/>
              </a:spcAft>
              <a:defRPr sz="2300" b="1">
                <a:solidFill>
                  <a:schemeClr val="tx1"/>
                </a:solidFill>
                <a:latin typeface="Arial" charset="0"/>
              </a:defRPr>
            </a:lvl7pPr>
            <a:lvl8pPr marL="3305213" indent="-220348" eaLnBrk="0" fontAlgn="base" hangingPunct="0">
              <a:spcBef>
                <a:spcPct val="0"/>
              </a:spcBef>
              <a:spcAft>
                <a:spcPct val="0"/>
              </a:spcAft>
              <a:defRPr sz="2300" b="1">
                <a:solidFill>
                  <a:schemeClr val="tx1"/>
                </a:solidFill>
                <a:latin typeface="Arial" charset="0"/>
              </a:defRPr>
            </a:lvl8pPr>
            <a:lvl9pPr marL="3745908" indent="-220348" eaLnBrk="0" fontAlgn="base" hangingPunct="0">
              <a:spcBef>
                <a:spcPct val="0"/>
              </a:spcBef>
              <a:spcAft>
                <a:spcPct val="0"/>
              </a:spcAft>
              <a:defRPr sz="2300" b="1">
                <a:solidFill>
                  <a:schemeClr val="tx1"/>
                </a:solidFill>
                <a:latin typeface="Arial" charset="0"/>
              </a:defRPr>
            </a:lvl9pPr>
          </a:lstStyle>
          <a:p>
            <a:pPr eaLnBrk="1" hangingPunct="1"/>
            <a:fld id="{B0FE53EB-05A5-4780-BFCB-D2D9C47CF40B}" type="slidenum">
              <a:rPr lang="en-US" sz="1300" b="0"/>
              <a:pPr eaLnBrk="1" hangingPunct="1"/>
              <a:t>29</a:t>
            </a:fld>
            <a:endParaRPr lang="en-US" sz="1300" b="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endParaRPr lang="en-US" dirty="0"/>
          </a:p>
        </p:txBody>
      </p:sp>
      <p:sp>
        <p:nvSpPr>
          <p:cNvPr id="195589" name="Header Placeholder 1"/>
          <p:cNvSpPr>
            <a:spLocks noGrp="1"/>
          </p:cNvSpPr>
          <p:nvPr>
            <p:ph type="hdr" sz="quarter"/>
          </p:nvPr>
        </p:nvSpPr>
        <p:spPr>
          <a:noFill/>
        </p:spPr>
        <p:txBody>
          <a:bodyPr/>
          <a:lstStyle>
            <a:lvl1pPr eaLnBrk="0" hangingPunct="0">
              <a:defRPr sz="2300" b="1">
                <a:solidFill>
                  <a:schemeClr val="tx1"/>
                </a:solidFill>
                <a:latin typeface="Arial" charset="0"/>
              </a:defRPr>
            </a:lvl1pPr>
            <a:lvl2pPr marL="716130" indent="-275434" eaLnBrk="0" hangingPunct="0">
              <a:defRPr sz="2300" b="1">
                <a:solidFill>
                  <a:schemeClr val="tx1"/>
                </a:solidFill>
                <a:latin typeface="Arial" charset="0"/>
              </a:defRPr>
            </a:lvl2pPr>
            <a:lvl3pPr marL="1101738" indent="-220348" eaLnBrk="0" hangingPunct="0">
              <a:defRPr sz="2300" b="1">
                <a:solidFill>
                  <a:schemeClr val="tx1"/>
                </a:solidFill>
                <a:latin typeface="Arial" charset="0"/>
              </a:defRPr>
            </a:lvl3pPr>
            <a:lvl4pPr marL="1542433" indent="-220348" eaLnBrk="0" hangingPunct="0">
              <a:defRPr sz="2300" b="1">
                <a:solidFill>
                  <a:schemeClr val="tx1"/>
                </a:solidFill>
                <a:latin typeface="Arial" charset="0"/>
              </a:defRPr>
            </a:lvl4pPr>
            <a:lvl5pPr marL="1983128" indent="-220348" eaLnBrk="0" hangingPunct="0">
              <a:defRPr sz="2300" b="1">
                <a:solidFill>
                  <a:schemeClr val="tx1"/>
                </a:solidFill>
                <a:latin typeface="Arial" charset="0"/>
              </a:defRPr>
            </a:lvl5pPr>
            <a:lvl6pPr marL="2423823" indent="-220348" eaLnBrk="0" fontAlgn="base" hangingPunct="0">
              <a:spcBef>
                <a:spcPct val="0"/>
              </a:spcBef>
              <a:spcAft>
                <a:spcPct val="0"/>
              </a:spcAft>
              <a:defRPr sz="2300" b="1">
                <a:solidFill>
                  <a:schemeClr val="tx1"/>
                </a:solidFill>
                <a:latin typeface="Arial" charset="0"/>
              </a:defRPr>
            </a:lvl6pPr>
            <a:lvl7pPr marL="2864518" indent="-220348" eaLnBrk="0" fontAlgn="base" hangingPunct="0">
              <a:spcBef>
                <a:spcPct val="0"/>
              </a:spcBef>
              <a:spcAft>
                <a:spcPct val="0"/>
              </a:spcAft>
              <a:defRPr sz="2300" b="1">
                <a:solidFill>
                  <a:schemeClr val="tx1"/>
                </a:solidFill>
                <a:latin typeface="Arial" charset="0"/>
              </a:defRPr>
            </a:lvl7pPr>
            <a:lvl8pPr marL="3305213" indent="-220348" eaLnBrk="0" fontAlgn="base" hangingPunct="0">
              <a:spcBef>
                <a:spcPct val="0"/>
              </a:spcBef>
              <a:spcAft>
                <a:spcPct val="0"/>
              </a:spcAft>
              <a:defRPr sz="2300" b="1">
                <a:solidFill>
                  <a:schemeClr val="tx1"/>
                </a:solidFill>
                <a:latin typeface="Arial" charset="0"/>
              </a:defRPr>
            </a:lvl8pPr>
            <a:lvl9pPr marL="3745908" indent="-220348" eaLnBrk="0" fontAlgn="base" hangingPunct="0">
              <a:spcBef>
                <a:spcPct val="0"/>
              </a:spcBef>
              <a:spcAft>
                <a:spcPct val="0"/>
              </a:spcAft>
              <a:defRPr sz="2300" b="1">
                <a:solidFill>
                  <a:schemeClr val="tx1"/>
                </a:solidFill>
                <a:latin typeface="Arial" charset="0"/>
              </a:defRPr>
            </a:lvl9pPr>
          </a:lstStyle>
          <a:p>
            <a:pPr eaLnBrk="1" hangingPunct="1"/>
            <a:r>
              <a:rPr lang="en-US" sz="1300" b="0"/>
              <a:t>September 2011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eaLnBrk="0" hangingPunct="0">
              <a:defRPr sz="2300" b="1">
                <a:solidFill>
                  <a:schemeClr val="tx1"/>
                </a:solidFill>
                <a:latin typeface="Arial" charset="0"/>
              </a:defRPr>
            </a:lvl1pPr>
            <a:lvl2pPr marL="716130" indent="-275434" eaLnBrk="0" hangingPunct="0">
              <a:defRPr sz="2300" b="1">
                <a:solidFill>
                  <a:schemeClr val="tx1"/>
                </a:solidFill>
                <a:latin typeface="Arial" charset="0"/>
              </a:defRPr>
            </a:lvl2pPr>
            <a:lvl3pPr marL="1101738" indent="-220348" eaLnBrk="0" hangingPunct="0">
              <a:defRPr sz="2300" b="1">
                <a:solidFill>
                  <a:schemeClr val="tx1"/>
                </a:solidFill>
                <a:latin typeface="Arial" charset="0"/>
              </a:defRPr>
            </a:lvl3pPr>
            <a:lvl4pPr marL="1542433" indent="-220348" eaLnBrk="0" hangingPunct="0">
              <a:defRPr sz="2300" b="1">
                <a:solidFill>
                  <a:schemeClr val="tx1"/>
                </a:solidFill>
                <a:latin typeface="Arial" charset="0"/>
              </a:defRPr>
            </a:lvl4pPr>
            <a:lvl5pPr marL="1983128" indent="-220348" eaLnBrk="0" hangingPunct="0">
              <a:defRPr sz="2300" b="1">
                <a:solidFill>
                  <a:schemeClr val="tx1"/>
                </a:solidFill>
                <a:latin typeface="Arial" charset="0"/>
              </a:defRPr>
            </a:lvl5pPr>
            <a:lvl6pPr marL="2423823" indent="-220348" eaLnBrk="0" fontAlgn="base" hangingPunct="0">
              <a:spcBef>
                <a:spcPct val="0"/>
              </a:spcBef>
              <a:spcAft>
                <a:spcPct val="0"/>
              </a:spcAft>
              <a:defRPr sz="2300" b="1">
                <a:solidFill>
                  <a:schemeClr val="tx1"/>
                </a:solidFill>
                <a:latin typeface="Arial" charset="0"/>
              </a:defRPr>
            </a:lvl6pPr>
            <a:lvl7pPr marL="2864518" indent="-220348" eaLnBrk="0" fontAlgn="base" hangingPunct="0">
              <a:spcBef>
                <a:spcPct val="0"/>
              </a:spcBef>
              <a:spcAft>
                <a:spcPct val="0"/>
              </a:spcAft>
              <a:defRPr sz="2300" b="1">
                <a:solidFill>
                  <a:schemeClr val="tx1"/>
                </a:solidFill>
                <a:latin typeface="Arial" charset="0"/>
              </a:defRPr>
            </a:lvl7pPr>
            <a:lvl8pPr marL="3305213" indent="-220348" eaLnBrk="0" fontAlgn="base" hangingPunct="0">
              <a:spcBef>
                <a:spcPct val="0"/>
              </a:spcBef>
              <a:spcAft>
                <a:spcPct val="0"/>
              </a:spcAft>
              <a:defRPr sz="2300" b="1">
                <a:solidFill>
                  <a:schemeClr val="tx1"/>
                </a:solidFill>
                <a:latin typeface="Arial" charset="0"/>
              </a:defRPr>
            </a:lvl8pPr>
            <a:lvl9pPr marL="3745908" indent="-220348" eaLnBrk="0" fontAlgn="base" hangingPunct="0">
              <a:spcBef>
                <a:spcPct val="0"/>
              </a:spcBef>
              <a:spcAft>
                <a:spcPct val="0"/>
              </a:spcAft>
              <a:defRPr sz="2300" b="1">
                <a:solidFill>
                  <a:schemeClr val="tx1"/>
                </a:solidFill>
                <a:latin typeface="Arial" charset="0"/>
              </a:defRPr>
            </a:lvl9pPr>
          </a:lstStyle>
          <a:p>
            <a:pPr eaLnBrk="1" hangingPunct="1"/>
            <a:fld id="{3ECF8851-85D7-4C4F-A062-2E2C9F5F4811}" type="slidenum">
              <a:rPr lang="en-US" sz="1300" b="0"/>
              <a:pPr eaLnBrk="1" hangingPunct="1"/>
              <a:t>31</a:t>
            </a:fld>
            <a:endParaRPr lang="en-US" sz="1300" b="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endParaRPr lang="en-US" dirty="0"/>
          </a:p>
        </p:txBody>
      </p:sp>
      <p:sp>
        <p:nvSpPr>
          <p:cNvPr id="196613" name="Header Placeholder 1"/>
          <p:cNvSpPr>
            <a:spLocks noGrp="1"/>
          </p:cNvSpPr>
          <p:nvPr>
            <p:ph type="hdr" sz="quarter"/>
          </p:nvPr>
        </p:nvSpPr>
        <p:spPr>
          <a:noFill/>
        </p:spPr>
        <p:txBody>
          <a:bodyPr/>
          <a:lstStyle>
            <a:lvl1pPr eaLnBrk="0" hangingPunct="0">
              <a:defRPr sz="2300" b="1">
                <a:solidFill>
                  <a:schemeClr val="tx1"/>
                </a:solidFill>
                <a:latin typeface="Arial" charset="0"/>
              </a:defRPr>
            </a:lvl1pPr>
            <a:lvl2pPr marL="716130" indent="-275434" eaLnBrk="0" hangingPunct="0">
              <a:defRPr sz="2300" b="1">
                <a:solidFill>
                  <a:schemeClr val="tx1"/>
                </a:solidFill>
                <a:latin typeface="Arial" charset="0"/>
              </a:defRPr>
            </a:lvl2pPr>
            <a:lvl3pPr marL="1101738" indent="-220348" eaLnBrk="0" hangingPunct="0">
              <a:defRPr sz="2300" b="1">
                <a:solidFill>
                  <a:schemeClr val="tx1"/>
                </a:solidFill>
                <a:latin typeface="Arial" charset="0"/>
              </a:defRPr>
            </a:lvl3pPr>
            <a:lvl4pPr marL="1542433" indent="-220348" eaLnBrk="0" hangingPunct="0">
              <a:defRPr sz="2300" b="1">
                <a:solidFill>
                  <a:schemeClr val="tx1"/>
                </a:solidFill>
                <a:latin typeface="Arial" charset="0"/>
              </a:defRPr>
            </a:lvl4pPr>
            <a:lvl5pPr marL="1983128" indent="-220348" eaLnBrk="0" hangingPunct="0">
              <a:defRPr sz="2300" b="1">
                <a:solidFill>
                  <a:schemeClr val="tx1"/>
                </a:solidFill>
                <a:latin typeface="Arial" charset="0"/>
              </a:defRPr>
            </a:lvl5pPr>
            <a:lvl6pPr marL="2423823" indent="-220348" eaLnBrk="0" fontAlgn="base" hangingPunct="0">
              <a:spcBef>
                <a:spcPct val="0"/>
              </a:spcBef>
              <a:spcAft>
                <a:spcPct val="0"/>
              </a:spcAft>
              <a:defRPr sz="2300" b="1">
                <a:solidFill>
                  <a:schemeClr val="tx1"/>
                </a:solidFill>
                <a:latin typeface="Arial" charset="0"/>
              </a:defRPr>
            </a:lvl6pPr>
            <a:lvl7pPr marL="2864518" indent="-220348" eaLnBrk="0" fontAlgn="base" hangingPunct="0">
              <a:spcBef>
                <a:spcPct val="0"/>
              </a:spcBef>
              <a:spcAft>
                <a:spcPct val="0"/>
              </a:spcAft>
              <a:defRPr sz="2300" b="1">
                <a:solidFill>
                  <a:schemeClr val="tx1"/>
                </a:solidFill>
                <a:latin typeface="Arial" charset="0"/>
              </a:defRPr>
            </a:lvl7pPr>
            <a:lvl8pPr marL="3305213" indent="-220348" eaLnBrk="0" fontAlgn="base" hangingPunct="0">
              <a:spcBef>
                <a:spcPct val="0"/>
              </a:spcBef>
              <a:spcAft>
                <a:spcPct val="0"/>
              </a:spcAft>
              <a:defRPr sz="2300" b="1">
                <a:solidFill>
                  <a:schemeClr val="tx1"/>
                </a:solidFill>
                <a:latin typeface="Arial" charset="0"/>
              </a:defRPr>
            </a:lvl8pPr>
            <a:lvl9pPr marL="3745908" indent="-220348" eaLnBrk="0" fontAlgn="base" hangingPunct="0">
              <a:spcBef>
                <a:spcPct val="0"/>
              </a:spcBef>
              <a:spcAft>
                <a:spcPct val="0"/>
              </a:spcAft>
              <a:defRPr sz="2300" b="1">
                <a:solidFill>
                  <a:schemeClr val="tx1"/>
                </a:solidFill>
                <a:latin typeface="Arial" charset="0"/>
              </a:defRPr>
            </a:lvl9pPr>
          </a:lstStyle>
          <a:p>
            <a:pPr eaLnBrk="1" hangingPunct="1"/>
            <a:r>
              <a:rPr lang="en-US" sz="1300" b="0"/>
              <a:t>September 2011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4D23AD-E538-4E71-9BEF-0816F0B795E2}" type="slidenum">
              <a:rPr lang="en-US" smtClean="0"/>
              <a:pPr>
                <a:defRPr/>
              </a:pPr>
              <a:t>32</a:t>
            </a:fld>
            <a:endParaRPr lang="en-US"/>
          </a:p>
        </p:txBody>
      </p:sp>
    </p:spTree>
    <p:extLst>
      <p:ext uri="{BB962C8B-B14F-4D97-AF65-F5344CB8AC3E}">
        <p14:creationId xmlns:p14="http://schemas.microsoft.com/office/powerpoint/2010/main" val="2905696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7EEEDB89-80D9-4C6A-83D1-5AD4AF6C6865}" type="slidenum">
              <a:rPr lang="en-US" sz="1300" b="0"/>
              <a:pPr eaLnBrk="1" hangingPunct="1"/>
              <a:t>38</a:t>
            </a:fld>
            <a:endParaRPr lang="en-US" sz="1300" b="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en-US" dirty="0"/>
          </a:p>
        </p:txBody>
      </p:sp>
      <p:sp>
        <p:nvSpPr>
          <p:cNvPr id="203781"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4D23AD-E538-4E71-9BEF-0816F0B795E2}"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78472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p:txBody>
          <a:bodyPr/>
          <a:lstStyle/>
          <a:p>
            <a:pPr>
              <a:defRPr/>
            </a:pPr>
            <a:fld id="{C34D23AD-E538-4E71-9BEF-0816F0B795E2}" type="slidenum">
              <a:rPr lang="en-US" smtClean="0"/>
              <a:pPr>
                <a:defRPr/>
              </a:pPr>
              <a:t>4</a:t>
            </a:fld>
            <a:endParaRPr lang="en-US"/>
          </a:p>
        </p:txBody>
      </p:sp>
    </p:spTree>
    <p:extLst>
      <p:ext uri="{BB962C8B-B14F-4D97-AF65-F5344CB8AC3E}">
        <p14:creationId xmlns:p14="http://schemas.microsoft.com/office/powerpoint/2010/main" val="1925363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7A09D0-3A3B-4F22-962A-EC880A6CDE3E}" type="slidenum">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endParaRPr lang="en-US" sz="1100" dirty="0"/>
          </a:p>
        </p:txBody>
      </p:sp>
      <p:sp>
        <p:nvSpPr>
          <p:cNvPr id="198661"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September 2011</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49</a:t>
            </a:fld>
            <a:endParaRPr lang="en-US"/>
          </a:p>
        </p:txBody>
      </p:sp>
    </p:spTree>
    <p:extLst>
      <p:ext uri="{BB962C8B-B14F-4D97-AF65-F5344CB8AC3E}">
        <p14:creationId xmlns:p14="http://schemas.microsoft.com/office/powerpoint/2010/main" val="3660317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examples</a:t>
            </a:r>
          </a:p>
        </p:txBody>
      </p:sp>
      <p:sp>
        <p:nvSpPr>
          <p:cNvPr id="4" name="Slide Number Placeholder 3"/>
          <p:cNvSpPr>
            <a:spLocks noGrp="1"/>
          </p:cNvSpPr>
          <p:nvPr>
            <p:ph type="sldNum" sz="quarter" idx="10"/>
          </p:nvPr>
        </p:nvSpPr>
        <p:spPr/>
        <p:txBody>
          <a:bodyPr/>
          <a:lstStyle/>
          <a:p>
            <a:pPr>
              <a:defRPr/>
            </a:pPr>
            <a:fld id="{C34D23AD-E538-4E71-9BEF-0816F0B795E2}" type="slidenum">
              <a:rPr lang="en-US" smtClean="0"/>
              <a:pPr>
                <a:defRPr/>
              </a:pPr>
              <a:t>69</a:t>
            </a:fld>
            <a:endParaRPr lang="en-US"/>
          </a:p>
        </p:txBody>
      </p:sp>
    </p:spTree>
    <p:extLst>
      <p:ext uri="{BB962C8B-B14F-4D97-AF65-F5344CB8AC3E}">
        <p14:creationId xmlns:p14="http://schemas.microsoft.com/office/powerpoint/2010/main" val="4077698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70</a:t>
            </a:fld>
            <a:endParaRPr lang="en-US"/>
          </a:p>
        </p:txBody>
      </p:sp>
    </p:spTree>
    <p:extLst>
      <p:ext uri="{BB962C8B-B14F-4D97-AF65-F5344CB8AC3E}">
        <p14:creationId xmlns:p14="http://schemas.microsoft.com/office/powerpoint/2010/main" val="1441885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2C6CDF-0060-4359-8138-91190543CAD9}" type="slidenum">
              <a:rPr lang="en-US" smtClean="0"/>
              <a:pPr>
                <a:defRPr/>
              </a:pPr>
              <a:t>11</a:t>
            </a:fld>
            <a:endParaRPr lang="en-US"/>
          </a:p>
        </p:txBody>
      </p:sp>
      <p:sp>
        <p:nvSpPr>
          <p:cNvPr id="5" name="Header Placeholder 4"/>
          <p:cNvSpPr>
            <a:spLocks noGrp="1"/>
          </p:cNvSpPr>
          <p:nvPr>
            <p:ph type="hdr" sz="quarter" idx="11"/>
          </p:nvPr>
        </p:nvSpPr>
        <p:spPr/>
        <p:txBody>
          <a:bodyPr/>
          <a:lstStyle/>
          <a:p>
            <a:pPr>
              <a:defRPr/>
            </a:pPr>
            <a:r>
              <a:rPr lang="en-US"/>
              <a:t>September 2011</a:t>
            </a:r>
          </a:p>
        </p:txBody>
      </p:sp>
    </p:spTree>
    <p:extLst>
      <p:ext uri="{BB962C8B-B14F-4D97-AF65-F5344CB8AC3E}">
        <p14:creationId xmlns:p14="http://schemas.microsoft.com/office/powerpoint/2010/main" val="611430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eaLnBrk="0" hangingPunct="0">
              <a:defRPr sz="1000" b="1">
                <a:solidFill>
                  <a:schemeClr val="tx1"/>
                </a:solidFill>
                <a:latin typeface="Arial" charset="0"/>
              </a:defRPr>
            </a:lvl1pPr>
            <a:lvl2pPr marL="716130" indent="-275434" eaLnBrk="0" hangingPunct="0">
              <a:defRPr sz="1000" b="1">
                <a:solidFill>
                  <a:schemeClr val="tx1"/>
                </a:solidFill>
                <a:latin typeface="Arial" charset="0"/>
              </a:defRPr>
            </a:lvl2pPr>
            <a:lvl3pPr marL="1101738" indent="-220348" eaLnBrk="0" hangingPunct="0">
              <a:defRPr sz="1000" b="1">
                <a:solidFill>
                  <a:schemeClr val="tx1"/>
                </a:solidFill>
                <a:latin typeface="Arial" charset="0"/>
              </a:defRPr>
            </a:lvl3pPr>
            <a:lvl4pPr marL="1542433" indent="-220348" eaLnBrk="0" hangingPunct="0">
              <a:defRPr sz="1000" b="1">
                <a:solidFill>
                  <a:schemeClr val="tx1"/>
                </a:solidFill>
                <a:latin typeface="Arial" charset="0"/>
              </a:defRPr>
            </a:lvl4pPr>
            <a:lvl5pPr marL="1983128" indent="-220348" eaLnBrk="0" hangingPunct="0">
              <a:defRPr sz="1000" b="1">
                <a:solidFill>
                  <a:schemeClr val="tx1"/>
                </a:solidFill>
                <a:latin typeface="Arial" charset="0"/>
              </a:defRPr>
            </a:lvl5pPr>
            <a:lvl6pPr marL="2423823" indent="-220348" eaLnBrk="0" fontAlgn="base" hangingPunct="0">
              <a:spcBef>
                <a:spcPct val="0"/>
              </a:spcBef>
              <a:spcAft>
                <a:spcPct val="0"/>
              </a:spcAft>
              <a:defRPr sz="1000" b="1">
                <a:solidFill>
                  <a:schemeClr val="tx1"/>
                </a:solidFill>
                <a:latin typeface="Arial" charset="0"/>
              </a:defRPr>
            </a:lvl6pPr>
            <a:lvl7pPr marL="2864518" indent="-220348" eaLnBrk="0" fontAlgn="base" hangingPunct="0">
              <a:spcBef>
                <a:spcPct val="0"/>
              </a:spcBef>
              <a:spcAft>
                <a:spcPct val="0"/>
              </a:spcAft>
              <a:defRPr sz="1000" b="1">
                <a:solidFill>
                  <a:schemeClr val="tx1"/>
                </a:solidFill>
                <a:latin typeface="Arial" charset="0"/>
              </a:defRPr>
            </a:lvl7pPr>
            <a:lvl8pPr marL="3305213" indent="-220348" eaLnBrk="0" fontAlgn="base" hangingPunct="0">
              <a:spcBef>
                <a:spcPct val="0"/>
              </a:spcBef>
              <a:spcAft>
                <a:spcPct val="0"/>
              </a:spcAft>
              <a:defRPr sz="1000" b="1">
                <a:solidFill>
                  <a:schemeClr val="tx1"/>
                </a:solidFill>
                <a:latin typeface="Arial" charset="0"/>
              </a:defRPr>
            </a:lvl8pPr>
            <a:lvl9pPr marL="3745908" indent="-220348" eaLnBrk="0" fontAlgn="base" hangingPunct="0">
              <a:spcBef>
                <a:spcPct val="0"/>
              </a:spcBef>
              <a:spcAft>
                <a:spcPct val="0"/>
              </a:spcAft>
              <a:defRPr sz="1000" b="1">
                <a:solidFill>
                  <a:schemeClr val="tx1"/>
                </a:solidFill>
                <a:latin typeface="Arial" charset="0"/>
              </a:defRPr>
            </a:lvl9pPr>
          </a:lstStyle>
          <a:p>
            <a:pPr eaLnBrk="1" hangingPunct="1"/>
            <a:fld id="{AB817C0C-786A-492A-95D7-23A584514BED}" type="slidenum">
              <a:rPr lang="en-US" sz="1300" b="0"/>
              <a:pPr eaLnBrk="1" hangingPunct="1"/>
              <a:t>13</a:t>
            </a:fld>
            <a:endParaRPr lang="en-US" sz="1300" b="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endParaRPr lang="en-US" dirty="0">
              <a:latin typeface="Arial" charset="0"/>
            </a:endParaRPr>
          </a:p>
        </p:txBody>
      </p:sp>
      <p:sp>
        <p:nvSpPr>
          <p:cNvPr id="177157" name="Header Placeholder 1"/>
          <p:cNvSpPr>
            <a:spLocks noGrp="1"/>
          </p:cNvSpPr>
          <p:nvPr>
            <p:ph type="hdr" sz="quarter"/>
          </p:nvPr>
        </p:nvSpPr>
        <p:spPr>
          <a:noFill/>
        </p:spPr>
        <p:txBody>
          <a:bodyPr/>
          <a:lstStyle>
            <a:lvl1pPr eaLnBrk="0" hangingPunct="0">
              <a:defRPr sz="1000" b="1">
                <a:solidFill>
                  <a:schemeClr val="tx1"/>
                </a:solidFill>
                <a:latin typeface="Arial" charset="0"/>
              </a:defRPr>
            </a:lvl1pPr>
            <a:lvl2pPr marL="716130" indent="-275434" eaLnBrk="0" hangingPunct="0">
              <a:defRPr sz="1000" b="1">
                <a:solidFill>
                  <a:schemeClr val="tx1"/>
                </a:solidFill>
                <a:latin typeface="Arial" charset="0"/>
              </a:defRPr>
            </a:lvl2pPr>
            <a:lvl3pPr marL="1101738" indent="-220348" eaLnBrk="0" hangingPunct="0">
              <a:defRPr sz="1000" b="1">
                <a:solidFill>
                  <a:schemeClr val="tx1"/>
                </a:solidFill>
                <a:latin typeface="Arial" charset="0"/>
              </a:defRPr>
            </a:lvl3pPr>
            <a:lvl4pPr marL="1542433" indent="-220348" eaLnBrk="0" hangingPunct="0">
              <a:defRPr sz="1000" b="1">
                <a:solidFill>
                  <a:schemeClr val="tx1"/>
                </a:solidFill>
                <a:latin typeface="Arial" charset="0"/>
              </a:defRPr>
            </a:lvl4pPr>
            <a:lvl5pPr marL="1983128" indent="-220348" eaLnBrk="0" hangingPunct="0">
              <a:defRPr sz="1000" b="1">
                <a:solidFill>
                  <a:schemeClr val="tx1"/>
                </a:solidFill>
                <a:latin typeface="Arial" charset="0"/>
              </a:defRPr>
            </a:lvl5pPr>
            <a:lvl6pPr marL="2423823" indent="-220348" eaLnBrk="0" fontAlgn="base" hangingPunct="0">
              <a:spcBef>
                <a:spcPct val="0"/>
              </a:spcBef>
              <a:spcAft>
                <a:spcPct val="0"/>
              </a:spcAft>
              <a:defRPr sz="1000" b="1">
                <a:solidFill>
                  <a:schemeClr val="tx1"/>
                </a:solidFill>
                <a:latin typeface="Arial" charset="0"/>
              </a:defRPr>
            </a:lvl6pPr>
            <a:lvl7pPr marL="2864518" indent="-220348" eaLnBrk="0" fontAlgn="base" hangingPunct="0">
              <a:spcBef>
                <a:spcPct val="0"/>
              </a:spcBef>
              <a:spcAft>
                <a:spcPct val="0"/>
              </a:spcAft>
              <a:defRPr sz="1000" b="1">
                <a:solidFill>
                  <a:schemeClr val="tx1"/>
                </a:solidFill>
                <a:latin typeface="Arial" charset="0"/>
              </a:defRPr>
            </a:lvl7pPr>
            <a:lvl8pPr marL="3305213" indent="-220348" eaLnBrk="0" fontAlgn="base" hangingPunct="0">
              <a:spcBef>
                <a:spcPct val="0"/>
              </a:spcBef>
              <a:spcAft>
                <a:spcPct val="0"/>
              </a:spcAft>
              <a:defRPr sz="1000" b="1">
                <a:solidFill>
                  <a:schemeClr val="tx1"/>
                </a:solidFill>
                <a:latin typeface="Arial" charset="0"/>
              </a:defRPr>
            </a:lvl8pPr>
            <a:lvl9pPr marL="3745908" indent="-220348" eaLnBrk="0" fontAlgn="base" hangingPunct="0">
              <a:spcBef>
                <a:spcPct val="0"/>
              </a:spcBef>
              <a:spcAft>
                <a:spcPct val="0"/>
              </a:spcAft>
              <a:defRPr sz="1000" b="1">
                <a:solidFill>
                  <a:schemeClr val="tx1"/>
                </a:solidFill>
                <a:latin typeface="Arial" charset="0"/>
              </a:defRPr>
            </a:lvl9pPr>
          </a:lstStyle>
          <a:p>
            <a:pPr eaLnBrk="1" hangingPunct="1"/>
            <a:r>
              <a:rPr lang="en-US" sz="1300" b="0"/>
              <a:t>September 2011</a:t>
            </a:r>
          </a:p>
        </p:txBody>
      </p:sp>
    </p:spTree>
    <p:extLst>
      <p:ext uri="{BB962C8B-B14F-4D97-AF65-F5344CB8AC3E}">
        <p14:creationId xmlns:p14="http://schemas.microsoft.com/office/powerpoint/2010/main" val="3360729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eaLnBrk="0" hangingPunct="0">
              <a:defRPr sz="1000" b="1">
                <a:solidFill>
                  <a:schemeClr val="tx1"/>
                </a:solidFill>
                <a:latin typeface="Arial" charset="0"/>
              </a:defRPr>
            </a:lvl1pPr>
            <a:lvl2pPr marL="716130" indent="-275434" eaLnBrk="0" hangingPunct="0">
              <a:defRPr sz="1000" b="1">
                <a:solidFill>
                  <a:schemeClr val="tx1"/>
                </a:solidFill>
                <a:latin typeface="Arial" charset="0"/>
              </a:defRPr>
            </a:lvl2pPr>
            <a:lvl3pPr marL="1101738" indent="-220348" eaLnBrk="0" hangingPunct="0">
              <a:defRPr sz="1000" b="1">
                <a:solidFill>
                  <a:schemeClr val="tx1"/>
                </a:solidFill>
                <a:latin typeface="Arial" charset="0"/>
              </a:defRPr>
            </a:lvl3pPr>
            <a:lvl4pPr marL="1542433" indent="-220348" eaLnBrk="0" hangingPunct="0">
              <a:defRPr sz="1000" b="1">
                <a:solidFill>
                  <a:schemeClr val="tx1"/>
                </a:solidFill>
                <a:latin typeface="Arial" charset="0"/>
              </a:defRPr>
            </a:lvl4pPr>
            <a:lvl5pPr marL="1983128" indent="-220348" eaLnBrk="0" hangingPunct="0">
              <a:defRPr sz="1000" b="1">
                <a:solidFill>
                  <a:schemeClr val="tx1"/>
                </a:solidFill>
                <a:latin typeface="Arial" charset="0"/>
              </a:defRPr>
            </a:lvl5pPr>
            <a:lvl6pPr marL="2423823" indent="-220348" eaLnBrk="0" fontAlgn="base" hangingPunct="0">
              <a:spcBef>
                <a:spcPct val="0"/>
              </a:spcBef>
              <a:spcAft>
                <a:spcPct val="0"/>
              </a:spcAft>
              <a:defRPr sz="1000" b="1">
                <a:solidFill>
                  <a:schemeClr val="tx1"/>
                </a:solidFill>
                <a:latin typeface="Arial" charset="0"/>
              </a:defRPr>
            </a:lvl6pPr>
            <a:lvl7pPr marL="2864518" indent="-220348" eaLnBrk="0" fontAlgn="base" hangingPunct="0">
              <a:spcBef>
                <a:spcPct val="0"/>
              </a:spcBef>
              <a:spcAft>
                <a:spcPct val="0"/>
              </a:spcAft>
              <a:defRPr sz="1000" b="1">
                <a:solidFill>
                  <a:schemeClr val="tx1"/>
                </a:solidFill>
                <a:latin typeface="Arial" charset="0"/>
              </a:defRPr>
            </a:lvl7pPr>
            <a:lvl8pPr marL="3305213" indent="-220348" eaLnBrk="0" fontAlgn="base" hangingPunct="0">
              <a:spcBef>
                <a:spcPct val="0"/>
              </a:spcBef>
              <a:spcAft>
                <a:spcPct val="0"/>
              </a:spcAft>
              <a:defRPr sz="1000" b="1">
                <a:solidFill>
                  <a:schemeClr val="tx1"/>
                </a:solidFill>
                <a:latin typeface="Arial" charset="0"/>
              </a:defRPr>
            </a:lvl8pPr>
            <a:lvl9pPr marL="3745908" indent="-220348" eaLnBrk="0" fontAlgn="base" hangingPunct="0">
              <a:spcBef>
                <a:spcPct val="0"/>
              </a:spcBef>
              <a:spcAft>
                <a:spcPct val="0"/>
              </a:spcAft>
              <a:defRPr sz="1000" b="1">
                <a:solidFill>
                  <a:schemeClr val="tx1"/>
                </a:solidFill>
                <a:latin typeface="Arial" charset="0"/>
              </a:defRPr>
            </a:lvl9pPr>
          </a:lstStyle>
          <a:p>
            <a:pPr eaLnBrk="1" hangingPunct="1"/>
            <a:fld id="{C4E81CF8-EBD8-4539-9D6E-B8FD33D81FCB}" type="slidenum">
              <a:rPr lang="en-US" sz="1300" b="0">
                <a:solidFill>
                  <a:prstClr val="black"/>
                </a:solidFill>
              </a:rPr>
              <a:pPr eaLnBrk="1" hangingPunct="1"/>
              <a:t>15</a:t>
            </a:fld>
            <a:endParaRPr lang="en-US" sz="1300" b="0">
              <a:solidFill>
                <a:prstClr val="black"/>
              </a:solidFill>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endParaRPr lang="en-US" dirty="0">
              <a:latin typeface="Arial" charset="0"/>
            </a:endParaRPr>
          </a:p>
        </p:txBody>
      </p:sp>
      <p:sp>
        <p:nvSpPr>
          <p:cNvPr id="168965" name="Date Placeholder 1"/>
          <p:cNvSpPr>
            <a:spLocks noGrp="1"/>
          </p:cNvSpPr>
          <p:nvPr>
            <p:ph type="dt" sz="quarter" idx="1"/>
          </p:nvPr>
        </p:nvSpPr>
        <p:spPr>
          <a:noFill/>
        </p:spPr>
        <p:txBody>
          <a:bodyPr/>
          <a:lstStyle>
            <a:lvl1pPr eaLnBrk="0" hangingPunct="0">
              <a:defRPr sz="1000" b="1">
                <a:solidFill>
                  <a:schemeClr val="tx1"/>
                </a:solidFill>
                <a:latin typeface="Arial" charset="0"/>
              </a:defRPr>
            </a:lvl1pPr>
            <a:lvl2pPr marL="716130" indent="-275434" eaLnBrk="0" hangingPunct="0">
              <a:defRPr sz="1000" b="1">
                <a:solidFill>
                  <a:schemeClr val="tx1"/>
                </a:solidFill>
                <a:latin typeface="Arial" charset="0"/>
              </a:defRPr>
            </a:lvl2pPr>
            <a:lvl3pPr marL="1101738" indent="-220348" eaLnBrk="0" hangingPunct="0">
              <a:defRPr sz="1000" b="1">
                <a:solidFill>
                  <a:schemeClr val="tx1"/>
                </a:solidFill>
                <a:latin typeface="Arial" charset="0"/>
              </a:defRPr>
            </a:lvl3pPr>
            <a:lvl4pPr marL="1542433" indent="-220348" eaLnBrk="0" hangingPunct="0">
              <a:defRPr sz="1000" b="1">
                <a:solidFill>
                  <a:schemeClr val="tx1"/>
                </a:solidFill>
                <a:latin typeface="Arial" charset="0"/>
              </a:defRPr>
            </a:lvl4pPr>
            <a:lvl5pPr marL="1983128" indent="-220348" eaLnBrk="0" hangingPunct="0">
              <a:defRPr sz="1000" b="1">
                <a:solidFill>
                  <a:schemeClr val="tx1"/>
                </a:solidFill>
                <a:latin typeface="Arial" charset="0"/>
              </a:defRPr>
            </a:lvl5pPr>
            <a:lvl6pPr marL="2423823" indent="-220348" eaLnBrk="0" fontAlgn="base" hangingPunct="0">
              <a:spcBef>
                <a:spcPct val="0"/>
              </a:spcBef>
              <a:spcAft>
                <a:spcPct val="0"/>
              </a:spcAft>
              <a:defRPr sz="1000" b="1">
                <a:solidFill>
                  <a:schemeClr val="tx1"/>
                </a:solidFill>
                <a:latin typeface="Arial" charset="0"/>
              </a:defRPr>
            </a:lvl6pPr>
            <a:lvl7pPr marL="2864518" indent="-220348" eaLnBrk="0" fontAlgn="base" hangingPunct="0">
              <a:spcBef>
                <a:spcPct val="0"/>
              </a:spcBef>
              <a:spcAft>
                <a:spcPct val="0"/>
              </a:spcAft>
              <a:defRPr sz="1000" b="1">
                <a:solidFill>
                  <a:schemeClr val="tx1"/>
                </a:solidFill>
                <a:latin typeface="Arial" charset="0"/>
              </a:defRPr>
            </a:lvl7pPr>
            <a:lvl8pPr marL="3305213" indent="-220348" eaLnBrk="0" fontAlgn="base" hangingPunct="0">
              <a:spcBef>
                <a:spcPct val="0"/>
              </a:spcBef>
              <a:spcAft>
                <a:spcPct val="0"/>
              </a:spcAft>
              <a:defRPr sz="1000" b="1">
                <a:solidFill>
                  <a:schemeClr val="tx1"/>
                </a:solidFill>
                <a:latin typeface="Arial" charset="0"/>
              </a:defRPr>
            </a:lvl8pPr>
            <a:lvl9pPr marL="3745908" indent="-220348" eaLnBrk="0" fontAlgn="base" hangingPunct="0">
              <a:spcBef>
                <a:spcPct val="0"/>
              </a:spcBef>
              <a:spcAft>
                <a:spcPct val="0"/>
              </a:spcAft>
              <a:defRPr sz="1000" b="1">
                <a:solidFill>
                  <a:schemeClr val="tx1"/>
                </a:solidFill>
                <a:latin typeface="Arial" charset="0"/>
              </a:defRPr>
            </a:lvl9pPr>
          </a:lstStyle>
          <a:p>
            <a:pPr eaLnBrk="1" hangingPunct="1"/>
            <a:endParaRPr lang="en-US" sz="1300" b="0">
              <a:solidFill>
                <a:prstClr val="black"/>
              </a:solidFill>
            </a:endParaRPr>
          </a:p>
        </p:txBody>
      </p:sp>
      <p:sp>
        <p:nvSpPr>
          <p:cNvPr id="168966" name="Header Placeholder 2"/>
          <p:cNvSpPr>
            <a:spLocks noGrp="1"/>
          </p:cNvSpPr>
          <p:nvPr>
            <p:ph type="hdr" sz="quarter"/>
          </p:nvPr>
        </p:nvSpPr>
        <p:spPr>
          <a:noFill/>
        </p:spPr>
        <p:txBody>
          <a:bodyPr/>
          <a:lstStyle>
            <a:lvl1pPr eaLnBrk="0" hangingPunct="0">
              <a:defRPr sz="1000" b="1">
                <a:solidFill>
                  <a:schemeClr val="tx1"/>
                </a:solidFill>
                <a:latin typeface="Arial" charset="0"/>
              </a:defRPr>
            </a:lvl1pPr>
            <a:lvl2pPr marL="716130" indent="-275434" eaLnBrk="0" hangingPunct="0">
              <a:defRPr sz="1000" b="1">
                <a:solidFill>
                  <a:schemeClr val="tx1"/>
                </a:solidFill>
                <a:latin typeface="Arial" charset="0"/>
              </a:defRPr>
            </a:lvl2pPr>
            <a:lvl3pPr marL="1101738" indent="-220348" eaLnBrk="0" hangingPunct="0">
              <a:defRPr sz="1000" b="1">
                <a:solidFill>
                  <a:schemeClr val="tx1"/>
                </a:solidFill>
                <a:latin typeface="Arial" charset="0"/>
              </a:defRPr>
            </a:lvl3pPr>
            <a:lvl4pPr marL="1542433" indent="-220348" eaLnBrk="0" hangingPunct="0">
              <a:defRPr sz="1000" b="1">
                <a:solidFill>
                  <a:schemeClr val="tx1"/>
                </a:solidFill>
                <a:latin typeface="Arial" charset="0"/>
              </a:defRPr>
            </a:lvl4pPr>
            <a:lvl5pPr marL="1983128" indent="-220348" eaLnBrk="0" hangingPunct="0">
              <a:defRPr sz="1000" b="1">
                <a:solidFill>
                  <a:schemeClr val="tx1"/>
                </a:solidFill>
                <a:latin typeface="Arial" charset="0"/>
              </a:defRPr>
            </a:lvl5pPr>
            <a:lvl6pPr marL="2423823" indent="-220348" eaLnBrk="0" fontAlgn="base" hangingPunct="0">
              <a:spcBef>
                <a:spcPct val="0"/>
              </a:spcBef>
              <a:spcAft>
                <a:spcPct val="0"/>
              </a:spcAft>
              <a:defRPr sz="1000" b="1">
                <a:solidFill>
                  <a:schemeClr val="tx1"/>
                </a:solidFill>
                <a:latin typeface="Arial" charset="0"/>
              </a:defRPr>
            </a:lvl6pPr>
            <a:lvl7pPr marL="2864518" indent="-220348" eaLnBrk="0" fontAlgn="base" hangingPunct="0">
              <a:spcBef>
                <a:spcPct val="0"/>
              </a:spcBef>
              <a:spcAft>
                <a:spcPct val="0"/>
              </a:spcAft>
              <a:defRPr sz="1000" b="1">
                <a:solidFill>
                  <a:schemeClr val="tx1"/>
                </a:solidFill>
                <a:latin typeface="Arial" charset="0"/>
              </a:defRPr>
            </a:lvl7pPr>
            <a:lvl8pPr marL="3305213" indent="-220348" eaLnBrk="0" fontAlgn="base" hangingPunct="0">
              <a:spcBef>
                <a:spcPct val="0"/>
              </a:spcBef>
              <a:spcAft>
                <a:spcPct val="0"/>
              </a:spcAft>
              <a:defRPr sz="1000" b="1">
                <a:solidFill>
                  <a:schemeClr val="tx1"/>
                </a:solidFill>
                <a:latin typeface="Arial" charset="0"/>
              </a:defRPr>
            </a:lvl8pPr>
            <a:lvl9pPr marL="3745908" indent="-220348" eaLnBrk="0" fontAlgn="base" hangingPunct="0">
              <a:spcBef>
                <a:spcPct val="0"/>
              </a:spcBef>
              <a:spcAft>
                <a:spcPct val="0"/>
              </a:spcAft>
              <a:defRPr sz="1000" b="1">
                <a:solidFill>
                  <a:schemeClr val="tx1"/>
                </a:solidFill>
                <a:latin typeface="Arial" charset="0"/>
              </a:defRPr>
            </a:lvl9pPr>
          </a:lstStyle>
          <a:p>
            <a:pPr eaLnBrk="1" hangingPunct="1"/>
            <a:r>
              <a:rPr lang="en-US" sz="1300" b="0">
                <a:solidFill>
                  <a:prstClr val="black"/>
                </a:solidFill>
              </a:rPr>
              <a:t>September 2011</a:t>
            </a:r>
          </a:p>
        </p:txBody>
      </p:sp>
      <p:sp>
        <p:nvSpPr>
          <p:cNvPr id="168967" name="Footer Placeholder 3"/>
          <p:cNvSpPr>
            <a:spLocks noGrp="1"/>
          </p:cNvSpPr>
          <p:nvPr>
            <p:ph type="ftr" sz="quarter" idx="4"/>
          </p:nvPr>
        </p:nvSpPr>
        <p:spPr>
          <a:noFill/>
        </p:spPr>
        <p:txBody>
          <a:bodyPr/>
          <a:lstStyle>
            <a:lvl1pPr eaLnBrk="0" hangingPunct="0">
              <a:defRPr sz="1000" b="1">
                <a:solidFill>
                  <a:schemeClr val="tx1"/>
                </a:solidFill>
                <a:latin typeface="Arial" charset="0"/>
              </a:defRPr>
            </a:lvl1pPr>
            <a:lvl2pPr marL="716130" indent="-275434" eaLnBrk="0" hangingPunct="0">
              <a:defRPr sz="1000" b="1">
                <a:solidFill>
                  <a:schemeClr val="tx1"/>
                </a:solidFill>
                <a:latin typeface="Arial" charset="0"/>
              </a:defRPr>
            </a:lvl2pPr>
            <a:lvl3pPr marL="1101738" indent="-220348" eaLnBrk="0" hangingPunct="0">
              <a:defRPr sz="1000" b="1">
                <a:solidFill>
                  <a:schemeClr val="tx1"/>
                </a:solidFill>
                <a:latin typeface="Arial" charset="0"/>
              </a:defRPr>
            </a:lvl3pPr>
            <a:lvl4pPr marL="1542433" indent="-220348" eaLnBrk="0" hangingPunct="0">
              <a:defRPr sz="1000" b="1">
                <a:solidFill>
                  <a:schemeClr val="tx1"/>
                </a:solidFill>
                <a:latin typeface="Arial" charset="0"/>
              </a:defRPr>
            </a:lvl4pPr>
            <a:lvl5pPr marL="1983128" indent="-220348" eaLnBrk="0" hangingPunct="0">
              <a:defRPr sz="1000" b="1">
                <a:solidFill>
                  <a:schemeClr val="tx1"/>
                </a:solidFill>
                <a:latin typeface="Arial" charset="0"/>
              </a:defRPr>
            </a:lvl5pPr>
            <a:lvl6pPr marL="2423823" indent="-220348" eaLnBrk="0" fontAlgn="base" hangingPunct="0">
              <a:spcBef>
                <a:spcPct val="0"/>
              </a:spcBef>
              <a:spcAft>
                <a:spcPct val="0"/>
              </a:spcAft>
              <a:defRPr sz="1000" b="1">
                <a:solidFill>
                  <a:schemeClr val="tx1"/>
                </a:solidFill>
                <a:latin typeface="Arial" charset="0"/>
              </a:defRPr>
            </a:lvl6pPr>
            <a:lvl7pPr marL="2864518" indent="-220348" eaLnBrk="0" fontAlgn="base" hangingPunct="0">
              <a:spcBef>
                <a:spcPct val="0"/>
              </a:spcBef>
              <a:spcAft>
                <a:spcPct val="0"/>
              </a:spcAft>
              <a:defRPr sz="1000" b="1">
                <a:solidFill>
                  <a:schemeClr val="tx1"/>
                </a:solidFill>
                <a:latin typeface="Arial" charset="0"/>
              </a:defRPr>
            </a:lvl7pPr>
            <a:lvl8pPr marL="3305213" indent="-220348" eaLnBrk="0" fontAlgn="base" hangingPunct="0">
              <a:spcBef>
                <a:spcPct val="0"/>
              </a:spcBef>
              <a:spcAft>
                <a:spcPct val="0"/>
              </a:spcAft>
              <a:defRPr sz="1000" b="1">
                <a:solidFill>
                  <a:schemeClr val="tx1"/>
                </a:solidFill>
                <a:latin typeface="Arial" charset="0"/>
              </a:defRPr>
            </a:lvl8pPr>
            <a:lvl9pPr marL="3745908" indent="-220348" eaLnBrk="0" fontAlgn="base" hangingPunct="0">
              <a:spcBef>
                <a:spcPct val="0"/>
              </a:spcBef>
              <a:spcAft>
                <a:spcPct val="0"/>
              </a:spcAft>
              <a:defRPr sz="1000" b="1">
                <a:solidFill>
                  <a:schemeClr val="tx1"/>
                </a:solidFill>
                <a:latin typeface="Arial" charset="0"/>
              </a:defRPr>
            </a:lvl9pPr>
          </a:lstStyle>
          <a:p>
            <a:pPr eaLnBrk="1" hangingPunct="1"/>
            <a:r>
              <a:rPr lang="en-US" sz="1300" b="0">
                <a:solidFill>
                  <a:prstClr val="black"/>
                </a:solidFill>
              </a:rPr>
              <a:t>Sandra Gibson @ gibsons2@mail.nih.gov</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eaLnBrk="0" hangingPunct="0">
              <a:defRPr sz="2300" b="1">
                <a:solidFill>
                  <a:schemeClr val="tx1"/>
                </a:solidFill>
                <a:latin typeface="Arial" charset="0"/>
              </a:defRPr>
            </a:lvl1pPr>
            <a:lvl2pPr marL="716130" indent="-275434" eaLnBrk="0" hangingPunct="0">
              <a:defRPr sz="2300" b="1">
                <a:solidFill>
                  <a:schemeClr val="tx1"/>
                </a:solidFill>
                <a:latin typeface="Arial" charset="0"/>
              </a:defRPr>
            </a:lvl2pPr>
            <a:lvl3pPr marL="1101738" indent="-220348" eaLnBrk="0" hangingPunct="0">
              <a:defRPr sz="2300" b="1">
                <a:solidFill>
                  <a:schemeClr val="tx1"/>
                </a:solidFill>
                <a:latin typeface="Arial" charset="0"/>
              </a:defRPr>
            </a:lvl3pPr>
            <a:lvl4pPr marL="1542433" indent="-220348" eaLnBrk="0" hangingPunct="0">
              <a:defRPr sz="2300" b="1">
                <a:solidFill>
                  <a:schemeClr val="tx1"/>
                </a:solidFill>
                <a:latin typeface="Arial" charset="0"/>
              </a:defRPr>
            </a:lvl4pPr>
            <a:lvl5pPr marL="1983128" indent="-220348" eaLnBrk="0" hangingPunct="0">
              <a:defRPr sz="2300" b="1">
                <a:solidFill>
                  <a:schemeClr val="tx1"/>
                </a:solidFill>
                <a:latin typeface="Arial" charset="0"/>
              </a:defRPr>
            </a:lvl5pPr>
            <a:lvl6pPr marL="2423823" indent="-220348" eaLnBrk="0" fontAlgn="base" hangingPunct="0">
              <a:spcBef>
                <a:spcPct val="0"/>
              </a:spcBef>
              <a:spcAft>
                <a:spcPct val="0"/>
              </a:spcAft>
              <a:defRPr sz="2300" b="1">
                <a:solidFill>
                  <a:schemeClr val="tx1"/>
                </a:solidFill>
                <a:latin typeface="Arial" charset="0"/>
              </a:defRPr>
            </a:lvl6pPr>
            <a:lvl7pPr marL="2864518" indent="-220348" eaLnBrk="0" fontAlgn="base" hangingPunct="0">
              <a:spcBef>
                <a:spcPct val="0"/>
              </a:spcBef>
              <a:spcAft>
                <a:spcPct val="0"/>
              </a:spcAft>
              <a:defRPr sz="2300" b="1">
                <a:solidFill>
                  <a:schemeClr val="tx1"/>
                </a:solidFill>
                <a:latin typeface="Arial" charset="0"/>
              </a:defRPr>
            </a:lvl7pPr>
            <a:lvl8pPr marL="3305213" indent="-220348" eaLnBrk="0" fontAlgn="base" hangingPunct="0">
              <a:spcBef>
                <a:spcPct val="0"/>
              </a:spcBef>
              <a:spcAft>
                <a:spcPct val="0"/>
              </a:spcAft>
              <a:defRPr sz="2300" b="1">
                <a:solidFill>
                  <a:schemeClr val="tx1"/>
                </a:solidFill>
                <a:latin typeface="Arial" charset="0"/>
              </a:defRPr>
            </a:lvl8pPr>
            <a:lvl9pPr marL="3745908" indent="-220348" eaLnBrk="0" fontAlgn="base" hangingPunct="0">
              <a:spcBef>
                <a:spcPct val="0"/>
              </a:spcBef>
              <a:spcAft>
                <a:spcPct val="0"/>
              </a:spcAft>
              <a:defRPr sz="2300" b="1">
                <a:solidFill>
                  <a:schemeClr val="tx1"/>
                </a:solidFill>
                <a:latin typeface="Arial" charset="0"/>
              </a:defRPr>
            </a:lvl9pPr>
          </a:lstStyle>
          <a:p>
            <a:pPr eaLnBrk="1" hangingPunct="1"/>
            <a:fld id="{FF6DC54E-BBAD-48B1-8BE1-B93A31A1381D}" type="slidenum">
              <a:rPr lang="en-US" sz="1300" b="0"/>
              <a:pPr eaLnBrk="1" hangingPunct="1"/>
              <a:t>16</a:t>
            </a:fld>
            <a:endParaRPr lang="en-US" sz="1300" b="0"/>
          </a:p>
        </p:txBody>
      </p:sp>
      <p:sp>
        <p:nvSpPr>
          <p:cNvPr id="187395" name="Rectangle 2"/>
          <p:cNvSpPr>
            <a:spLocks noGrp="1" noRot="1" noChangeAspect="1" noChangeArrowheads="1" noTextEdit="1"/>
          </p:cNvSpPr>
          <p:nvPr>
            <p:ph type="sldImg"/>
          </p:nvPr>
        </p:nvSpPr>
        <p:spPr>
          <a:xfrm>
            <a:off x="1184275" y="698500"/>
            <a:ext cx="4645025" cy="3484563"/>
          </a:xfrm>
          <a:ln/>
        </p:spPr>
      </p:sp>
      <p:sp>
        <p:nvSpPr>
          <p:cNvPr id="187396" name="Rectangle 3"/>
          <p:cNvSpPr>
            <a:spLocks noGrp="1" noChangeArrowheads="1"/>
          </p:cNvSpPr>
          <p:nvPr>
            <p:ph type="body" idx="1"/>
          </p:nvPr>
        </p:nvSpPr>
        <p:spPr>
          <a:noFill/>
        </p:spPr>
        <p:txBody>
          <a:bodyPr/>
          <a:lstStyle/>
          <a:p>
            <a:pPr eaLnBrk="1" hangingPunct="1"/>
            <a:endParaRPr lang="en-US" dirty="0"/>
          </a:p>
        </p:txBody>
      </p:sp>
      <p:sp>
        <p:nvSpPr>
          <p:cNvPr id="187397" name="Header Placeholder 1"/>
          <p:cNvSpPr>
            <a:spLocks noGrp="1"/>
          </p:cNvSpPr>
          <p:nvPr>
            <p:ph type="hdr" sz="quarter"/>
          </p:nvPr>
        </p:nvSpPr>
        <p:spPr>
          <a:noFill/>
        </p:spPr>
        <p:txBody>
          <a:bodyPr/>
          <a:lstStyle>
            <a:lvl1pPr eaLnBrk="0" hangingPunct="0">
              <a:defRPr sz="2300" b="1">
                <a:solidFill>
                  <a:schemeClr val="tx1"/>
                </a:solidFill>
                <a:latin typeface="Arial" charset="0"/>
              </a:defRPr>
            </a:lvl1pPr>
            <a:lvl2pPr marL="716130" indent="-275434" eaLnBrk="0" hangingPunct="0">
              <a:defRPr sz="2300" b="1">
                <a:solidFill>
                  <a:schemeClr val="tx1"/>
                </a:solidFill>
                <a:latin typeface="Arial" charset="0"/>
              </a:defRPr>
            </a:lvl2pPr>
            <a:lvl3pPr marL="1101738" indent="-220348" eaLnBrk="0" hangingPunct="0">
              <a:defRPr sz="2300" b="1">
                <a:solidFill>
                  <a:schemeClr val="tx1"/>
                </a:solidFill>
                <a:latin typeface="Arial" charset="0"/>
              </a:defRPr>
            </a:lvl3pPr>
            <a:lvl4pPr marL="1542433" indent="-220348" eaLnBrk="0" hangingPunct="0">
              <a:defRPr sz="2300" b="1">
                <a:solidFill>
                  <a:schemeClr val="tx1"/>
                </a:solidFill>
                <a:latin typeface="Arial" charset="0"/>
              </a:defRPr>
            </a:lvl4pPr>
            <a:lvl5pPr marL="1983128" indent="-220348" eaLnBrk="0" hangingPunct="0">
              <a:defRPr sz="2300" b="1">
                <a:solidFill>
                  <a:schemeClr val="tx1"/>
                </a:solidFill>
                <a:latin typeface="Arial" charset="0"/>
              </a:defRPr>
            </a:lvl5pPr>
            <a:lvl6pPr marL="2423823" indent="-220348" eaLnBrk="0" fontAlgn="base" hangingPunct="0">
              <a:spcBef>
                <a:spcPct val="0"/>
              </a:spcBef>
              <a:spcAft>
                <a:spcPct val="0"/>
              </a:spcAft>
              <a:defRPr sz="2300" b="1">
                <a:solidFill>
                  <a:schemeClr val="tx1"/>
                </a:solidFill>
                <a:latin typeface="Arial" charset="0"/>
              </a:defRPr>
            </a:lvl6pPr>
            <a:lvl7pPr marL="2864518" indent="-220348" eaLnBrk="0" fontAlgn="base" hangingPunct="0">
              <a:spcBef>
                <a:spcPct val="0"/>
              </a:spcBef>
              <a:spcAft>
                <a:spcPct val="0"/>
              </a:spcAft>
              <a:defRPr sz="2300" b="1">
                <a:solidFill>
                  <a:schemeClr val="tx1"/>
                </a:solidFill>
                <a:latin typeface="Arial" charset="0"/>
              </a:defRPr>
            </a:lvl7pPr>
            <a:lvl8pPr marL="3305213" indent="-220348" eaLnBrk="0" fontAlgn="base" hangingPunct="0">
              <a:spcBef>
                <a:spcPct val="0"/>
              </a:spcBef>
              <a:spcAft>
                <a:spcPct val="0"/>
              </a:spcAft>
              <a:defRPr sz="2300" b="1">
                <a:solidFill>
                  <a:schemeClr val="tx1"/>
                </a:solidFill>
                <a:latin typeface="Arial" charset="0"/>
              </a:defRPr>
            </a:lvl8pPr>
            <a:lvl9pPr marL="3745908" indent="-220348" eaLnBrk="0" fontAlgn="base" hangingPunct="0">
              <a:spcBef>
                <a:spcPct val="0"/>
              </a:spcBef>
              <a:spcAft>
                <a:spcPct val="0"/>
              </a:spcAft>
              <a:defRPr sz="2300" b="1">
                <a:solidFill>
                  <a:schemeClr val="tx1"/>
                </a:solidFill>
                <a:latin typeface="Arial" charset="0"/>
              </a:defRPr>
            </a:lvl9pPr>
          </a:lstStyle>
          <a:p>
            <a:pPr eaLnBrk="1" hangingPunct="1"/>
            <a:r>
              <a:rPr lang="en-US" sz="1300" b="0"/>
              <a:t>September 2011</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p:spPr>
        <p:txBody>
          <a:bodyPr/>
          <a:lstStyle/>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p:txBody>
      </p:sp>
      <p:sp>
        <p:nvSpPr>
          <p:cNvPr id="169988" name="Slide Number Placeholder 3"/>
          <p:cNvSpPr>
            <a:spLocks noGrp="1"/>
          </p:cNvSpPr>
          <p:nvPr>
            <p:ph type="sldNum" sz="quarter" idx="5"/>
          </p:nvPr>
        </p:nvSpPr>
        <p:spPr>
          <a:noFill/>
        </p:spPr>
        <p:txBody>
          <a:bodyPr/>
          <a:lstStyle>
            <a:lvl1pPr defTabSz="928827" eaLnBrk="0" hangingPunct="0">
              <a:defRPr sz="1000" b="1">
                <a:solidFill>
                  <a:schemeClr val="tx1"/>
                </a:solidFill>
                <a:latin typeface="Arial" charset="0"/>
              </a:defRPr>
            </a:lvl1pPr>
            <a:lvl2pPr marL="716130" indent="-275434" defTabSz="928827" eaLnBrk="0" hangingPunct="0">
              <a:defRPr sz="1000" b="1">
                <a:solidFill>
                  <a:schemeClr val="tx1"/>
                </a:solidFill>
                <a:latin typeface="Arial" charset="0"/>
              </a:defRPr>
            </a:lvl2pPr>
            <a:lvl3pPr marL="1101738" indent="-220348" defTabSz="928827" eaLnBrk="0" hangingPunct="0">
              <a:defRPr sz="1000" b="1">
                <a:solidFill>
                  <a:schemeClr val="tx1"/>
                </a:solidFill>
                <a:latin typeface="Arial" charset="0"/>
              </a:defRPr>
            </a:lvl3pPr>
            <a:lvl4pPr marL="1542433" indent="-220348" defTabSz="928827" eaLnBrk="0" hangingPunct="0">
              <a:defRPr sz="1000" b="1">
                <a:solidFill>
                  <a:schemeClr val="tx1"/>
                </a:solidFill>
                <a:latin typeface="Arial" charset="0"/>
              </a:defRPr>
            </a:lvl4pPr>
            <a:lvl5pPr marL="1983128" indent="-220348" defTabSz="928827" eaLnBrk="0" hangingPunct="0">
              <a:defRPr sz="1000" b="1">
                <a:solidFill>
                  <a:schemeClr val="tx1"/>
                </a:solidFill>
                <a:latin typeface="Arial" charset="0"/>
              </a:defRPr>
            </a:lvl5pPr>
            <a:lvl6pPr marL="2423823" indent="-220348" defTabSz="928827" eaLnBrk="0" fontAlgn="base" hangingPunct="0">
              <a:spcBef>
                <a:spcPct val="0"/>
              </a:spcBef>
              <a:spcAft>
                <a:spcPct val="0"/>
              </a:spcAft>
              <a:defRPr sz="1000" b="1">
                <a:solidFill>
                  <a:schemeClr val="tx1"/>
                </a:solidFill>
                <a:latin typeface="Arial" charset="0"/>
              </a:defRPr>
            </a:lvl6pPr>
            <a:lvl7pPr marL="2864518" indent="-220348" defTabSz="928827" eaLnBrk="0" fontAlgn="base" hangingPunct="0">
              <a:spcBef>
                <a:spcPct val="0"/>
              </a:spcBef>
              <a:spcAft>
                <a:spcPct val="0"/>
              </a:spcAft>
              <a:defRPr sz="1000" b="1">
                <a:solidFill>
                  <a:schemeClr val="tx1"/>
                </a:solidFill>
                <a:latin typeface="Arial" charset="0"/>
              </a:defRPr>
            </a:lvl7pPr>
            <a:lvl8pPr marL="3305213" indent="-220348" defTabSz="928827" eaLnBrk="0" fontAlgn="base" hangingPunct="0">
              <a:spcBef>
                <a:spcPct val="0"/>
              </a:spcBef>
              <a:spcAft>
                <a:spcPct val="0"/>
              </a:spcAft>
              <a:defRPr sz="1000" b="1">
                <a:solidFill>
                  <a:schemeClr val="tx1"/>
                </a:solidFill>
                <a:latin typeface="Arial" charset="0"/>
              </a:defRPr>
            </a:lvl8pPr>
            <a:lvl9pPr marL="3745908" indent="-220348" defTabSz="928827" eaLnBrk="0" fontAlgn="base" hangingPunct="0">
              <a:spcBef>
                <a:spcPct val="0"/>
              </a:spcBef>
              <a:spcAft>
                <a:spcPct val="0"/>
              </a:spcAft>
              <a:defRPr sz="1000" b="1">
                <a:solidFill>
                  <a:schemeClr val="tx1"/>
                </a:solidFill>
                <a:latin typeface="Arial" charset="0"/>
              </a:defRPr>
            </a:lvl9pPr>
          </a:lstStyle>
          <a:p>
            <a:pPr eaLnBrk="1" hangingPunct="1"/>
            <a:fld id="{A585384F-BAFD-484A-BD38-FFD1D11AF4B0}" type="slidenum">
              <a:rPr lang="en-US" sz="1300" b="0">
                <a:solidFill>
                  <a:prstClr val="black"/>
                </a:solidFill>
              </a:rPr>
              <a:pPr eaLnBrk="1" hangingPunct="1"/>
              <a:t>17</a:t>
            </a:fld>
            <a:endParaRPr lang="en-US" sz="1300" b="0">
              <a:solidFill>
                <a:prstClr val="black"/>
              </a:solidFill>
            </a:endParaRPr>
          </a:p>
        </p:txBody>
      </p:sp>
      <p:sp>
        <p:nvSpPr>
          <p:cNvPr id="169989" name="Date Placeholder 1"/>
          <p:cNvSpPr>
            <a:spLocks noGrp="1"/>
          </p:cNvSpPr>
          <p:nvPr>
            <p:ph type="dt" sz="quarter" idx="1"/>
          </p:nvPr>
        </p:nvSpPr>
        <p:spPr>
          <a:noFill/>
        </p:spPr>
        <p:txBody>
          <a:bodyPr/>
          <a:lstStyle>
            <a:lvl1pPr eaLnBrk="0" hangingPunct="0">
              <a:defRPr sz="1000" b="1">
                <a:solidFill>
                  <a:schemeClr val="tx1"/>
                </a:solidFill>
                <a:latin typeface="Arial" charset="0"/>
              </a:defRPr>
            </a:lvl1pPr>
            <a:lvl2pPr marL="716130" indent="-275434" eaLnBrk="0" hangingPunct="0">
              <a:defRPr sz="1000" b="1">
                <a:solidFill>
                  <a:schemeClr val="tx1"/>
                </a:solidFill>
                <a:latin typeface="Arial" charset="0"/>
              </a:defRPr>
            </a:lvl2pPr>
            <a:lvl3pPr marL="1101738" indent="-220348" eaLnBrk="0" hangingPunct="0">
              <a:defRPr sz="1000" b="1">
                <a:solidFill>
                  <a:schemeClr val="tx1"/>
                </a:solidFill>
                <a:latin typeface="Arial" charset="0"/>
              </a:defRPr>
            </a:lvl3pPr>
            <a:lvl4pPr marL="1542433" indent="-220348" eaLnBrk="0" hangingPunct="0">
              <a:defRPr sz="1000" b="1">
                <a:solidFill>
                  <a:schemeClr val="tx1"/>
                </a:solidFill>
                <a:latin typeface="Arial" charset="0"/>
              </a:defRPr>
            </a:lvl4pPr>
            <a:lvl5pPr marL="1983128" indent="-220348" eaLnBrk="0" hangingPunct="0">
              <a:defRPr sz="1000" b="1">
                <a:solidFill>
                  <a:schemeClr val="tx1"/>
                </a:solidFill>
                <a:latin typeface="Arial" charset="0"/>
              </a:defRPr>
            </a:lvl5pPr>
            <a:lvl6pPr marL="2423823" indent="-220348" eaLnBrk="0" fontAlgn="base" hangingPunct="0">
              <a:spcBef>
                <a:spcPct val="0"/>
              </a:spcBef>
              <a:spcAft>
                <a:spcPct val="0"/>
              </a:spcAft>
              <a:defRPr sz="1000" b="1">
                <a:solidFill>
                  <a:schemeClr val="tx1"/>
                </a:solidFill>
                <a:latin typeface="Arial" charset="0"/>
              </a:defRPr>
            </a:lvl6pPr>
            <a:lvl7pPr marL="2864518" indent="-220348" eaLnBrk="0" fontAlgn="base" hangingPunct="0">
              <a:spcBef>
                <a:spcPct val="0"/>
              </a:spcBef>
              <a:spcAft>
                <a:spcPct val="0"/>
              </a:spcAft>
              <a:defRPr sz="1000" b="1">
                <a:solidFill>
                  <a:schemeClr val="tx1"/>
                </a:solidFill>
                <a:latin typeface="Arial" charset="0"/>
              </a:defRPr>
            </a:lvl7pPr>
            <a:lvl8pPr marL="3305213" indent="-220348" eaLnBrk="0" fontAlgn="base" hangingPunct="0">
              <a:spcBef>
                <a:spcPct val="0"/>
              </a:spcBef>
              <a:spcAft>
                <a:spcPct val="0"/>
              </a:spcAft>
              <a:defRPr sz="1000" b="1">
                <a:solidFill>
                  <a:schemeClr val="tx1"/>
                </a:solidFill>
                <a:latin typeface="Arial" charset="0"/>
              </a:defRPr>
            </a:lvl8pPr>
            <a:lvl9pPr marL="3745908" indent="-220348" eaLnBrk="0" fontAlgn="base" hangingPunct="0">
              <a:spcBef>
                <a:spcPct val="0"/>
              </a:spcBef>
              <a:spcAft>
                <a:spcPct val="0"/>
              </a:spcAft>
              <a:defRPr sz="1000" b="1">
                <a:solidFill>
                  <a:schemeClr val="tx1"/>
                </a:solidFill>
                <a:latin typeface="Arial" charset="0"/>
              </a:defRPr>
            </a:lvl9pPr>
          </a:lstStyle>
          <a:p>
            <a:pPr eaLnBrk="1" hangingPunct="1"/>
            <a:endParaRPr lang="en-US" sz="1300" b="0">
              <a:solidFill>
                <a:prstClr val="black"/>
              </a:solidFill>
            </a:endParaRPr>
          </a:p>
        </p:txBody>
      </p:sp>
      <p:sp>
        <p:nvSpPr>
          <p:cNvPr id="169990" name="Header Placeholder 2"/>
          <p:cNvSpPr>
            <a:spLocks noGrp="1"/>
          </p:cNvSpPr>
          <p:nvPr>
            <p:ph type="hdr" sz="quarter"/>
          </p:nvPr>
        </p:nvSpPr>
        <p:spPr>
          <a:noFill/>
        </p:spPr>
        <p:txBody>
          <a:bodyPr/>
          <a:lstStyle>
            <a:lvl1pPr eaLnBrk="0" hangingPunct="0">
              <a:defRPr sz="1000" b="1">
                <a:solidFill>
                  <a:schemeClr val="tx1"/>
                </a:solidFill>
                <a:latin typeface="Arial" charset="0"/>
              </a:defRPr>
            </a:lvl1pPr>
            <a:lvl2pPr marL="716130" indent="-275434" eaLnBrk="0" hangingPunct="0">
              <a:defRPr sz="1000" b="1">
                <a:solidFill>
                  <a:schemeClr val="tx1"/>
                </a:solidFill>
                <a:latin typeface="Arial" charset="0"/>
              </a:defRPr>
            </a:lvl2pPr>
            <a:lvl3pPr marL="1101738" indent="-220348" eaLnBrk="0" hangingPunct="0">
              <a:defRPr sz="1000" b="1">
                <a:solidFill>
                  <a:schemeClr val="tx1"/>
                </a:solidFill>
                <a:latin typeface="Arial" charset="0"/>
              </a:defRPr>
            </a:lvl3pPr>
            <a:lvl4pPr marL="1542433" indent="-220348" eaLnBrk="0" hangingPunct="0">
              <a:defRPr sz="1000" b="1">
                <a:solidFill>
                  <a:schemeClr val="tx1"/>
                </a:solidFill>
                <a:latin typeface="Arial" charset="0"/>
              </a:defRPr>
            </a:lvl4pPr>
            <a:lvl5pPr marL="1983128" indent="-220348" eaLnBrk="0" hangingPunct="0">
              <a:defRPr sz="1000" b="1">
                <a:solidFill>
                  <a:schemeClr val="tx1"/>
                </a:solidFill>
                <a:latin typeface="Arial" charset="0"/>
              </a:defRPr>
            </a:lvl5pPr>
            <a:lvl6pPr marL="2423823" indent="-220348" eaLnBrk="0" fontAlgn="base" hangingPunct="0">
              <a:spcBef>
                <a:spcPct val="0"/>
              </a:spcBef>
              <a:spcAft>
                <a:spcPct val="0"/>
              </a:spcAft>
              <a:defRPr sz="1000" b="1">
                <a:solidFill>
                  <a:schemeClr val="tx1"/>
                </a:solidFill>
                <a:latin typeface="Arial" charset="0"/>
              </a:defRPr>
            </a:lvl6pPr>
            <a:lvl7pPr marL="2864518" indent="-220348" eaLnBrk="0" fontAlgn="base" hangingPunct="0">
              <a:spcBef>
                <a:spcPct val="0"/>
              </a:spcBef>
              <a:spcAft>
                <a:spcPct val="0"/>
              </a:spcAft>
              <a:defRPr sz="1000" b="1">
                <a:solidFill>
                  <a:schemeClr val="tx1"/>
                </a:solidFill>
                <a:latin typeface="Arial" charset="0"/>
              </a:defRPr>
            </a:lvl7pPr>
            <a:lvl8pPr marL="3305213" indent="-220348" eaLnBrk="0" fontAlgn="base" hangingPunct="0">
              <a:spcBef>
                <a:spcPct val="0"/>
              </a:spcBef>
              <a:spcAft>
                <a:spcPct val="0"/>
              </a:spcAft>
              <a:defRPr sz="1000" b="1">
                <a:solidFill>
                  <a:schemeClr val="tx1"/>
                </a:solidFill>
                <a:latin typeface="Arial" charset="0"/>
              </a:defRPr>
            </a:lvl8pPr>
            <a:lvl9pPr marL="3745908" indent="-220348" eaLnBrk="0" fontAlgn="base" hangingPunct="0">
              <a:spcBef>
                <a:spcPct val="0"/>
              </a:spcBef>
              <a:spcAft>
                <a:spcPct val="0"/>
              </a:spcAft>
              <a:defRPr sz="1000" b="1">
                <a:solidFill>
                  <a:schemeClr val="tx1"/>
                </a:solidFill>
                <a:latin typeface="Arial" charset="0"/>
              </a:defRPr>
            </a:lvl9pPr>
          </a:lstStyle>
          <a:p>
            <a:pPr eaLnBrk="1" hangingPunct="1"/>
            <a:r>
              <a:rPr lang="en-US" sz="1300" b="0">
                <a:solidFill>
                  <a:prstClr val="black"/>
                </a:solidFill>
              </a:rPr>
              <a:t>September 2011</a:t>
            </a:r>
          </a:p>
        </p:txBody>
      </p:sp>
      <p:sp>
        <p:nvSpPr>
          <p:cNvPr id="169991" name="Footer Placeholder 3"/>
          <p:cNvSpPr>
            <a:spLocks noGrp="1"/>
          </p:cNvSpPr>
          <p:nvPr>
            <p:ph type="ftr" sz="quarter" idx="4"/>
          </p:nvPr>
        </p:nvSpPr>
        <p:spPr>
          <a:noFill/>
        </p:spPr>
        <p:txBody>
          <a:bodyPr/>
          <a:lstStyle>
            <a:lvl1pPr eaLnBrk="0" hangingPunct="0">
              <a:defRPr sz="1000" b="1">
                <a:solidFill>
                  <a:schemeClr val="tx1"/>
                </a:solidFill>
                <a:latin typeface="Arial" charset="0"/>
              </a:defRPr>
            </a:lvl1pPr>
            <a:lvl2pPr marL="716130" indent="-275434" eaLnBrk="0" hangingPunct="0">
              <a:defRPr sz="1000" b="1">
                <a:solidFill>
                  <a:schemeClr val="tx1"/>
                </a:solidFill>
                <a:latin typeface="Arial" charset="0"/>
              </a:defRPr>
            </a:lvl2pPr>
            <a:lvl3pPr marL="1101738" indent="-220348" eaLnBrk="0" hangingPunct="0">
              <a:defRPr sz="1000" b="1">
                <a:solidFill>
                  <a:schemeClr val="tx1"/>
                </a:solidFill>
                <a:latin typeface="Arial" charset="0"/>
              </a:defRPr>
            </a:lvl3pPr>
            <a:lvl4pPr marL="1542433" indent="-220348" eaLnBrk="0" hangingPunct="0">
              <a:defRPr sz="1000" b="1">
                <a:solidFill>
                  <a:schemeClr val="tx1"/>
                </a:solidFill>
                <a:latin typeface="Arial" charset="0"/>
              </a:defRPr>
            </a:lvl4pPr>
            <a:lvl5pPr marL="1983128" indent="-220348" eaLnBrk="0" hangingPunct="0">
              <a:defRPr sz="1000" b="1">
                <a:solidFill>
                  <a:schemeClr val="tx1"/>
                </a:solidFill>
                <a:latin typeface="Arial" charset="0"/>
              </a:defRPr>
            </a:lvl5pPr>
            <a:lvl6pPr marL="2423823" indent="-220348" eaLnBrk="0" fontAlgn="base" hangingPunct="0">
              <a:spcBef>
                <a:spcPct val="0"/>
              </a:spcBef>
              <a:spcAft>
                <a:spcPct val="0"/>
              </a:spcAft>
              <a:defRPr sz="1000" b="1">
                <a:solidFill>
                  <a:schemeClr val="tx1"/>
                </a:solidFill>
                <a:latin typeface="Arial" charset="0"/>
              </a:defRPr>
            </a:lvl6pPr>
            <a:lvl7pPr marL="2864518" indent="-220348" eaLnBrk="0" fontAlgn="base" hangingPunct="0">
              <a:spcBef>
                <a:spcPct val="0"/>
              </a:spcBef>
              <a:spcAft>
                <a:spcPct val="0"/>
              </a:spcAft>
              <a:defRPr sz="1000" b="1">
                <a:solidFill>
                  <a:schemeClr val="tx1"/>
                </a:solidFill>
                <a:latin typeface="Arial" charset="0"/>
              </a:defRPr>
            </a:lvl7pPr>
            <a:lvl8pPr marL="3305213" indent="-220348" eaLnBrk="0" fontAlgn="base" hangingPunct="0">
              <a:spcBef>
                <a:spcPct val="0"/>
              </a:spcBef>
              <a:spcAft>
                <a:spcPct val="0"/>
              </a:spcAft>
              <a:defRPr sz="1000" b="1">
                <a:solidFill>
                  <a:schemeClr val="tx1"/>
                </a:solidFill>
                <a:latin typeface="Arial" charset="0"/>
              </a:defRPr>
            </a:lvl8pPr>
            <a:lvl9pPr marL="3745908" indent="-220348" eaLnBrk="0" fontAlgn="base" hangingPunct="0">
              <a:spcBef>
                <a:spcPct val="0"/>
              </a:spcBef>
              <a:spcAft>
                <a:spcPct val="0"/>
              </a:spcAft>
              <a:defRPr sz="1000" b="1">
                <a:solidFill>
                  <a:schemeClr val="tx1"/>
                </a:solidFill>
                <a:latin typeface="Arial" charset="0"/>
              </a:defRPr>
            </a:lvl9pPr>
          </a:lstStyle>
          <a:p>
            <a:pPr eaLnBrk="1" hangingPunct="1"/>
            <a:r>
              <a:rPr lang="en-US" sz="1300" b="0">
                <a:solidFill>
                  <a:prstClr val="black"/>
                </a:solidFill>
              </a:rPr>
              <a:t>Sandra Gibson @ gibsons2@mail.nih.gov</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eaLnBrk="0" hangingPunct="0">
              <a:defRPr sz="1000" b="1">
                <a:solidFill>
                  <a:schemeClr val="tx1"/>
                </a:solidFill>
                <a:latin typeface="Arial" charset="0"/>
              </a:defRPr>
            </a:lvl1pPr>
            <a:lvl2pPr marL="716130" indent="-275434" eaLnBrk="0" hangingPunct="0">
              <a:defRPr sz="1000" b="1">
                <a:solidFill>
                  <a:schemeClr val="tx1"/>
                </a:solidFill>
                <a:latin typeface="Arial" charset="0"/>
              </a:defRPr>
            </a:lvl2pPr>
            <a:lvl3pPr marL="1101738" indent="-220348" eaLnBrk="0" hangingPunct="0">
              <a:defRPr sz="1000" b="1">
                <a:solidFill>
                  <a:schemeClr val="tx1"/>
                </a:solidFill>
                <a:latin typeface="Arial" charset="0"/>
              </a:defRPr>
            </a:lvl3pPr>
            <a:lvl4pPr marL="1542433" indent="-220348" eaLnBrk="0" hangingPunct="0">
              <a:defRPr sz="1000" b="1">
                <a:solidFill>
                  <a:schemeClr val="tx1"/>
                </a:solidFill>
                <a:latin typeface="Arial" charset="0"/>
              </a:defRPr>
            </a:lvl4pPr>
            <a:lvl5pPr marL="1983128" indent="-220348" eaLnBrk="0" hangingPunct="0">
              <a:defRPr sz="1000" b="1">
                <a:solidFill>
                  <a:schemeClr val="tx1"/>
                </a:solidFill>
                <a:latin typeface="Arial" charset="0"/>
              </a:defRPr>
            </a:lvl5pPr>
            <a:lvl6pPr marL="2423823" indent="-220348" eaLnBrk="0" fontAlgn="base" hangingPunct="0">
              <a:spcBef>
                <a:spcPct val="0"/>
              </a:spcBef>
              <a:spcAft>
                <a:spcPct val="0"/>
              </a:spcAft>
              <a:defRPr sz="1000" b="1">
                <a:solidFill>
                  <a:schemeClr val="tx1"/>
                </a:solidFill>
                <a:latin typeface="Arial" charset="0"/>
              </a:defRPr>
            </a:lvl6pPr>
            <a:lvl7pPr marL="2864518" indent="-220348" eaLnBrk="0" fontAlgn="base" hangingPunct="0">
              <a:spcBef>
                <a:spcPct val="0"/>
              </a:spcBef>
              <a:spcAft>
                <a:spcPct val="0"/>
              </a:spcAft>
              <a:defRPr sz="1000" b="1">
                <a:solidFill>
                  <a:schemeClr val="tx1"/>
                </a:solidFill>
                <a:latin typeface="Arial" charset="0"/>
              </a:defRPr>
            </a:lvl7pPr>
            <a:lvl8pPr marL="3305213" indent="-220348" eaLnBrk="0" fontAlgn="base" hangingPunct="0">
              <a:spcBef>
                <a:spcPct val="0"/>
              </a:spcBef>
              <a:spcAft>
                <a:spcPct val="0"/>
              </a:spcAft>
              <a:defRPr sz="1000" b="1">
                <a:solidFill>
                  <a:schemeClr val="tx1"/>
                </a:solidFill>
                <a:latin typeface="Arial" charset="0"/>
              </a:defRPr>
            </a:lvl8pPr>
            <a:lvl9pPr marL="3745908" indent="-220348" eaLnBrk="0" fontAlgn="base" hangingPunct="0">
              <a:spcBef>
                <a:spcPct val="0"/>
              </a:spcBef>
              <a:spcAft>
                <a:spcPct val="0"/>
              </a:spcAft>
              <a:defRPr sz="1000" b="1">
                <a:solidFill>
                  <a:schemeClr val="tx1"/>
                </a:solidFill>
                <a:latin typeface="Arial" charset="0"/>
              </a:defRPr>
            </a:lvl9pPr>
          </a:lstStyle>
          <a:p>
            <a:pPr eaLnBrk="1" hangingPunct="1"/>
            <a:fld id="{F34D28E4-26F4-4CDF-8CA1-C0C9C4756383}" type="slidenum">
              <a:rPr lang="en-US" sz="1300" b="0">
                <a:solidFill>
                  <a:prstClr val="black"/>
                </a:solidFill>
              </a:rPr>
              <a:pPr eaLnBrk="1" hangingPunct="1"/>
              <a:t>18</a:t>
            </a:fld>
            <a:endParaRPr lang="en-US" sz="1300" b="0">
              <a:solidFill>
                <a:prstClr val="black"/>
              </a:solidFill>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endParaRPr lang="en-US" dirty="0">
              <a:latin typeface="Arial" charset="0"/>
            </a:endParaRPr>
          </a:p>
        </p:txBody>
      </p:sp>
      <p:sp>
        <p:nvSpPr>
          <p:cNvPr id="171013" name="Date Placeholder 1"/>
          <p:cNvSpPr>
            <a:spLocks noGrp="1"/>
          </p:cNvSpPr>
          <p:nvPr>
            <p:ph type="dt" sz="quarter" idx="1"/>
          </p:nvPr>
        </p:nvSpPr>
        <p:spPr>
          <a:noFill/>
        </p:spPr>
        <p:txBody>
          <a:bodyPr/>
          <a:lstStyle>
            <a:lvl1pPr eaLnBrk="0" hangingPunct="0">
              <a:defRPr sz="1000" b="1">
                <a:solidFill>
                  <a:schemeClr val="tx1"/>
                </a:solidFill>
                <a:latin typeface="Arial" charset="0"/>
              </a:defRPr>
            </a:lvl1pPr>
            <a:lvl2pPr marL="716130" indent="-275434" eaLnBrk="0" hangingPunct="0">
              <a:defRPr sz="1000" b="1">
                <a:solidFill>
                  <a:schemeClr val="tx1"/>
                </a:solidFill>
                <a:latin typeface="Arial" charset="0"/>
              </a:defRPr>
            </a:lvl2pPr>
            <a:lvl3pPr marL="1101738" indent="-220348" eaLnBrk="0" hangingPunct="0">
              <a:defRPr sz="1000" b="1">
                <a:solidFill>
                  <a:schemeClr val="tx1"/>
                </a:solidFill>
                <a:latin typeface="Arial" charset="0"/>
              </a:defRPr>
            </a:lvl3pPr>
            <a:lvl4pPr marL="1542433" indent="-220348" eaLnBrk="0" hangingPunct="0">
              <a:defRPr sz="1000" b="1">
                <a:solidFill>
                  <a:schemeClr val="tx1"/>
                </a:solidFill>
                <a:latin typeface="Arial" charset="0"/>
              </a:defRPr>
            </a:lvl4pPr>
            <a:lvl5pPr marL="1983128" indent="-220348" eaLnBrk="0" hangingPunct="0">
              <a:defRPr sz="1000" b="1">
                <a:solidFill>
                  <a:schemeClr val="tx1"/>
                </a:solidFill>
                <a:latin typeface="Arial" charset="0"/>
              </a:defRPr>
            </a:lvl5pPr>
            <a:lvl6pPr marL="2423823" indent="-220348" eaLnBrk="0" fontAlgn="base" hangingPunct="0">
              <a:spcBef>
                <a:spcPct val="0"/>
              </a:spcBef>
              <a:spcAft>
                <a:spcPct val="0"/>
              </a:spcAft>
              <a:defRPr sz="1000" b="1">
                <a:solidFill>
                  <a:schemeClr val="tx1"/>
                </a:solidFill>
                <a:latin typeface="Arial" charset="0"/>
              </a:defRPr>
            </a:lvl6pPr>
            <a:lvl7pPr marL="2864518" indent="-220348" eaLnBrk="0" fontAlgn="base" hangingPunct="0">
              <a:spcBef>
                <a:spcPct val="0"/>
              </a:spcBef>
              <a:spcAft>
                <a:spcPct val="0"/>
              </a:spcAft>
              <a:defRPr sz="1000" b="1">
                <a:solidFill>
                  <a:schemeClr val="tx1"/>
                </a:solidFill>
                <a:latin typeface="Arial" charset="0"/>
              </a:defRPr>
            </a:lvl7pPr>
            <a:lvl8pPr marL="3305213" indent="-220348" eaLnBrk="0" fontAlgn="base" hangingPunct="0">
              <a:spcBef>
                <a:spcPct val="0"/>
              </a:spcBef>
              <a:spcAft>
                <a:spcPct val="0"/>
              </a:spcAft>
              <a:defRPr sz="1000" b="1">
                <a:solidFill>
                  <a:schemeClr val="tx1"/>
                </a:solidFill>
                <a:latin typeface="Arial" charset="0"/>
              </a:defRPr>
            </a:lvl8pPr>
            <a:lvl9pPr marL="3745908" indent="-220348" eaLnBrk="0" fontAlgn="base" hangingPunct="0">
              <a:spcBef>
                <a:spcPct val="0"/>
              </a:spcBef>
              <a:spcAft>
                <a:spcPct val="0"/>
              </a:spcAft>
              <a:defRPr sz="1000" b="1">
                <a:solidFill>
                  <a:schemeClr val="tx1"/>
                </a:solidFill>
                <a:latin typeface="Arial" charset="0"/>
              </a:defRPr>
            </a:lvl9pPr>
          </a:lstStyle>
          <a:p>
            <a:pPr eaLnBrk="1" hangingPunct="1"/>
            <a:endParaRPr lang="en-US" sz="1300" b="0">
              <a:solidFill>
                <a:prstClr val="black"/>
              </a:solidFill>
            </a:endParaRPr>
          </a:p>
        </p:txBody>
      </p:sp>
      <p:sp>
        <p:nvSpPr>
          <p:cNvPr id="171014" name="Header Placeholder 2"/>
          <p:cNvSpPr>
            <a:spLocks noGrp="1"/>
          </p:cNvSpPr>
          <p:nvPr>
            <p:ph type="hdr" sz="quarter"/>
          </p:nvPr>
        </p:nvSpPr>
        <p:spPr>
          <a:noFill/>
        </p:spPr>
        <p:txBody>
          <a:bodyPr/>
          <a:lstStyle>
            <a:lvl1pPr eaLnBrk="0" hangingPunct="0">
              <a:defRPr sz="1000" b="1">
                <a:solidFill>
                  <a:schemeClr val="tx1"/>
                </a:solidFill>
                <a:latin typeface="Arial" charset="0"/>
              </a:defRPr>
            </a:lvl1pPr>
            <a:lvl2pPr marL="716130" indent="-275434" eaLnBrk="0" hangingPunct="0">
              <a:defRPr sz="1000" b="1">
                <a:solidFill>
                  <a:schemeClr val="tx1"/>
                </a:solidFill>
                <a:latin typeface="Arial" charset="0"/>
              </a:defRPr>
            </a:lvl2pPr>
            <a:lvl3pPr marL="1101738" indent="-220348" eaLnBrk="0" hangingPunct="0">
              <a:defRPr sz="1000" b="1">
                <a:solidFill>
                  <a:schemeClr val="tx1"/>
                </a:solidFill>
                <a:latin typeface="Arial" charset="0"/>
              </a:defRPr>
            </a:lvl3pPr>
            <a:lvl4pPr marL="1542433" indent="-220348" eaLnBrk="0" hangingPunct="0">
              <a:defRPr sz="1000" b="1">
                <a:solidFill>
                  <a:schemeClr val="tx1"/>
                </a:solidFill>
                <a:latin typeface="Arial" charset="0"/>
              </a:defRPr>
            </a:lvl4pPr>
            <a:lvl5pPr marL="1983128" indent="-220348" eaLnBrk="0" hangingPunct="0">
              <a:defRPr sz="1000" b="1">
                <a:solidFill>
                  <a:schemeClr val="tx1"/>
                </a:solidFill>
                <a:latin typeface="Arial" charset="0"/>
              </a:defRPr>
            </a:lvl5pPr>
            <a:lvl6pPr marL="2423823" indent="-220348" eaLnBrk="0" fontAlgn="base" hangingPunct="0">
              <a:spcBef>
                <a:spcPct val="0"/>
              </a:spcBef>
              <a:spcAft>
                <a:spcPct val="0"/>
              </a:spcAft>
              <a:defRPr sz="1000" b="1">
                <a:solidFill>
                  <a:schemeClr val="tx1"/>
                </a:solidFill>
                <a:latin typeface="Arial" charset="0"/>
              </a:defRPr>
            </a:lvl6pPr>
            <a:lvl7pPr marL="2864518" indent="-220348" eaLnBrk="0" fontAlgn="base" hangingPunct="0">
              <a:spcBef>
                <a:spcPct val="0"/>
              </a:spcBef>
              <a:spcAft>
                <a:spcPct val="0"/>
              </a:spcAft>
              <a:defRPr sz="1000" b="1">
                <a:solidFill>
                  <a:schemeClr val="tx1"/>
                </a:solidFill>
                <a:latin typeface="Arial" charset="0"/>
              </a:defRPr>
            </a:lvl7pPr>
            <a:lvl8pPr marL="3305213" indent="-220348" eaLnBrk="0" fontAlgn="base" hangingPunct="0">
              <a:spcBef>
                <a:spcPct val="0"/>
              </a:spcBef>
              <a:spcAft>
                <a:spcPct val="0"/>
              </a:spcAft>
              <a:defRPr sz="1000" b="1">
                <a:solidFill>
                  <a:schemeClr val="tx1"/>
                </a:solidFill>
                <a:latin typeface="Arial" charset="0"/>
              </a:defRPr>
            </a:lvl8pPr>
            <a:lvl9pPr marL="3745908" indent="-220348" eaLnBrk="0" fontAlgn="base" hangingPunct="0">
              <a:spcBef>
                <a:spcPct val="0"/>
              </a:spcBef>
              <a:spcAft>
                <a:spcPct val="0"/>
              </a:spcAft>
              <a:defRPr sz="1000" b="1">
                <a:solidFill>
                  <a:schemeClr val="tx1"/>
                </a:solidFill>
                <a:latin typeface="Arial" charset="0"/>
              </a:defRPr>
            </a:lvl9pPr>
          </a:lstStyle>
          <a:p>
            <a:pPr eaLnBrk="1" hangingPunct="1"/>
            <a:r>
              <a:rPr lang="en-US" sz="1300" b="0">
                <a:solidFill>
                  <a:prstClr val="black"/>
                </a:solidFill>
              </a:rPr>
              <a:t>September 2011</a:t>
            </a:r>
          </a:p>
        </p:txBody>
      </p:sp>
      <p:sp>
        <p:nvSpPr>
          <p:cNvPr id="171015" name="Footer Placeholder 3"/>
          <p:cNvSpPr>
            <a:spLocks noGrp="1"/>
          </p:cNvSpPr>
          <p:nvPr>
            <p:ph type="ftr" sz="quarter" idx="4"/>
          </p:nvPr>
        </p:nvSpPr>
        <p:spPr>
          <a:noFill/>
        </p:spPr>
        <p:txBody>
          <a:bodyPr/>
          <a:lstStyle>
            <a:lvl1pPr eaLnBrk="0" hangingPunct="0">
              <a:defRPr sz="1000" b="1">
                <a:solidFill>
                  <a:schemeClr val="tx1"/>
                </a:solidFill>
                <a:latin typeface="Arial" charset="0"/>
              </a:defRPr>
            </a:lvl1pPr>
            <a:lvl2pPr marL="716130" indent="-275434" eaLnBrk="0" hangingPunct="0">
              <a:defRPr sz="1000" b="1">
                <a:solidFill>
                  <a:schemeClr val="tx1"/>
                </a:solidFill>
                <a:latin typeface="Arial" charset="0"/>
              </a:defRPr>
            </a:lvl2pPr>
            <a:lvl3pPr marL="1101738" indent="-220348" eaLnBrk="0" hangingPunct="0">
              <a:defRPr sz="1000" b="1">
                <a:solidFill>
                  <a:schemeClr val="tx1"/>
                </a:solidFill>
                <a:latin typeface="Arial" charset="0"/>
              </a:defRPr>
            </a:lvl3pPr>
            <a:lvl4pPr marL="1542433" indent="-220348" eaLnBrk="0" hangingPunct="0">
              <a:defRPr sz="1000" b="1">
                <a:solidFill>
                  <a:schemeClr val="tx1"/>
                </a:solidFill>
                <a:latin typeface="Arial" charset="0"/>
              </a:defRPr>
            </a:lvl4pPr>
            <a:lvl5pPr marL="1983128" indent="-220348" eaLnBrk="0" hangingPunct="0">
              <a:defRPr sz="1000" b="1">
                <a:solidFill>
                  <a:schemeClr val="tx1"/>
                </a:solidFill>
                <a:latin typeface="Arial" charset="0"/>
              </a:defRPr>
            </a:lvl5pPr>
            <a:lvl6pPr marL="2423823" indent="-220348" eaLnBrk="0" fontAlgn="base" hangingPunct="0">
              <a:spcBef>
                <a:spcPct val="0"/>
              </a:spcBef>
              <a:spcAft>
                <a:spcPct val="0"/>
              </a:spcAft>
              <a:defRPr sz="1000" b="1">
                <a:solidFill>
                  <a:schemeClr val="tx1"/>
                </a:solidFill>
                <a:latin typeface="Arial" charset="0"/>
              </a:defRPr>
            </a:lvl6pPr>
            <a:lvl7pPr marL="2864518" indent="-220348" eaLnBrk="0" fontAlgn="base" hangingPunct="0">
              <a:spcBef>
                <a:spcPct val="0"/>
              </a:spcBef>
              <a:spcAft>
                <a:spcPct val="0"/>
              </a:spcAft>
              <a:defRPr sz="1000" b="1">
                <a:solidFill>
                  <a:schemeClr val="tx1"/>
                </a:solidFill>
                <a:latin typeface="Arial" charset="0"/>
              </a:defRPr>
            </a:lvl7pPr>
            <a:lvl8pPr marL="3305213" indent="-220348" eaLnBrk="0" fontAlgn="base" hangingPunct="0">
              <a:spcBef>
                <a:spcPct val="0"/>
              </a:spcBef>
              <a:spcAft>
                <a:spcPct val="0"/>
              </a:spcAft>
              <a:defRPr sz="1000" b="1">
                <a:solidFill>
                  <a:schemeClr val="tx1"/>
                </a:solidFill>
                <a:latin typeface="Arial" charset="0"/>
              </a:defRPr>
            </a:lvl8pPr>
            <a:lvl9pPr marL="3745908" indent="-220348" eaLnBrk="0" fontAlgn="base" hangingPunct="0">
              <a:spcBef>
                <a:spcPct val="0"/>
              </a:spcBef>
              <a:spcAft>
                <a:spcPct val="0"/>
              </a:spcAft>
              <a:defRPr sz="1000" b="1">
                <a:solidFill>
                  <a:schemeClr val="tx1"/>
                </a:solidFill>
                <a:latin typeface="Arial" charset="0"/>
              </a:defRPr>
            </a:lvl9pPr>
          </a:lstStyle>
          <a:p>
            <a:pPr eaLnBrk="1" hangingPunct="1"/>
            <a:r>
              <a:rPr lang="en-US" sz="1300" b="0">
                <a:solidFill>
                  <a:prstClr val="black"/>
                </a:solidFill>
              </a:rPr>
              <a:t>Sandra Gibson @ gibsons2@mail.nih.gov</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4D23AD-E538-4E71-9BEF-0816F0B795E2}" type="slidenum">
              <a:rPr lang="en-US" smtClean="0"/>
              <a:pPr>
                <a:defRPr/>
              </a:pPr>
              <a:t>20</a:t>
            </a:fld>
            <a:endParaRPr lang="en-US"/>
          </a:p>
        </p:txBody>
      </p:sp>
    </p:spTree>
    <p:extLst>
      <p:ext uri="{BB962C8B-B14F-4D97-AF65-F5344CB8AC3E}">
        <p14:creationId xmlns:p14="http://schemas.microsoft.com/office/powerpoint/2010/main" val="416322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8.gi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8.gi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8.gif"/></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gi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6" name="Rectangle 5"/>
          <p:cNvSpPr/>
          <p:nvPr userDrawn="1"/>
        </p:nvSpPr>
        <p:spPr>
          <a:xfrm>
            <a:off x="0" y="0"/>
            <a:ext cx="9144000" cy="1085850"/>
          </a:xfrm>
          <a:prstGeom prst="rect">
            <a:avLst/>
          </a:prstGeom>
          <a:gradFill flip="none" rotWithShape="1">
            <a:gsLst>
              <a:gs pos="0">
                <a:srgbClr val="214171"/>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19625" y="277813"/>
            <a:ext cx="42624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dirty="0"/>
              <a:t>Click to edit Master subtitle style</a:t>
            </a:r>
          </a:p>
        </p:txBody>
      </p:sp>
      <p:sp>
        <p:nvSpPr>
          <p:cNvPr id="10" name="TextBox 36"/>
          <p:cNvSpPr txBox="1">
            <a:spLocks noChangeArrowheads="1"/>
          </p:cNvSpPr>
          <p:nvPr userDrawn="1"/>
        </p:nvSpPr>
        <p:spPr bwMode="auto">
          <a:xfrm>
            <a:off x="611793" y="6387837"/>
            <a:ext cx="8465532"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100">
                <a:solidFill>
                  <a:schemeClr val="tx1"/>
                </a:solidFill>
                <a:latin typeface="Arial" charset="0"/>
                <a:ea typeface="MS PGothic" pitchFamily="34" charset="-128"/>
              </a:defRPr>
            </a:lvl1pPr>
            <a:lvl2pPr marL="742950" indent="-285750" eaLnBrk="0" hangingPunct="0">
              <a:defRPr sz="6100">
                <a:solidFill>
                  <a:schemeClr val="tx1"/>
                </a:solidFill>
                <a:latin typeface="Arial" charset="0"/>
                <a:ea typeface="MS PGothic" pitchFamily="34" charset="-128"/>
              </a:defRPr>
            </a:lvl2pPr>
            <a:lvl3pPr marL="1143000" indent="-228600" eaLnBrk="0" hangingPunct="0">
              <a:defRPr sz="6100">
                <a:solidFill>
                  <a:schemeClr val="tx1"/>
                </a:solidFill>
                <a:latin typeface="Arial" charset="0"/>
                <a:ea typeface="MS PGothic" pitchFamily="34" charset="-128"/>
              </a:defRPr>
            </a:lvl3pPr>
            <a:lvl4pPr marL="1600200" indent="-228600" eaLnBrk="0" hangingPunct="0">
              <a:defRPr sz="6100">
                <a:solidFill>
                  <a:schemeClr val="tx1"/>
                </a:solidFill>
                <a:latin typeface="Arial" charset="0"/>
                <a:ea typeface="MS PGothic" pitchFamily="34" charset="-128"/>
              </a:defRPr>
            </a:lvl4pPr>
            <a:lvl5pPr marL="2057400" indent="-228600" eaLnBrk="0" hangingPunct="0">
              <a:defRPr sz="6100">
                <a:solidFill>
                  <a:schemeClr val="tx1"/>
                </a:solidFill>
                <a:latin typeface="Arial" charset="0"/>
                <a:ea typeface="MS PGothic" pitchFamily="34" charset="-128"/>
              </a:defRPr>
            </a:lvl5pPr>
            <a:lvl6pPr marL="2514600" indent="-228600" eaLnBrk="0" fontAlgn="base" hangingPunct="0">
              <a:spcBef>
                <a:spcPct val="0"/>
              </a:spcBef>
              <a:spcAft>
                <a:spcPct val="0"/>
              </a:spcAft>
              <a:defRPr sz="6100">
                <a:solidFill>
                  <a:schemeClr val="tx1"/>
                </a:solidFill>
                <a:latin typeface="Arial" charset="0"/>
                <a:ea typeface="MS PGothic" pitchFamily="34" charset="-128"/>
              </a:defRPr>
            </a:lvl6pPr>
            <a:lvl7pPr marL="2971800" indent="-228600" eaLnBrk="0" fontAlgn="base" hangingPunct="0">
              <a:spcBef>
                <a:spcPct val="0"/>
              </a:spcBef>
              <a:spcAft>
                <a:spcPct val="0"/>
              </a:spcAft>
              <a:defRPr sz="6100">
                <a:solidFill>
                  <a:schemeClr val="tx1"/>
                </a:solidFill>
                <a:latin typeface="Arial" charset="0"/>
                <a:ea typeface="MS PGothic" pitchFamily="34" charset="-128"/>
              </a:defRPr>
            </a:lvl7pPr>
            <a:lvl8pPr marL="3429000" indent="-228600" eaLnBrk="0" fontAlgn="base" hangingPunct="0">
              <a:spcBef>
                <a:spcPct val="0"/>
              </a:spcBef>
              <a:spcAft>
                <a:spcPct val="0"/>
              </a:spcAft>
              <a:defRPr sz="6100">
                <a:solidFill>
                  <a:schemeClr val="tx1"/>
                </a:solidFill>
                <a:latin typeface="Arial" charset="0"/>
                <a:ea typeface="MS PGothic" pitchFamily="34" charset="-128"/>
              </a:defRPr>
            </a:lvl8pPr>
            <a:lvl9pPr marL="3886200" indent="-228600" eaLnBrk="0" fontAlgn="base" hangingPunct="0">
              <a:spcBef>
                <a:spcPct val="0"/>
              </a:spcBef>
              <a:spcAft>
                <a:spcPct val="0"/>
              </a:spcAft>
              <a:defRPr sz="6100">
                <a:solidFill>
                  <a:schemeClr val="tx1"/>
                </a:solidFill>
                <a:latin typeface="Arial" charset="0"/>
                <a:ea typeface="MS PGothic" pitchFamily="34" charset="-128"/>
              </a:defRPr>
            </a:lvl9pPr>
          </a:lstStyle>
          <a:p>
            <a:pPr algn="r" eaLnBrk="1" hangingPunct="1"/>
            <a:r>
              <a:rPr lang="en-US" sz="900" dirty="0">
                <a:solidFill>
                  <a:srgbClr val="25529B"/>
                </a:solidFill>
              </a:rPr>
              <a:t>The</a:t>
            </a:r>
            <a:r>
              <a:rPr lang="en-US" sz="900" baseline="0" dirty="0">
                <a:solidFill>
                  <a:srgbClr val="25529B"/>
                </a:solidFill>
              </a:rPr>
              <a:t> Frederick National Laboratory is a federally funded research and development center operated by SAIC-Frederick, Inc., for the National Cancer Institute</a:t>
            </a:r>
          </a:p>
          <a:p>
            <a:pPr marL="0" marR="0" indent="0" algn="r" defTabSz="914400" rtl="0" eaLnBrk="1" fontAlgn="base" latinLnBrk="0" hangingPunct="1">
              <a:lnSpc>
                <a:spcPct val="100000"/>
              </a:lnSpc>
              <a:spcBef>
                <a:spcPts val="300"/>
              </a:spcBef>
              <a:spcAft>
                <a:spcPct val="0"/>
              </a:spcAft>
              <a:buClrTx/>
              <a:buSzTx/>
              <a:buFontTx/>
              <a:buNone/>
              <a:tabLst/>
              <a:defRPr/>
            </a:pPr>
            <a:r>
              <a:rPr lang="en-US" sz="900" dirty="0">
                <a:solidFill>
                  <a:srgbClr val="25529B"/>
                </a:solidFill>
              </a:rPr>
              <a:t>DEPARTMENT OF HEALTH AND HUMAN SERVICES</a:t>
            </a:r>
            <a:r>
              <a:rPr lang="en-US" sz="900" baseline="0" dirty="0">
                <a:solidFill>
                  <a:srgbClr val="25529B"/>
                </a:solidFill>
              </a:rPr>
              <a:t> </a:t>
            </a:r>
            <a:r>
              <a:rPr lang="en-US" sz="900" dirty="0">
                <a:solidFill>
                  <a:srgbClr val="25529B"/>
                </a:solidFill>
              </a:rPr>
              <a:t>• National Institutes of Health • National Cancer Institute</a:t>
            </a:r>
          </a:p>
          <a:p>
            <a:pPr algn="r" eaLnBrk="1" hangingPunct="1"/>
            <a:endParaRPr lang="en-US" sz="900" dirty="0">
              <a:solidFill>
                <a:srgbClr val="25529B"/>
              </a:solidFill>
            </a:endParaRPr>
          </a:p>
        </p:txBody>
      </p:sp>
    </p:spTree>
    <p:extLst>
      <p:ext uri="{BB962C8B-B14F-4D97-AF65-F5344CB8AC3E}">
        <p14:creationId xmlns:p14="http://schemas.microsoft.com/office/powerpoint/2010/main" val="2784150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dirty="0"/>
              <a:t>Click to edit Master title style</a:t>
            </a:r>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4011757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5B79ED3-BDAC-4236-885B-164CEBBC0931}" type="slidenum">
              <a:rPr lang="en-US"/>
              <a:pPr>
                <a:defRPr/>
              </a:pPr>
              <a:t>‹#›</a:t>
            </a:fld>
            <a:endParaRPr lang="en-US"/>
          </a:p>
        </p:txBody>
      </p:sp>
    </p:spTree>
    <p:extLst>
      <p:ext uri="{BB962C8B-B14F-4D97-AF65-F5344CB8AC3E}">
        <p14:creationId xmlns:p14="http://schemas.microsoft.com/office/powerpoint/2010/main" val="434178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solidFill>
                <a:srgbClr val="000000"/>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9EA39AB4-525B-4EF2-9305-C2DB3266F10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404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4EBFFB22-256F-4675-9EFD-686C82F78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120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a:pPr>
                <a:defRPr/>
              </a:pPr>
              <a:t>‹#›</a:t>
            </a:fld>
            <a:endParaRPr lang="en-US"/>
          </a:p>
        </p:txBody>
      </p:sp>
    </p:spTree>
    <p:extLst>
      <p:ext uri="{BB962C8B-B14F-4D97-AF65-F5344CB8AC3E}">
        <p14:creationId xmlns:p14="http://schemas.microsoft.com/office/powerpoint/2010/main" val="3956867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2AC0147-D338-44A2-B883-A4294D35239E}" type="slidenum">
              <a:rPr lang="en-US"/>
              <a:pPr>
                <a:defRPr/>
              </a:pPr>
              <a:t>‹#›</a:t>
            </a:fld>
            <a:endParaRPr lang="en-US"/>
          </a:p>
        </p:txBody>
      </p:sp>
    </p:spTree>
    <p:extLst>
      <p:ext uri="{BB962C8B-B14F-4D97-AF65-F5344CB8AC3E}">
        <p14:creationId xmlns:p14="http://schemas.microsoft.com/office/powerpoint/2010/main" val="3876530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6" name="Rectangle 5"/>
          <p:cNvSpPr/>
          <p:nvPr userDrawn="1"/>
        </p:nvSpPr>
        <p:spPr>
          <a:xfrm>
            <a:off x="0" y="0"/>
            <a:ext cx="9144000" cy="1085850"/>
          </a:xfrm>
          <a:prstGeom prst="rect">
            <a:avLst/>
          </a:prstGeom>
          <a:gradFill flip="none" rotWithShape="1">
            <a:gsLst>
              <a:gs pos="0">
                <a:srgbClr val="214171"/>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19625" y="277813"/>
            <a:ext cx="42624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dirty="0"/>
              <a:t>Click to edit Master subtitle style</a:t>
            </a:r>
          </a:p>
        </p:txBody>
      </p:sp>
      <p:sp>
        <p:nvSpPr>
          <p:cNvPr id="10" name="TextBox 36"/>
          <p:cNvSpPr txBox="1">
            <a:spLocks noChangeArrowheads="1"/>
          </p:cNvSpPr>
          <p:nvPr userDrawn="1"/>
        </p:nvSpPr>
        <p:spPr bwMode="auto">
          <a:xfrm>
            <a:off x="611793" y="6387837"/>
            <a:ext cx="8465532"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100">
                <a:solidFill>
                  <a:schemeClr val="tx1"/>
                </a:solidFill>
                <a:latin typeface="Arial" charset="0"/>
                <a:ea typeface="MS PGothic" pitchFamily="34" charset="-128"/>
              </a:defRPr>
            </a:lvl1pPr>
            <a:lvl2pPr marL="742950" indent="-285750" eaLnBrk="0" hangingPunct="0">
              <a:defRPr sz="6100">
                <a:solidFill>
                  <a:schemeClr val="tx1"/>
                </a:solidFill>
                <a:latin typeface="Arial" charset="0"/>
                <a:ea typeface="MS PGothic" pitchFamily="34" charset="-128"/>
              </a:defRPr>
            </a:lvl2pPr>
            <a:lvl3pPr marL="1143000" indent="-228600" eaLnBrk="0" hangingPunct="0">
              <a:defRPr sz="6100">
                <a:solidFill>
                  <a:schemeClr val="tx1"/>
                </a:solidFill>
                <a:latin typeface="Arial" charset="0"/>
                <a:ea typeface="MS PGothic" pitchFamily="34" charset="-128"/>
              </a:defRPr>
            </a:lvl3pPr>
            <a:lvl4pPr marL="1600200" indent="-228600" eaLnBrk="0" hangingPunct="0">
              <a:defRPr sz="6100">
                <a:solidFill>
                  <a:schemeClr val="tx1"/>
                </a:solidFill>
                <a:latin typeface="Arial" charset="0"/>
                <a:ea typeface="MS PGothic" pitchFamily="34" charset="-128"/>
              </a:defRPr>
            </a:lvl4pPr>
            <a:lvl5pPr marL="2057400" indent="-228600" eaLnBrk="0" hangingPunct="0">
              <a:defRPr sz="6100">
                <a:solidFill>
                  <a:schemeClr val="tx1"/>
                </a:solidFill>
                <a:latin typeface="Arial" charset="0"/>
                <a:ea typeface="MS PGothic" pitchFamily="34" charset="-128"/>
              </a:defRPr>
            </a:lvl5pPr>
            <a:lvl6pPr marL="2514600" indent="-228600" eaLnBrk="0" fontAlgn="base" hangingPunct="0">
              <a:spcBef>
                <a:spcPct val="0"/>
              </a:spcBef>
              <a:spcAft>
                <a:spcPct val="0"/>
              </a:spcAft>
              <a:defRPr sz="6100">
                <a:solidFill>
                  <a:schemeClr val="tx1"/>
                </a:solidFill>
                <a:latin typeface="Arial" charset="0"/>
                <a:ea typeface="MS PGothic" pitchFamily="34" charset="-128"/>
              </a:defRPr>
            </a:lvl6pPr>
            <a:lvl7pPr marL="2971800" indent="-228600" eaLnBrk="0" fontAlgn="base" hangingPunct="0">
              <a:spcBef>
                <a:spcPct val="0"/>
              </a:spcBef>
              <a:spcAft>
                <a:spcPct val="0"/>
              </a:spcAft>
              <a:defRPr sz="6100">
                <a:solidFill>
                  <a:schemeClr val="tx1"/>
                </a:solidFill>
                <a:latin typeface="Arial" charset="0"/>
                <a:ea typeface="MS PGothic" pitchFamily="34" charset="-128"/>
              </a:defRPr>
            </a:lvl7pPr>
            <a:lvl8pPr marL="3429000" indent="-228600" eaLnBrk="0" fontAlgn="base" hangingPunct="0">
              <a:spcBef>
                <a:spcPct val="0"/>
              </a:spcBef>
              <a:spcAft>
                <a:spcPct val="0"/>
              </a:spcAft>
              <a:defRPr sz="6100">
                <a:solidFill>
                  <a:schemeClr val="tx1"/>
                </a:solidFill>
                <a:latin typeface="Arial" charset="0"/>
                <a:ea typeface="MS PGothic" pitchFamily="34" charset="-128"/>
              </a:defRPr>
            </a:lvl8pPr>
            <a:lvl9pPr marL="3886200" indent="-228600" eaLnBrk="0" fontAlgn="base" hangingPunct="0">
              <a:spcBef>
                <a:spcPct val="0"/>
              </a:spcBef>
              <a:spcAft>
                <a:spcPct val="0"/>
              </a:spcAft>
              <a:defRPr sz="6100">
                <a:solidFill>
                  <a:schemeClr val="tx1"/>
                </a:solidFill>
                <a:latin typeface="Arial" charset="0"/>
                <a:ea typeface="MS PGothic" pitchFamily="34" charset="-128"/>
              </a:defRPr>
            </a:lvl9pPr>
          </a:lstStyle>
          <a:p>
            <a:pPr algn="r" eaLnBrk="1" hangingPunct="1"/>
            <a:r>
              <a:rPr lang="en-US" sz="900" dirty="0">
                <a:solidFill>
                  <a:srgbClr val="25529B"/>
                </a:solidFill>
              </a:rPr>
              <a:t>The</a:t>
            </a:r>
            <a:r>
              <a:rPr lang="en-US" sz="900" baseline="0" dirty="0">
                <a:solidFill>
                  <a:srgbClr val="25529B"/>
                </a:solidFill>
              </a:rPr>
              <a:t> Frederick National Laboratory is a federally funded research and development center operated by SAIC-Frederick, Inc., for the National Cancer Institute</a:t>
            </a:r>
          </a:p>
          <a:p>
            <a:pPr marL="0" marR="0" indent="0" algn="r" defTabSz="914400" rtl="0" eaLnBrk="1" fontAlgn="base" latinLnBrk="0" hangingPunct="1">
              <a:lnSpc>
                <a:spcPct val="100000"/>
              </a:lnSpc>
              <a:spcBef>
                <a:spcPts val="300"/>
              </a:spcBef>
              <a:spcAft>
                <a:spcPct val="0"/>
              </a:spcAft>
              <a:buClrTx/>
              <a:buSzTx/>
              <a:buFontTx/>
              <a:buNone/>
              <a:tabLst/>
              <a:defRPr/>
            </a:pPr>
            <a:r>
              <a:rPr lang="en-US" sz="900" dirty="0">
                <a:solidFill>
                  <a:srgbClr val="25529B"/>
                </a:solidFill>
              </a:rPr>
              <a:t>DEPARTMENT OF HEALTH AND HUMAN SERVICES</a:t>
            </a:r>
            <a:r>
              <a:rPr lang="en-US" sz="900" baseline="0" dirty="0">
                <a:solidFill>
                  <a:srgbClr val="25529B"/>
                </a:solidFill>
              </a:rPr>
              <a:t> </a:t>
            </a:r>
            <a:r>
              <a:rPr lang="en-US" sz="900" dirty="0">
                <a:solidFill>
                  <a:srgbClr val="25529B"/>
                </a:solidFill>
              </a:rPr>
              <a:t>• National Institutes of Health • National Cancer Institute</a:t>
            </a:r>
          </a:p>
          <a:p>
            <a:pPr algn="r" eaLnBrk="1" hangingPunct="1"/>
            <a:endParaRPr lang="en-US" sz="900" dirty="0">
              <a:solidFill>
                <a:srgbClr val="25529B"/>
              </a:solidFill>
            </a:endParaRPr>
          </a:p>
        </p:txBody>
      </p:sp>
    </p:spTree>
    <p:extLst>
      <p:ext uri="{BB962C8B-B14F-4D97-AF65-F5344CB8AC3E}">
        <p14:creationId xmlns:p14="http://schemas.microsoft.com/office/powerpoint/2010/main" val="1310907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39647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dirty="0"/>
              <a:t>Click to edit Master title style</a:t>
            </a:r>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353353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lgn="r">
              <a:defRPr/>
            </a:lvl1pPr>
          </a:lstStyle>
          <a:p>
            <a:pPr>
              <a:defRPr/>
            </a:pPr>
            <a:fld id="{B001514B-85F9-4642-9F6B-FD69D9F57AAF}" type="slidenum">
              <a:rPr lang="en-US" smtClean="0"/>
              <a:pPr>
                <a:defRPr/>
              </a:pPr>
              <a:t>‹#›</a:t>
            </a:fld>
            <a:endParaRPr lang="en-US" dirty="0"/>
          </a:p>
        </p:txBody>
      </p:sp>
    </p:spTree>
    <p:extLst>
      <p:ext uri="{BB962C8B-B14F-4D97-AF65-F5344CB8AC3E}">
        <p14:creationId xmlns:p14="http://schemas.microsoft.com/office/powerpoint/2010/main" val="4185624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80057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lgn="r">
              <a:defRPr/>
            </a:lvl1pPr>
          </a:lstStyle>
          <a:p>
            <a:pPr>
              <a:defRPr/>
            </a:pPr>
            <a:fld id="{EBD38E1C-93D2-48F6-B562-C7AC9857DB6D}" type="slidenum">
              <a:rPr lang="en-US" smtClean="0"/>
              <a:pPr>
                <a:defRPr/>
              </a:pPr>
              <a:t>‹#›</a:t>
            </a:fld>
            <a:endParaRPr lang="en-US"/>
          </a:p>
        </p:txBody>
      </p:sp>
    </p:spTree>
    <p:extLst>
      <p:ext uri="{BB962C8B-B14F-4D97-AF65-F5344CB8AC3E}">
        <p14:creationId xmlns:p14="http://schemas.microsoft.com/office/powerpoint/2010/main" val="3620713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lgn="r">
              <a:defRPr/>
            </a:lvl1pPr>
          </a:lstStyle>
          <a:p>
            <a:pPr>
              <a:defRPr/>
            </a:pPr>
            <a:fld id="{D9E3CB8E-1B1D-4965-8499-438348D4090F}" type="slidenum">
              <a:rPr lang="en-US" smtClean="0"/>
              <a:pPr>
                <a:defRPr/>
              </a:pPr>
              <a:t>‹#›</a:t>
            </a:fld>
            <a:endParaRPr lang="en-US"/>
          </a:p>
        </p:txBody>
      </p:sp>
    </p:spTree>
    <p:extLst>
      <p:ext uri="{BB962C8B-B14F-4D97-AF65-F5344CB8AC3E}">
        <p14:creationId xmlns:p14="http://schemas.microsoft.com/office/powerpoint/2010/main" val="468076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 Science">
    <p:spTree>
      <p:nvGrpSpPr>
        <p:cNvPr id="1" name=""/>
        <p:cNvGrpSpPr/>
        <p:nvPr/>
      </p:nvGrpSpPr>
      <p:grpSpPr>
        <a:xfrm>
          <a:off x="0" y="0"/>
          <a:ext cx="0" cy="0"/>
          <a:chOff x="0" y="0"/>
          <a:chExt cx="0" cy="0"/>
        </a:xfrm>
      </p:grpSpPr>
      <p:pic>
        <p:nvPicPr>
          <p:cNvPr id="8" name="Picture 7" descr="A picture containing chart&#10;&#10;Description automatically generated">
            <a:extLst>
              <a:ext uri="{FF2B5EF4-FFF2-40B4-BE49-F238E27FC236}">
                <a16:creationId xmlns:a16="http://schemas.microsoft.com/office/drawing/2014/main" id="{B4A7020B-F199-9A4D-9275-169CF00261A8}"/>
              </a:ext>
            </a:extLst>
          </p:cNvPr>
          <p:cNvPicPr>
            <a:picLocks noChangeAspect="1"/>
          </p:cNvPicPr>
          <p:nvPr/>
        </p:nvPicPr>
        <p:blipFill>
          <a:blip r:embed="rId2"/>
          <a:stretch>
            <a:fillRect/>
          </a:stretch>
        </p:blipFill>
        <p:spPr>
          <a:xfrm>
            <a:off x="0" y="0"/>
            <a:ext cx="9134475" cy="6858000"/>
          </a:xfrm>
          <a:prstGeom prst="rect">
            <a:avLst/>
          </a:prstGeom>
        </p:spPr>
      </p:pic>
      <p:pic>
        <p:nvPicPr>
          <p:cNvPr id="10" name="Picture 9">
            <a:extLst>
              <a:ext uri="{FF2B5EF4-FFF2-40B4-BE49-F238E27FC236}">
                <a16:creationId xmlns:a16="http://schemas.microsoft.com/office/drawing/2014/main" id="{04E07E87-00DD-2347-B6F0-FE7C62873E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9544" y="348814"/>
            <a:ext cx="2038481" cy="1484608"/>
          </a:xfrm>
          <a:prstGeom prst="rect">
            <a:avLst/>
          </a:prstGeom>
        </p:spPr>
      </p:pic>
      <p:sp>
        <p:nvSpPr>
          <p:cNvPr id="6" name="Title 1">
            <a:extLst>
              <a:ext uri="{FF2B5EF4-FFF2-40B4-BE49-F238E27FC236}">
                <a16:creationId xmlns:a16="http://schemas.microsoft.com/office/drawing/2014/main" id="{9AC5CBBB-15BA-3DDE-FBA7-D1A7D9F2FCBF}"/>
              </a:ext>
            </a:extLst>
          </p:cNvPr>
          <p:cNvSpPr>
            <a:spLocks noGrp="1"/>
          </p:cNvSpPr>
          <p:nvPr>
            <p:ph type="ctrTitle"/>
          </p:nvPr>
        </p:nvSpPr>
        <p:spPr>
          <a:xfrm>
            <a:off x="344466" y="2472042"/>
            <a:ext cx="5850594" cy="1874491"/>
          </a:xfrm>
        </p:spPr>
        <p:txBody>
          <a:bodyPr lIns="0" tIns="0" rIns="0" bIns="0" anchor="t" anchorCtr="0">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063D425F-2B10-F182-D9FC-EC92C55AFEEB}"/>
              </a:ext>
            </a:extLst>
          </p:cNvPr>
          <p:cNvSpPr>
            <a:spLocks noGrp="1"/>
          </p:cNvSpPr>
          <p:nvPr>
            <p:ph type="subTitle" idx="1"/>
          </p:nvPr>
        </p:nvSpPr>
        <p:spPr>
          <a:xfrm>
            <a:off x="344466" y="4645735"/>
            <a:ext cx="3563654" cy="1379285"/>
          </a:xfrm>
        </p:spPr>
        <p:txBody>
          <a:bodyPr lIns="0" tIns="0" rIns="0" bIns="0" anchor="t" anchorCtr="0">
            <a:normAutofit/>
          </a:bodyPr>
          <a:lstStyle>
            <a:lvl1pPr marL="0" indent="0" algn="l">
              <a:buFont typeface="Arial" panose="020B0604020202020204" pitchFamily="34" charset="0"/>
              <a:buNone/>
              <a:defRPr sz="1800" b="1">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TextBox 1">
            <a:extLst>
              <a:ext uri="{FF2B5EF4-FFF2-40B4-BE49-F238E27FC236}">
                <a16:creationId xmlns:a16="http://schemas.microsoft.com/office/drawing/2014/main" id="{4ED09220-5ACF-CF5C-E8C0-63D8D071B0B1}"/>
              </a:ext>
            </a:extLst>
          </p:cNvPr>
          <p:cNvSpPr txBox="1"/>
          <p:nvPr/>
        </p:nvSpPr>
        <p:spPr>
          <a:xfrm>
            <a:off x="344466" y="6393112"/>
            <a:ext cx="2746332" cy="213585"/>
          </a:xfrm>
          <a:prstGeom prst="rect">
            <a:avLst/>
          </a:prstGeom>
          <a:noFill/>
        </p:spPr>
        <p:txBody>
          <a:bodyPr wrap="square" lIns="0" rtlCol="0">
            <a:spAutoFit/>
          </a:bodyPr>
          <a:lstStyle/>
          <a:p>
            <a:r>
              <a:rPr lang="en-US" sz="788" dirty="0">
                <a:solidFill>
                  <a:schemeClr val="bg1"/>
                </a:solidFill>
              </a:rPr>
              <a:t>SPONSORED BY THE NATIONAL CANCER INSTITUTE</a:t>
            </a:r>
          </a:p>
        </p:txBody>
      </p:sp>
    </p:spTree>
    <p:extLst>
      <p:ext uri="{BB962C8B-B14F-4D97-AF65-F5344CB8AC3E}">
        <p14:creationId xmlns:p14="http://schemas.microsoft.com/office/powerpoint/2010/main" val="2660286803"/>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rmAutofit/>
          </a:bodyPr>
          <a:lstStyle>
            <a:lvl1pPr>
              <a:defRPr sz="21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53653" y="1825625"/>
            <a:ext cx="8652353" cy="4351338"/>
          </a:xfrm>
        </p:spPr>
        <p:txBody>
          <a:bodyPr/>
          <a:lstStyle>
            <a:lvl1pPr marL="221456" indent="-213122">
              <a:buClr>
                <a:srgbClr val="4E9DB5"/>
              </a:buClr>
              <a:buFont typeface="Arial" panose="020B0604020202020204" pitchFamily="34" charset="0"/>
              <a:buChar char="•"/>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 typeface="Arial" panose="020B0604020202020204" pitchFamily="34" charset="0"/>
              <a:buChar char="•"/>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Tree>
    <p:extLst>
      <p:ext uri="{BB962C8B-B14F-4D97-AF65-F5344CB8AC3E}">
        <p14:creationId xmlns:p14="http://schemas.microsoft.com/office/powerpoint/2010/main" val="891976572"/>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Tree>
    <p:extLst>
      <p:ext uri="{BB962C8B-B14F-4D97-AF65-F5344CB8AC3E}">
        <p14:creationId xmlns:p14="http://schemas.microsoft.com/office/powerpoint/2010/main" val="181262589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38234" cy="1325563"/>
          </a:xfrm>
        </p:spPr>
        <p:txBody>
          <a:bodyPr>
            <a:normAutofit/>
          </a:bodyPr>
          <a:lstStyle>
            <a:lvl1pPr>
              <a:defRPr sz="21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53653" y="1825625"/>
            <a:ext cx="8652353" cy="4351338"/>
          </a:xfrm>
        </p:spPr>
        <p:txBody>
          <a:bodyPr/>
          <a:lstStyle>
            <a:lvl1pPr marL="221456" indent="-213122">
              <a:buClr>
                <a:srgbClr val="4E9DB5"/>
              </a:buClr>
              <a:buFont typeface="Arial" panose="020B0604020202020204" pitchFamily="34" charset="0"/>
              <a:buChar char="•"/>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Tx/>
              <a:buBlip>
                <a:blip r:embed="rId2"/>
              </a:buBlip>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cxnSp>
        <p:nvCxnSpPr>
          <p:cNvPr id="5" name="Straight Connector 4">
            <a:extLst>
              <a:ext uri="{FF2B5EF4-FFF2-40B4-BE49-F238E27FC236}">
                <a16:creationId xmlns:a16="http://schemas.microsoft.com/office/drawing/2014/main" id="{7BADAD36-C408-3BB6-BFA7-8B33BCD4DF1E}"/>
              </a:ext>
            </a:extLst>
          </p:cNvPr>
          <p:cNvCxnSpPr>
            <a:cxnSpLocks/>
          </p:cNvCxnSpPr>
          <p:nvPr/>
        </p:nvCxnSpPr>
        <p:spPr>
          <a:xfrm>
            <a:off x="1309255" y="1543795"/>
            <a:ext cx="7597239"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E696DF3-C0FC-10CE-7476-CE778C1BA7C1}"/>
              </a:ext>
              <a:ext uri="{C183D7F6-B498-43B3-948B-1728B52AA6E4}">
                <adec:decorative xmlns:adec="http://schemas.microsoft.com/office/drawing/2017/decorative" val="1"/>
              </a:ext>
            </a:extLst>
          </p:cNvPr>
          <p:cNvPicPr>
            <a:picLocks noChangeAspect="1"/>
          </p:cNvPicPr>
          <p:nvPr/>
        </p:nvPicPr>
        <p:blipFill rotWithShape="1">
          <a:blip r:embed="rId3"/>
          <a:srcRect l="35902" t="32106" b="1"/>
          <a:stretch/>
        </p:blipFill>
        <p:spPr>
          <a:xfrm>
            <a:off x="0" y="0"/>
            <a:ext cx="1289958" cy="1688188"/>
          </a:xfrm>
          <a:prstGeom prst="rect">
            <a:avLst/>
          </a:prstGeom>
        </p:spPr>
      </p:pic>
    </p:spTree>
    <p:extLst>
      <p:ext uri="{BB962C8B-B14F-4D97-AF65-F5344CB8AC3E}">
        <p14:creationId xmlns:p14="http://schemas.microsoft.com/office/powerpoint/2010/main" val="2595481277"/>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8A8E97-6D4C-5A42-9593-BB2CD0D63F0E}"/>
              </a:ext>
              <a:ext uri="{C183D7F6-B498-43B3-948B-1728B52AA6E4}">
                <adec:decorative xmlns:adec="http://schemas.microsoft.com/office/drawing/2017/decorative" val="1"/>
              </a:ext>
            </a:extLst>
          </p:cNvPr>
          <p:cNvPicPr>
            <a:picLocks noChangeAspect="1"/>
          </p:cNvPicPr>
          <p:nvPr/>
        </p:nvPicPr>
        <p:blipFill rotWithShape="1">
          <a:blip r:embed="rId2"/>
          <a:srcRect l="35902" t="32106" b="1"/>
          <a:stretch/>
        </p:blipFill>
        <p:spPr>
          <a:xfrm>
            <a:off x="0" y="0"/>
            <a:ext cx="1289958" cy="1688188"/>
          </a:xfrm>
          <a:prstGeom prst="rect">
            <a:avLst/>
          </a:prstGeom>
        </p:spPr>
      </p:pic>
    </p:spTree>
    <p:extLst>
      <p:ext uri="{BB962C8B-B14F-4D97-AF65-F5344CB8AC3E}">
        <p14:creationId xmlns:p14="http://schemas.microsoft.com/office/powerpoint/2010/main" val="8729890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Ic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EDB0E-9E14-FFAA-3024-AB7C427E0395}"/>
              </a:ext>
              <a:ext uri="{C183D7F6-B498-43B3-948B-1728B52AA6E4}">
                <adec:decorative xmlns:adec="http://schemas.microsoft.com/office/drawing/2017/decorative" val="1"/>
              </a:ext>
            </a:extLst>
          </p:cNvPr>
          <p:cNvPicPr>
            <a:picLocks noChangeAspect="1"/>
          </p:cNvPicPr>
          <p:nvPr/>
        </p:nvPicPr>
        <p:blipFill rotWithShape="1">
          <a:blip r:embed="rId2"/>
          <a:srcRect l="-9346" t="51643" r="-10228" b="25807"/>
          <a:stretch/>
        </p:blipFill>
        <p:spPr>
          <a:xfrm>
            <a:off x="1562098" y="4512734"/>
            <a:ext cx="6235700" cy="2345267"/>
          </a:xfrm>
          <a:prstGeom prst="rect">
            <a:avLst/>
          </a:prstGeom>
        </p:spPr>
      </p:pic>
      <p:pic>
        <p:nvPicPr>
          <p:cNvPr id="15" name="Picture 14">
            <a:extLst>
              <a:ext uri="{FF2B5EF4-FFF2-40B4-BE49-F238E27FC236}">
                <a16:creationId xmlns:a16="http://schemas.microsoft.com/office/drawing/2014/main" id="{0200BEA3-81B8-8875-2461-E558292A86D0}"/>
              </a:ext>
              <a:ext uri="{C183D7F6-B498-43B3-948B-1728B52AA6E4}">
                <adec:decorative xmlns:adec="http://schemas.microsoft.com/office/drawing/2017/decorative" val="1"/>
              </a:ext>
            </a:extLst>
          </p:cNvPr>
          <p:cNvPicPr>
            <a:picLocks noChangeAspect="1"/>
          </p:cNvPicPr>
          <p:nvPr/>
        </p:nvPicPr>
        <p:blipFill rotWithShape="1">
          <a:blip r:embed="rId2"/>
          <a:srcRect l="-5693" t="36664" r="-13881" b="18236"/>
          <a:stretch/>
        </p:blipFill>
        <p:spPr>
          <a:xfrm>
            <a:off x="1663699" y="-1"/>
            <a:ext cx="6235700" cy="4690533"/>
          </a:xfrm>
          <a:prstGeom prst="rect">
            <a:avLst/>
          </a:prstGeom>
        </p:spPr>
      </p:pic>
      <p:sp>
        <p:nvSpPr>
          <p:cNvPr id="6" name="Rectangle 5">
            <a:extLst>
              <a:ext uri="{FF2B5EF4-FFF2-40B4-BE49-F238E27FC236}">
                <a16:creationId xmlns:a16="http://schemas.microsoft.com/office/drawing/2014/main" id="{EC9989D5-8784-33E6-1EC3-58549198CD86}"/>
              </a:ext>
            </a:extLst>
          </p:cNvPr>
          <p:cNvSpPr/>
          <p:nvPr/>
        </p:nvSpPr>
        <p:spPr>
          <a:xfrm>
            <a:off x="1020610" y="1456267"/>
            <a:ext cx="7520552" cy="4334934"/>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317508" y="1685450"/>
            <a:ext cx="6911522" cy="1043027"/>
          </a:xfrm>
        </p:spPr>
        <p:txBody>
          <a:bodyPr>
            <a:normAutofit/>
          </a:bodyPr>
          <a:lstStyle>
            <a:lvl1pPr>
              <a:defRPr sz="21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1318112" y="2980189"/>
            <a:ext cx="6933269" cy="2489277"/>
          </a:xfrm>
        </p:spPr>
        <p:txBody>
          <a:bodyPr/>
          <a:lstStyle>
            <a:lvl1pPr marL="221456" indent="-213122">
              <a:buClr>
                <a:srgbClr val="4E9DB5"/>
              </a:buClr>
              <a:buFontTx/>
              <a:buBlip>
                <a:blip r:embed="rId3"/>
              </a:buBlip>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Tx/>
              <a:buBlip>
                <a:blip r:embed="rId4"/>
              </a:buBlip>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cxnSp>
        <p:nvCxnSpPr>
          <p:cNvPr id="5" name="Straight Connector 4">
            <a:extLst>
              <a:ext uri="{FF2B5EF4-FFF2-40B4-BE49-F238E27FC236}">
                <a16:creationId xmlns:a16="http://schemas.microsoft.com/office/drawing/2014/main" id="{7BADAD36-C408-3BB6-BFA7-8B33BCD4DF1E}"/>
              </a:ext>
            </a:extLst>
          </p:cNvPr>
          <p:cNvCxnSpPr>
            <a:cxnSpLocks/>
          </p:cNvCxnSpPr>
          <p:nvPr/>
        </p:nvCxnSpPr>
        <p:spPr>
          <a:xfrm>
            <a:off x="1362969" y="2744422"/>
            <a:ext cx="6874428"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5AAE4C0-0D1E-FBC2-C0EB-95D41769F6D8}"/>
              </a:ext>
              <a:ext uri="{C183D7F6-B498-43B3-948B-1728B52AA6E4}">
                <adec:decorative xmlns:adec="http://schemas.microsoft.com/office/drawing/2017/decorative" val="1"/>
              </a:ext>
            </a:extLst>
          </p:cNvPr>
          <p:cNvSpPr/>
          <p:nvPr/>
        </p:nvSpPr>
        <p:spPr>
          <a:xfrm>
            <a:off x="309281" y="417848"/>
            <a:ext cx="1107160" cy="1476213"/>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967934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mage Left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3886200" y="1825625"/>
            <a:ext cx="5019806" cy="4351338"/>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Picture Placeholder 4">
            <a:extLst>
              <a:ext uri="{FF2B5EF4-FFF2-40B4-BE49-F238E27FC236}">
                <a16:creationId xmlns:a16="http://schemas.microsoft.com/office/drawing/2014/main" id="{7009B83D-38FB-8421-FBC3-B3A5A3CF9C45}"/>
              </a:ext>
            </a:extLst>
          </p:cNvPr>
          <p:cNvSpPr>
            <a:spLocks noGrp="1"/>
          </p:cNvSpPr>
          <p:nvPr>
            <p:ph type="pic" sz="quarter" idx="10"/>
          </p:nvPr>
        </p:nvSpPr>
        <p:spPr>
          <a:xfrm>
            <a:off x="235744" y="1825626"/>
            <a:ext cx="3467100" cy="4351338"/>
          </a:xfrm>
        </p:spPr>
        <p:txBody>
          <a:bodyPr/>
          <a:lstStyle>
            <a:lvl1pPr marL="0" indent="0">
              <a:buNone/>
              <a:defRPr b="0" i="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31071409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mage Right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37994" y="1825625"/>
            <a:ext cx="5019806" cy="4351338"/>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Picture Placeholder 4">
            <a:extLst>
              <a:ext uri="{FF2B5EF4-FFF2-40B4-BE49-F238E27FC236}">
                <a16:creationId xmlns:a16="http://schemas.microsoft.com/office/drawing/2014/main" id="{7009B83D-38FB-8421-FBC3-B3A5A3CF9C45}"/>
              </a:ext>
            </a:extLst>
          </p:cNvPr>
          <p:cNvSpPr>
            <a:spLocks noGrp="1"/>
          </p:cNvSpPr>
          <p:nvPr>
            <p:ph type="pic" sz="quarter" idx="10"/>
          </p:nvPr>
        </p:nvSpPr>
        <p:spPr>
          <a:xfrm>
            <a:off x="5438906" y="1825625"/>
            <a:ext cx="3467100" cy="4351338"/>
          </a:xfrm>
        </p:spPr>
        <p:txBody>
          <a:bodyPr/>
          <a:lstStyle>
            <a:lvl1pPr marL="0" indent="0">
              <a:buNone/>
              <a:defRPr b="0" i="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81601195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dirty="0"/>
              <a:t>Click to edit Master title style</a:t>
            </a:r>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722176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D5C732F-AC3D-9B84-A624-D2F3A35C20AF}"/>
              </a:ext>
            </a:extLst>
          </p:cNvPr>
          <p:cNvSpPr>
            <a:spLocks noGrp="1"/>
          </p:cNvSpPr>
          <p:nvPr>
            <p:ph idx="13"/>
          </p:nvPr>
        </p:nvSpPr>
        <p:spPr>
          <a:xfrm>
            <a:off x="622738" y="1825625"/>
            <a:ext cx="3898024" cy="4606706"/>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DCEE47AB-F03A-837E-EEBF-421160A4507D}"/>
              </a:ext>
            </a:extLst>
          </p:cNvPr>
          <p:cNvSpPr>
            <a:spLocks noGrp="1"/>
          </p:cNvSpPr>
          <p:nvPr>
            <p:ph idx="14"/>
          </p:nvPr>
        </p:nvSpPr>
        <p:spPr>
          <a:xfrm>
            <a:off x="4631121" y="1825625"/>
            <a:ext cx="3898024" cy="4606706"/>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tab pos="1156097" algn="l"/>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sp>
        <p:nvSpPr>
          <p:cNvPr id="8" name="Rectangle 7">
            <a:extLst>
              <a:ext uri="{FF2B5EF4-FFF2-40B4-BE49-F238E27FC236}">
                <a16:creationId xmlns:a16="http://schemas.microsoft.com/office/drawing/2014/main" id="{A9D7002C-103F-3701-0CE0-EDFB93DEED47}"/>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933D4DC-8C4B-F6C4-0BE0-8A44ACA9631D}"/>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10" name="Title 1">
            <a:extLst>
              <a:ext uri="{FF2B5EF4-FFF2-40B4-BE49-F238E27FC236}">
                <a16:creationId xmlns:a16="http://schemas.microsoft.com/office/drawing/2014/main" id="{2BC851CB-0DF3-57E0-83FA-B0F51987F247}"/>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98050136"/>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our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TextBox 4">
            <a:extLst>
              <a:ext uri="{FF2B5EF4-FFF2-40B4-BE49-F238E27FC236}">
                <a16:creationId xmlns:a16="http://schemas.microsoft.com/office/drawing/2014/main" id="{D009CE6F-FAC5-B362-9E15-61BAAB5FCEBC}"/>
              </a:ext>
            </a:extLst>
          </p:cNvPr>
          <p:cNvSpPr txBox="1"/>
          <p:nvPr/>
        </p:nvSpPr>
        <p:spPr>
          <a:xfrm>
            <a:off x="514350"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6" name="TextBox 5">
            <a:extLst>
              <a:ext uri="{FF2B5EF4-FFF2-40B4-BE49-F238E27FC236}">
                <a16:creationId xmlns:a16="http://schemas.microsoft.com/office/drawing/2014/main" id="{A53421F2-3F80-2260-8E0C-CD8A7D142447}"/>
              </a:ext>
            </a:extLst>
          </p:cNvPr>
          <p:cNvSpPr txBox="1"/>
          <p:nvPr/>
        </p:nvSpPr>
        <p:spPr>
          <a:xfrm>
            <a:off x="2569936"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8" name="TextBox 7">
            <a:extLst>
              <a:ext uri="{FF2B5EF4-FFF2-40B4-BE49-F238E27FC236}">
                <a16:creationId xmlns:a16="http://schemas.microsoft.com/office/drawing/2014/main" id="{FA5B87F7-91B3-4EE3-6119-AB7FA196979F}"/>
              </a:ext>
            </a:extLst>
          </p:cNvPr>
          <p:cNvSpPr txBox="1"/>
          <p:nvPr/>
        </p:nvSpPr>
        <p:spPr>
          <a:xfrm>
            <a:off x="4625522"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9" name="TextBox 8">
            <a:extLst>
              <a:ext uri="{FF2B5EF4-FFF2-40B4-BE49-F238E27FC236}">
                <a16:creationId xmlns:a16="http://schemas.microsoft.com/office/drawing/2014/main" id="{542A481F-60AB-EECC-59EA-75260AF99270}"/>
              </a:ext>
            </a:extLst>
          </p:cNvPr>
          <p:cNvSpPr txBox="1"/>
          <p:nvPr/>
        </p:nvSpPr>
        <p:spPr>
          <a:xfrm>
            <a:off x="6681108"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Tree>
    <p:extLst>
      <p:ext uri="{BB962C8B-B14F-4D97-AF65-F5344CB8AC3E}">
        <p14:creationId xmlns:p14="http://schemas.microsoft.com/office/powerpoint/2010/main" val="44905721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531730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008896" y="5616057"/>
            <a:ext cx="7787235" cy="971944"/>
          </a:xfrm>
        </p:spPr>
        <p:txBody>
          <a:bodyPr>
            <a:noAutofit/>
          </a:bodyPr>
          <a:lstStyle>
            <a:lvl1pPr>
              <a:defRPr sz="135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D02FA1DD-8C87-0243-8992-28A43AA81427}"/>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208721" y="5314950"/>
            <a:ext cx="3117754" cy="1543050"/>
          </a:xfrm>
          <a:prstGeom prst="rect">
            <a:avLst/>
          </a:prstGeom>
        </p:spPr>
      </p:pic>
      <p:sp>
        <p:nvSpPr>
          <p:cNvPr id="9" name="Picture Placeholder 8">
            <a:extLst>
              <a:ext uri="{FF2B5EF4-FFF2-40B4-BE49-F238E27FC236}">
                <a16:creationId xmlns:a16="http://schemas.microsoft.com/office/drawing/2014/main" id="{354A4831-3271-4E19-AA5E-32D30A37FEA5}"/>
              </a:ext>
            </a:extLst>
          </p:cNvPr>
          <p:cNvSpPr>
            <a:spLocks noGrp="1"/>
          </p:cNvSpPr>
          <p:nvPr>
            <p:ph type="pic" sz="quarter" idx="10"/>
          </p:nvPr>
        </p:nvSpPr>
        <p:spPr>
          <a:xfrm>
            <a:off x="0" y="0"/>
            <a:ext cx="9144000" cy="5314950"/>
          </a:xfrm>
        </p:spPr>
        <p:txBody>
          <a:bodyPr/>
          <a:lstStyle>
            <a:lvl1pPr marL="0" indent="0">
              <a:buNone/>
              <a:defRPr>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2318425092"/>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7B0F18-A6D2-E642-9793-699ADB43F1E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03387A4-6DA5-A94E-AEFF-87798E1DE314}"/>
              </a:ext>
              <a:ext uri="{C183D7F6-B498-43B3-948B-1728B52AA6E4}">
                <adec:decorative xmlns:adec="http://schemas.microsoft.com/office/drawing/2017/decorative" val="1"/>
              </a:ext>
            </a:extLst>
          </p:cNvPr>
          <p:cNvPicPr>
            <a:picLocks noChangeAspect="1"/>
          </p:cNvPicPr>
          <p:nvPr/>
        </p:nvPicPr>
        <p:blipFill rotWithShape="1">
          <a:blip r:embed="rId2">
            <a:alphaModFix amt="37000"/>
          </a:blip>
          <a:srcRect b="5315"/>
          <a:stretch/>
        </p:blipFill>
        <p:spPr>
          <a:xfrm>
            <a:off x="367748" y="331306"/>
            <a:ext cx="4959626" cy="6526695"/>
          </a:xfrm>
          <a:prstGeom prst="rect">
            <a:avLst/>
          </a:prstGeom>
        </p:spPr>
      </p:pic>
      <p:pic>
        <p:nvPicPr>
          <p:cNvPr id="9" name="Picture 8">
            <a:extLst>
              <a:ext uri="{FF2B5EF4-FFF2-40B4-BE49-F238E27FC236}">
                <a16:creationId xmlns:a16="http://schemas.microsoft.com/office/drawing/2014/main" id="{0318B45A-3A2B-8D46-BB74-FDA7226BB3F5}"/>
              </a:ext>
              <a:ext uri="{C183D7F6-B498-43B3-948B-1728B52AA6E4}">
                <adec:decorative xmlns:adec="http://schemas.microsoft.com/office/drawing/2017/decorative" val="1"/>
              </a:ext>
            </a:extLst>
          </p:cNvPr>
          <p:cNvPicPr>
            <a:picLocks noChangeAspect="1"/>
          </p:cNvPicPr>
          <p:nvPr/>
        </p:nvPicPr>
        <p:blipFill rotWithShape="1">
          <a:blip r:embed="rId3"/>
          <a:srcRect t="-1" b="15672"/>
          <a:stretch/>
        </p:blipFill>
        <p:spPr>
          <a:xfrm>
            <a:off x="0" y="3219614"/>
            <a:ext cx="9144000" cy="1180108"/>
          </a:xfrm>
          <a:prstGeom prst="rect">
            <a:avLst/>
          </a:prstGeom>
        </p:spPr>
      </p:pic>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1928192" y="4589464"/>
            <a:ext cx="7019718" cy="1500187"/>
          </a:xfrm>
        </p:spPr>
        <p:txBody>
          <a:bodyPr lIns="0" rIns="0">
            <a:normAutofit/>
          </a:bodyPr>
          <a:lstStyle>
            <a:lvl1pPr marL="0" indent="0">
              <a:buNone/>
              <a:defRPr sz="1500" b="1">
                <a:solidFill>
                  <a:schemeClr val="bg1">
                    <a:lumMod val="9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A1B2466F-F8A0-CD45-832F-8479B3464C58}"/>
              </a:ext>
            </a:extLst>
          </p:cNvPr>
          <p:cNvSpPr/>
          <p:nvPr/>
        </p:nvSpPr>
        <p:spPr>
          <a:xfrm>
            <a:off x="1431235" y="2981740"/>
            <a:ext cx="7911548" cy="12722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B9E7BA-586C-584B-B211-BD6F846339ED}"/>
              </a:ext>
            </a:extLst>
          </p:cNvPr>
          <p:cNvSpPr/>
          <p:nvPr/>
        </p:nvSpPr>
        <p:spPr>
          <a:xfrm>
            <a:off x="1620078" y="2213113"/>
            <a:ext cx="7523922" cy="1802294"/>
          </a:xfrm>
          <a:prstGeom prst="rect">
            <a:avLst/>
          </a:prstGeom>
          <a:solidFill>
            <a:srgbClr val="296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1951981" y="2491409"/>
            <a:ext cx="7013115" cy="1245705"/>
          </a:xfrm>
        </p:spPr>
        <p:txBody>
          <a:bodyPr lIns="0" rIns="0" anchor="b">
            <a:normAutofit/>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768710101"/>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7B0F18-A6D2-E642-9793-699ADB43F1E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03387A4-6DA5-A94E-AEFF-87798E1DE314}"/>
              </a:ext>
              <a:ext uri="{C183D7F6-B498-43B3-948B-1728B52AA6E4}">
                <adec:decorative xmlns:adec="http://schemas.microsoft.com/office/drawing/2017/decorative" val="1"/>
              </a:ext>
            </a:extLst>
          </p:cNvPr>
          <p:cNvPicPr>
            <a:picLocks noChangeAspect="1"/>
          </p:cNvPicPr>
          <p:nvPr/>
        </p:nvPicPr>
        <p:blipFill rotWithShape="1">
          <a:blip r:embed="rId2">
            <a:alphaModFix amt="37000"/>
          </a:blip>
          <a:srcRect t="-1" r="13796" b="35904"/>
          <a:stretch/>
        </p:blipFill>
        <p:spPr>
          <a:xfrm rot="807970">
            <a:off x="4697289" y="3157516"/>
            <a:ext cx="4275362" cy="4418218"/>
          </a:xfrm>
          <a:prstGeom prst="rect">
            <a:avLst/>
          </a:prstGeom>
        </p:spPr>
      </p:pic>
      <p:pic>
        <p:nvPicPr>
          <p:cNvPr id="9" name="Picture 8">
            <a:extLst>
              <a:ext uri="{FF2B5EF4-FFF2-40B4-BE49-F238E27FC236}">
                <a16:creationId xmlns:a16="http://schemas.microsoft.com/office/drawing/2014/main" id="{0318B45A-3A2B-8D46-BB74-FDA7226BB3F5}"/>
              </a:ext>
              <a:ext uri="{C183D7F6-B498-43B3-948B-1728B52AA6E4}">
                <adec:decorative xmlns:adec="http://schemas.microsoft.com/office/drawing/2017/decorative" val="1"/>
              </a:ext>
            </a:extLst>
          </p:cNvPr>
          <p:cNvPicPr>
            <a:picLocks noChangeAspect="1"/>
          </p:cNvPicPr>
          <p:nvPr/>
        </p:nvPicPr>
        <p:blipFill rotWithShape="1">
          <a:blip r:embed="rId3"/>
          <a:srcRect t="-1" b="15672"/>
          <a:stretch/>
        </p:blipFill>
        <p:spPr>
          <a:xfrm>
            <a:off x="0" y="1786740"/>
            <a:ext cx="9144000" cy="1180108"/>
          </a:xfrm>
          <a:prstGeom prst="rect">
            <a:avLst/>
          </a:prstGeom>
        </p:spPr>
      </p:pic>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641550" y="3156590"/>
            <a:ext cx="4894547" cy="1500187"/>
          </a:xfrm>
        </p:spPr>
        <p:txBody>
          <a:bodyPr lIns="0" rIns="0">
            <a:normAutofit/>
          </a:bodyPr>
          <a:lstStyle>
            <a:lvl1pPr marL="0" indent="0">
              <a:buNone/>
              <a:defRPr sz="1500" b="1">
                <a:solidFill>
                  <a:schemeClr val="bg1">
                    <a:lumMod val="9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A1B2466F-F8A0-CD45-832F-8479B3464C58}"/>
              </a:ext>
            </a:extLst>
          </p:cNvPr>
          <p:cNvSpPr/>
          <p:nvPr/>
        </p:nvSpPr>
        <p:spPr>
          <a:xfrm>
            <a:off x="278296" y="1548866"/>
            <a:ext cx="9104244" cy="12722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B9E7BA-586C-584B-B211-BD6F846339ED}"/>
              </a:ext>
            </a:extLst>
          </p:cNvPr>
          <p:cNvSpPr/>
          <p:nvPr/>
        </p:nvSpPr>
        <p:spPr>
          <a:xfrm>
            <a:off x="417443" y="780239"/>
            <a:ext cx="8229601" cy="1802294"/>
          </a:xfrm>
          <a:prstGeom prst="rect">
            <a:avLst/>
          </a:prstGeom>
          <a:solidFill>
            <a:srgbClr val="296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6B7F"/>
              </a:solidFill>
            </a:endParaRPr>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665338" y="1058535"/>
            <a:ext cx="7872374" cy="1245705"/>
          </a:xfrm>
        </p:spPr>
        <p:txBody>
          <a:bodyPr lIns="0" rIns="0" anchor="b">
            <a:normAutofit/>
          </a:bodyPr>
          <a:lstStyle>
            <a:lvl1pPr>
              <a:defRPr sz="1950">
                <a:solidFill>
                  <a:schemeClr val="bg1">
                    <a:lumMod val="95000"/>
                  </a:schemeClr>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15543379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8A2CAB-DA71-083B-5094-4817F06DD8DA}"/>
              </a:ext>
              <a:ext uri="{C183D7F6-B498-43B3-948B-1728B52AA6E4}">
                <adec:decorative xmlns:adec="http://schemas.microsoft.com/office/drawing/2017/decorative" val="1"/>
              </a:ext>
            </a:extLst>
          </p:cNvPr>
          <p:cNvPicPr>
            <a:picLocks noChangeAspect="1"/>
          </p:cNvPicPr>
          <p:nvPr/>
        </p:nvPicPr>
        <p:blipFill rotWithShape="1">
          <a:blip r:embed="rId2"/>
          <a:srcRect l="-9346" t="51643" r="-10228" b="25807"/>
          <a:stretch/>
        </p:blipFill>
        <p:spPr>
          <a:xfrm>
            <a:off x="1712202" y="4512734"/>
            <a:ext cx="6235700" cy="2345267"/>
          </a:xfrm>
          <a:prstGeom prst="rect">
            <a:avLst/>
          </a:prstGeom>
        </p:spPr>
      </p:pic>
      <p:pic>
        <p:nvPicPr>
          <p:cNvPr id="10" name="Picture 9">
            <a:extLst>
              <a:ext uri="{FF2B5EF4-FFF2-40B4-BE49-F238E27FC236}">
                <a16:creationId xmlns:a16="http://schemas.microsoft.com/office/drawing/2014/main" id="{797A33E0-1E71-7DC7-95DC-DF661BAB8700}"/>
              </a:ext>
              <a:ext uri="{C183D7F6-B498-43B3-948B-1728B52AA6E4}">
                <adec:decorative xmlns:adec="http://schemas.microsoft.com/office/drawing/2017/decorative" val="1"/>
              </a:ext>
            </a:extLst>
          </p:cNvPr>
          <p:cNvPicPr>
            <a:picLocks noChangeAspect="1"/>
          </p:cNvPicPr>
          <p:nvPr/>
        </p:nvPicPr>
        <p:blipFill rotWithShape="1">
          <a:blip r:embed="rId2"/>
          <a:srcRect l="-5693" t="36664" r="-13881" b="18236"/>
          <a:stretch/>
        </p:blipFill>
        <p:spPr>
          <a:xfrm>
            <a:off x="1663699" y="-1"/>
            <a:ext cx="6235700" cy="4690533"/>
          </a:xfrm>
          <a:prstGeom prst="rect">
            <a:avLst/>
          </a:prstGeom>
        </p:spPr>
      </p:pic>
      <p:sp>
        <p:nvSpPr>
          <p:cNvPr id="11" name="Rectangle 10">
            <a:extLst>
              <a:ext uri="{FF2B5EF4-FFF2-40B4-BE49-F238E27FC236}">
                <a16:creationId xmlns:a16="http://schemas.microsoft.com/office/drawing/2014/main" id="{1AB9E7BA-586C-584B-B211-BD6F846339ED}"/>
              </a:ext>
            </a:extLst>
          </p:cNvPr>
          <p:cNvSpPr/>
          <p:nvPr/>
        </p:nvSpPr>
        <p:spPr>
          <a:xfrm>
            <a:off x="1173256" y="2294753"/>
            <a:ext cx="7970744" cy="3336026"/>
          </a:xfrm>
          <a:prstGeom prst="rect">
            <a:avLst/>
          </a:prstGeom>
          <a:solidFill>
            <a:schemeClr val="bg1"/>
          </a:solidFill>
          <a:ln w="76200">
            <a:solidFill>
              <a:srgbClr val="296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EE85"/>
              </a:solidFill>
            </a:endParaRPr>
          </a:p>
        </p:txBody>
      </p:sp>
      <p:sp>
        <p:nvSpPr>
          <p:cNvPr id="12" name="Rectangle 11">
            <a:extLst>
              <a:ext uri="{FF2B5EF4-FFF2-40B4-BE49-F238E27FC236}">
                <a16:creationId xmlns:a16="http://schemas.microsoft.com/office/drawing/2014/main" id="{855854DA-022A-E784-5627-F04EE430E706}"/>
              </a:ext>
            </a:extLst>
          </p:cNvPr>
          <p:cNvSpPr/>
          <p:nvPr/>
        </p:nvSpPr>
        <p:spPr>
          <a:xfrm>
            <a:off x="1200151" y="2333920"/>
            <a:ext cx="8003597" cy="325394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EE85"/>
              </a:solidFill>
            </a:endParaRPr>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1454439" y="2491409"/>
            <a:ext cx="7326490" cy="1245705"/>
          </a:xfrm>
        </p:spPr>
        <p:txBody>
          <a:bodyPr lIns="0" rIns="0" anchor="b">
            <a:normAutofit/>
          </a:bodyPr>
          <a:lstStyle>
            <a:lvl1pPr>
              <a:defRPr sz="24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1430650" y="4195017"/>
            <a:ext cx="7333388" cy="1040372"/>
          </a:xfrm>
        </p:spPr>
        <p:txBody>
          <a:bodyPr lIns="0" rIns="0">
            <a:normAutofit/>
          </a:bodyPr>
          <a:lstStyle>
            <a:lvl1pPr marL="0" indent="0">
              <a:buNone/>
              <a:defRPr sz="1500" b="1">
                <a:solidFill>
                  <a:schemeClr val="tx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6A4A4058-F552-4BEC-1FBF-FFE1A192631F}"/>
              </a:ext>
            </a:extLst>
          </p:cNvPr>
          <p:cNvCxnSpPr>
            <a:cxnSpLocks/>
          </p:cNvCxnSpPr>
          <p:nvPr/>
        </p:nvCxnSpPr>
        <p:spPr>
          <a:xfrm>
            <a:off x="0" y="3886945"/>
            <a:ext cx="9144000"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200479"/>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2E2466-4B50-2B4B-A542-077D7A0215E6}"/>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437AEFB-1D88-A640-B4D3-201DD5090F7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67050" y="842433"/>
            <a:ext cx="2609900" cy="1900767"/>
          </a:xfrm>
          <a:prstGeom prst="rect">
            <a:avLst/>
          </a:prstGeom>
        </p:spPr>
      </p:pic>
      <p:sp>
        <p:nvSpPr>
          <p:cNvPr id="8" name="TextBox 7">
            <a:extLst>
              <a:ext uri="{FF2B5EF4-FFF2-40B4-BE49-F238E27FC236}">
                <a16:creationId xmlns:a16="http://schemas.microsoft.com/office/drawing/2014/main" id="{1B3530E9-59EA-CA4A-8943-0F10715F94EB}"/>
              </a:ext>
            </a:extLst>
          </p:cNvPr>
          <p:cNvSpPr txBox="1"/>
          <p:nvPr/>
        </p:nvSpPr>
        <p:spPr>
          <a:xfrm>
            <a:off x="3469174" y="3157148"/>
            <a:ext cx="2249398"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200" dirty="0" err="1">
                <a:solidFill>
                  <a:schemeClr val="bg1"/>
                </a:solidFill>
                <a:effectLst/>
                <a:latin typeface="Arial" panose="020B0604020202020204" pitchFamily="34" charset="0"/>
                <a:ea typeface="+mn-ea"/>
                <a:cs typeface="Arial" panose="020B0604020202020204" pitchFamily="34" charset="0"/>
              </a:rPr>
              <a:t>frederick.cancer.gov</a:t>
            </a:r>
            <a:endParaRPr lang="en-US" sz="1800" kern="1200" dirty="0">
              <a:solidFill>
                <a:schemeClr val="bg1"/>
              </a:solidFill>
              <a:effectLst/>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A94DB3D0-74FC-A140-B898-2E38B67D8618}"/>
              </a:ext>
            </a:extLst>
          </p:cNvPr>
          <p:cNvSpPr txBox="1"/>
          <p:nvPr/>
        </p:nvSpPr>
        <p:spPr>
          <a:xfrm>
            <a:off x="2153711" y="4032762"/>
            <a:ext cx="4836580" cy="415498"/>
          </a:xfrm>
          <a:prstGeom prst="rect">
            <a:avLst/>
          </a:prstGeom>
          <a:noFill/>
        </p:spPr>
        <p:txBody>
          <a:bodyPr wrap="none" rtlCol="0">
            <a:spAutoFit/>
          </a:bodyPr>
          <a:lstStyle/>
          <a:p>
            <a:pPr algn="ctr"/>
            <a:r>
              <a:rPr lang="en-US" sz="1050" kern="1200" dirty="0">
                <a:solidFill>
                  <a:schemeClr val="bg1"/>
                </a:solidFill>
                <a:effectLst/>
                <a:latin typeface="+mn-lt"/>
                <a:ea typeface="+mn-ea"/>
                <a:cs typeface="+mn-cs"/>
              </a:rPr>
              <a:t>The Frederick National Laboratory for Cancer Research is government owned</a:t>
            </a:r>
          </a:p>
          <a:p>
            <a:pPr algn="ctr"/>
            <a:r>
              <a:rPr lang="en-US" sz="1050" kern="1200" dirty="0">
                <a:solidFill>
                  <a:schemeClr val="bg1"/>
                </a:solidFill>
                <a:effectLst/>
                <a:latin typeface="+mn-lt"/>
                <a:ea typeface="+mn-ea"/>
                <a:cs typeface="+mn-cs"/>
              </a:rPr>
              <a:t>and contractor operated on behalf of the National Cancer Institute.</a:t>
            </a:r>
          </a:p>
        </p:txBody>
      </p:sp>
      <p:pic>
        <p:nvPicPr>
          <p:cNvPr id="12" name="Picture 11">
            <a:extLst>
              <a:ext uri="{FF2B5EF4-FFF2-40B4-BE49-F238E27FC236}">
                <a16:creationId xmlns:a16="http://schemas.microsoft.com/office/drawing/2014/main" id="{3553FACC-C369-9146-933B-A3AFF00FEA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86101" y="4969931"/>
            <a:ext cx="2971799" cy="1320800"/>
          </a:xfrm>
          <a:prstGeom prst="rect">
            <a:avLst/>
          </a:prstGeom>
        </p:spPr>
      </p:pic>
    </p:spTree>
    <p:extLst>
      <p:ext uri="{BB962C8B-B14F-4D97-AF65-F5344CB8AC3E}">
        <p14:creationId xmlns:p14="http://schemas.microsoft.com/office/powerpoint/2010/main" val="1844622254"/>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smtClean="0"/>
              <a:pPr>
                <a:defRPr/>
              </a:pPr>
              <a:t>‹#›</a:t>
            </a:fld>
            <a:endParaRPr lang="en-US"/>
          </a:p>
        </p:txBody>
      </p:sp>
    </p:spTree>
    <p:extLst>
      <p:ext uri="{BB962C8B-B14F-4D97-AF65-F5344CB8AC3E}">
        <p14:creationId xmlns:p14="http://schemas.microsoft.com/office/powerpoint/2010/main" val="2322709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3665797699"/>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164964581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DC32D4D-0056-419C-865B-1039B82BF428}" type="slidenum">
              <a:rPr lang="en-US"/>
              <a:pPr>
                <a:defRPr/>
              </a:pPr>
              <a:t>‹#›</a:t>
            </a:fld>
            <a:endParaRPr lang="en-US"/>
          </a:p>
        </p:txBody>
      </p:sp>
    </p:spTree>
    <p:extLst>
      <p:ext uri="{BB962C8B-B14F-4D97-AF65-F5344CB8AC3E}">
        <p14:creationId xmlns:p14="http://schemas.microsoft.com/office/powerpoint/2010/main" val="199660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r>
              <a:rPr lang="en-US" noProof="0"/>
              <a:t>Click icon to add table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2AC0147-D338-44A2-B883-A4294D35239E}" type="slidenum">
              <a:rPr lang="en-US" smtClean="0"/>
              <a:pPr>
                <a:defRPr/>
              </a:pPr>
              <a:t>‹#›</a:t>
            </a:fld>
            <a:endParaRPr lang="en-US"/>
          </a:p>
        </p:txBody>
      </p:sp>
    </p:spTree>
    <p:extLst>
      <p:ext uri="{BB962C8B-B14F-4D97-AF65-F5344CB8AC3E}">
        <p14:creationId xmlns:p14="http://schemas.microsoft.com/office/powerpoint/2010/main" val="38111764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FNLCR Lab Technician  Image" title="FNLCR Lab Technician Image"/>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dirty="0"/>
              <a:t>Click to edit Master subtitle style</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0" name="Picture 9" descr="FNLCR Text Treatment/NCI Sub Text" title="FNLCR Text Treatment/NCI Sub Tex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1" name="TextBox 10" descr="HHS/NIH/NCI/FFRDC Text" title="HHS/NIH/NCI/FFRDC Text"/>
          <p:cNvSpPr txBox="1"/>
          <p:nvPr userDrawn="1"/>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Tree>
    <p:extLst>
      <p:ext uri="{BB962C8B-B14F-4D97-AF65-F5344CB8AC3E}">
        <p14:creationId xmlns:p14="http://schemas.microsoft.com/office/powerpoint/2010/main" val="29905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6" name="Rectangle 5"/>
          <p:cNvSpPr/>
          <p:nvPr userDrawn="1"/>
        </p:nvSpPr>
        <p:spPr>
          <a:xfrm>
            <a:off x="0" y="0"/>
            <a:ext cx="9144000" cy="1085850"/>
          </a:xfrm>
          <a:prstGeom prst="rect">
            <a:avLst/>
          </a:prstGeom>
          <a:gradFill flip="none" rotWithShape="1">
            <a:gsLst>
              <a:gs pos="0">
                <a:srgbClr val="214171"/>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19625" y="277813"/>
            <a:ext cx="42624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a:t>Click to edit Master subtitle style</a:t>
            </a:r>
            <a:endParaRPr lang="en-US" dirty="0"/>
          </a:p>
        </p:txBody>
      </p:sp>
      <p:sp>
        <p:nvSpPr>
          <p:cNvPr id="10" name="TextBox 36"/>
          <p:cNvSpPr txBox="1">
            <a:spLocks noChangeArrowheads="1"/>
          </p:cNvSpPr>
          <p:nvPr userDrawn="1"/>
        </p:nvSpPr>
        <p:spPr bwMode="auto">
          <a:xfrm>
            <a:off x="611793" y="6387837"/>
            <a:ext cx="8465532"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100">
                <a:solidFill>
                  <a:schemeClr val="tx1"/>
                </a:solidFill>
                <a:latin typeface="Arial" charset="0"/>
                <a:ea typeface="MS PGothic" pitchFamily="34" charset="-128"/>
              </a:defRPr>
            </a:lvl1pPr>
            <a:lvl2pPr marL="742950" indent="-285750" eaLnBrk="0" hangingPunct="0">
              <a:defRPr sz="6100">
                <a:solidFill>
                  <a:schemeClr val="tx1"/>
                </a:solidFill>
                <a:latin typeface="Arial" charset="0"/>
                <a:ea typeface="MS PGothic" pitchFamily="34" charset="-128"/>
              </a:defRPr>
            </a:lvl2pPr>
            <a:lvl3pPr marL="1143000" indent="-228600" eaLnBrk="0" hangingPunct="0">
              <a:defRPr sz="6100">
                <a:solidFill>
                  <a:schemeClr val="tx1"/>
                </a:solidFill>
                <a:latin typeface="Arial" charset="0"/>
                <a:ea typeface="MS PGothic" pitchFamily="34" charset="-128"/>
              </a:defRPr>
            </a:lvl3pPr>
            <a:lvl4pPr marL="1600200" indent="-228600" eaLnBrk="0" hangingPunct="0">
              <a:defRPr sz="6100">
                <a:solidFill>
                  <a:schemeClr val="tx1"/>
                </a:solidFill>
                <a:latin typeface="Arial" charset="0"/>
                <a:ea typeface="MS PGothic" pitchFamily="34" charset="-128"/>
              </a:defRPr>
            </a:lvl4pPr>
            <a:lvl5pPr marL="2057400" indent="-228600" eaLnBrk="0" hangingPunct="0">
              <a:defRPr sz="6100">
                <a:solidFill>
                  <a:schemeClr val="tx1"/>
                </a:solidFill>
                <a:latin typeface="Arial" charset="0"/>
                <a:ea typeface="MS PGothic" pitchFamily="34" charset="-128"/>
              </a:defRPr>
            </a:lvl5pPr>
            <a:lvl6pPr marL="2514600" indent="-228600" eaLnBrk="0" fontAlgn="base" hangingPunct="0">
              <a:spcBef>
                <a:spcPct val="0"/>
              </a:spcBef>
              <a:spcAft>
                <a:spcPct val="0"/>
              </a:spcAft>
              <a:defRPr sz="6100">
                <a:solidFill>
                  <a:schemeClr val="tx1"/>
                </a:solidFill>
                <a:latin typeface="Arial" charset="0"/>
                <a:ea typeface="MS PGothic" pitchFamily="34" charset="-128"/>
              </a:defRPr>
            </a:lvl6pPr>
            <a:lvl7pPr marL="2971800" indent="-228600" eaLnBrk="0" fontAlgn="base" hangingPunct="0">
              <a:spcBef>
                <a:spcPct val="0"/>
              </a:spcBef>
              <a:spcAft>
                <a:spcPct val="0"/>
              </a:spcAft>
              <a:defRPr sz="6100">
                <a:solidFill>
                  <a:schemeClr val="tx1"/>
                </a:solidFill>
                <a:latin typeface="Arial" charset="0"/>
                <a:ea typeface="MS PGothic" pitchFamily="34" charset="-128"/>
              </a:defRPr>
            </a:lvl7pPr>
            <a:lvl8pPr marL="3429000" indent="-228600" eaLnBrk="0" fontAlgn="base" hangingPunct="0">
              <a:spcBef>
                <a:spcPct val="0"/>
              </a:spcBef>
              <a:spcAft>
                <a:spcPct val="0"/>
              </a:spcAft>
              <a:defRPr sz="6100">
                <a:solidFill>
                  <a:schemeClr val="tx1"/>
                </a:solidFill>
                <a:latin typeface="Arial" charset="0"/>
                <a:ea typeface="MS PGothic" pitchFamily="34" charset="-128"/>
              </a:defRPr>
            </a:lvl8pPr>
            <a:lvl9pPr marL="3886200" indent="-228600" eaLnBrk="0" fontAlgn="base" hangingPunct="0">
              <a:spcBef>
                <a:spcPct val="0"/>
              </a:spcBef>
              <a:spcAft>
                <a:spcPct val="0"/>
              </a:spcAft>
              <a:defRPr sz="6100">
                <a:solidFill>
                  <a:schemeClr val="tx1"/>
                </a:solidFill>
                <a:latin typeface="Arial" charset="0"/>
                <a:ea typeface="MS PGothic" pitchFamily="34" charset="-128"/>
              </a:defRPr>
            </a:lvl9pPr>
          </a:lstStyle>
          <a:p>
            <a:pPr algn="r" eaLnBrk="1" hangingPunct="1"/>
            <a:r>
              <a:rPr lang="en-US" sz="900" dirty="0">
                <a:solidFill>
                  <a:srgbClr val="25529B"/>
                </a:solidFill>
              </a:rPr>
              <a:t>The</a:t>
            </a:r>
            <a:r>
              <a:rPr lang="en-US" sz="900" baseline="0" dirty="0">
                <a:solidFill>
                  <a:srgbClr val="25529B"/>
                </a:solidFill>
              </a:rPr>
              <a:t> Frederick National Laboratory is a federally funded research and development center operated by SAIC-Frederick, Inc., for the National Cancer Institute</a:t>
            </a:r>
          </a:p>
          <a:p>
            <a:pPr marL="0" marR="0" indent="0" algn="r" defTabSz="914400" rtl="0" eaLnBrk="1" fontAlgn="base" latinLnBrk="0" hangingPunct="1">
              <a:lnSpc>
                <a:spcPct val="100000"/>
              </a:lnSpc>
              <a:spcBef>
                <a:spcPts val="300"/>
              </a:spcBef>
              <a:spcAft>
                <a:spcPct val="0"/>
              </a:spcAft>
              <a:buClrTx/>
              <a:buSzTx/>
              <a:buFontTx/>
              <a:buNone/>
              <a:tabLst/>
              <a:defRPr/>
            </a:pPr>
            <a:r>
              <a:rPr lang="en-US" sz="900" dirty="0">
                <a:solidFill>
                  <a:srgbClr val="25529B"/>
                </a:solidFill>
              </a:rPr>
              <a:t>DEPARTMENT OF HEALTH AND HUMAN SERVICES</a:t>
            </a:r>
            <a:r>
              <a:rPr lang="en-US" sz="900" baseline="0" dirty="0">
                <a:solidFill>
                  <a:srgbClr val="25529B"/>
                </a:solidFill>
              </a:rPr>
              <a:t> </a:t>
            </a:r>
            <a:r>
              <a:rPr lang="en-US" sz="900" dirty="0">
                <a:solidFill>
                  <a:srgbClr val="25529B"/>
                </a:solidFill>
              </a:rPr>
              <a:t>• National Institutes of Health • National Cancer Institute</a:t>
            </a:r>
          </a:p>
          <a:p>
            <a:pPr algn="r" eaLnBrk="1" hangingPunct="1"/>
            <a:endParaRPr lang="en-US" sz="900" dirty="0">
              <a:solidFill>
                <a:srgbClr val="25529B"/>
              </a:solidFill>
            </a:endParaRPr>
          </a:p>
        </p:txBody>
      </p:sp>
    </p:spTree>
    <p:extLst>
      <p:ext uri="{BB962C8B-B14F-4D97-AF65-F5344CB8AC3E}">
        <p14:creationId xmlns:p14="http://schemas.microsoft.com/office/powerpoint/2010/main" val="17522025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872909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180991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C7374BDD-B200-4D9D-B786-A3A138ABD0C5}" type="slidenum">
              <a:rPr lang="en-US"/>
              <a:pPr>
                <a:defRPr/>
              </a:pPr>
              <a:t>‹#›</a:t>
            </a:fld>
            <a:endParaRPr lang="en-US"/>
          </a:p>
        </p:txBody>
      </p:sp>
    </p:spTree>
    <p:extLst>
      <p:ext uri="{BB962C8B-B14F-4D97-AF65-F5344CB8AC3E}">
        <p14:creationId xmlns:p14="http://schemas.microsoft.com/office/powerpoint/2010/main" val="16078887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r>
              <a:rPr lang="en-US" noProof="0"/>
              <a:t>Click icon to add table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47BBDD65-A200-426F-A709-8E5669531341}" type="slidenum">
              <a:rPr lang="en-US"/>
              <a:pPr>
                <a:defRPr/>
              </a:pPr>
              <a:t>‹#›</a:t>
            </a:fld>
            <a:endParaRPr lang="en-US"/>
          </a:p>
        </p:txBody>
      </p:sp>
    </p:spTree>
    <p:extLst>
      <p:ext uri="{BB962C8B-B14F-4D97-AF65-F5344CB8AC3E}">
        <p14:creationId xmlns:p14="http://schemas.microsoft.com/office/powerpoint/2010/main" val="8516329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A3A9249-7D04-4C89-9194-51B74C73BC34}" type="slidenum">
              <a:rPr lang="en-US"/>
              <a:pPr>
                <a:defRPr/>
              </a:pPr>
              <a:t>‹#›</a:t>
            </a:fld>
            <a:endParaRPr lang="en-US"/>
          </a:p>
        </p:txBody>
      </p:sp>
    </p:spTree>
    <p:extLst>
      <p:ext uri="{BB962C8B-B14F-4D97-AF65-F5344CB8AC3E}">
        <p14:creationId xmlns:p14="http://schemas.microsoft.com/office/powerpoint/2010/main" val="508740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FBEA724-D4A5-44BC-A5D7-1D1696F35076}" type="slidenum">
              <a:rPr lang="en-US"/>
              <a:pPr>
                <a:defRPr/>
              </a:pPr>
              <a:t>‹#›</a:t>
            </a:fld>
            <a:endParaRPr lang="en-US"/>
          </a:p>
        </p:txBody>
      </p:sp>
    </p:spTree>
    <p:extLst>
      <p:ext uri="{BB962C8B-B14F-4D97-AF65-F5344CB8AC3E}">
        <p14:creationId xmlns:p14="http://schemas.microsoft.com/office/powerpoint/2010/main" val="1623288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2162666-6983-45B1-A284-BE2CE2B3A7A3}" type="slidenum">
              <a:rPr lang="en-US"/>
              <a:pPr>
                <a:defRPr/>
              </a:pPr>
              <a:t>‹#›</a:t>
            </a:fld>
            <a:endParaRPr lang="en-US"/>
          </a:p>
        </p:txBody>
      </p:sp>
    </p:spTree>
    <p:extLst>
      <p:ext uri="{BB962C8B-B14F-4D97-AF65-F5344CB8AC3E}">
        <p14:creationId xmlns:p14="http://schemas.microsoft.com/office/powerpoint/2010/main" val="509201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AC76399D-57EE-4442-881D-CC57111EF1E0}" type="slidenum">
              <a:rPr lang="en-US"/>
              <a:pPr>
                <a:defRPr/>
              </a:pPr>
              <a:t>‹#›</a:t>
            </a:fld>
            <a:endParaRPr lang="en-US"/>
          </a:p>
        </p:txBody>
      </p:sp>
    </p:spTree>
    <p:extLst>
      <p:ext uri="{BB962C8B-B14F-4D97-AF65-F5344CB8AC3E}">
        <p14:creationId xmlns:p14="http://schemas.microsoft.com/office/powerpoint/2010/main" val="11510031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FNLCR Lab Technician  Image" title="FNLCR Lab Technician Image"/>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a:t>Click to edit Master subtitle style</a:t>
            </a:r>
            <a:endParaRPr lang="en-US" dirty="0"/>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0" name="Picture 9" descr="FNLCR Text Treatment/NCI Sub Text" title="FNLCR Text Treatment/NCI Sub Tex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1" name="TextBox 10" descr="HHS/NIH/NCI/FFRDC Text" title="HHS/NIH/NCI/FFRDC Text"/>
          <p:cNvSpPr txBox="1"/>
          <p:nvPr userDrawn="1"/>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Tree>
    <p:extLst>
      <p:ext uri="{BB962C8B-B14F-4D97-AF65-F5344CB8AC3E}">
        <p14:creationId xmlns:p14="http://schemas.microsoft.com/office/powerpoint/2010/main" val="10294859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30721509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044129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5B79ED3-BDAC-4236-885B-164CEBBC0931}" type="slidenum">
              <a:rPr lang="en-US"/>
              <a:pPr>
                <a:defRPr/>
              </a:pPr>
              <a:t>‹#›</a:t>
            </a:fld>
            <a:endParaRPr lang="en-US"/>
          </a:p>
        </p:txBody>
      </p:sp>
    </p:spTree>
    <p:extLst>
      <p:ext uri="{BB962C8B-B14F-4D97-AF65-F5344CB8AC3E}">
        <p14:creationId xmlns:p14="http://schemas.microsoft.com/office/powerpoint/2010/main" val="1242252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solidFill>
                <a:srgbClr val="000000"/>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9EA39AB4-525B-4EF2-9305-C2DB3266F10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50066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4EBFFB22-256F-4675-9EFD-686C82F78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15907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a:pPr>
                <a:defRPr/>
              </a:pPr>
              <a:t>‹#›</a:t>
            </a:fld>
            <a:endParaRPr lang="en-US"/>
          </a:p>
        </p:txBody>
      </p:sp>
    </p:spTree>
    <p:extLst>
      <p:ext uri="{BB962C8B-B14F-4D97-AF65-F5344CB8AC3E}">
        <p14:creationId xmlns:p14="http://schemas.microsoft.com/office/powerpoint/2010/main" val="29525551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r>
              <a:rPr lang="en-US" noProof="0"/>
              <a:t>Click icon to add table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2AC0147-D338-44A2-B883-A4294D35239E}" type="slidenum">
              <a:rPr lang="en-US"/>
              <a:pPr>
                <a:defRPr/>
              </a:pPr>
              <a:t>‹#›</a:t>
            </a:fld>
            <a:endParaRPr lang="en-US"/>
          </a:p>
        </p:txBody>
      </p:sp>
    </p:spTree>
    <p:extLst>
      <p:ext uri="{BB962C8B-B14F-4D97-AF65-F5344CB8AC3E}">
        <p14:creationId xmlns:p14="http://schemas.microsoft.com/office/powerpoint/2010/main" val="28077614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2162666-6983-45B1-A284-BE2CE2B3A7A3}" type="slidenum">
              <a:rPr lang="en-US"/>
              <a:pPr>
                <a:defRPr/>
              </a:pPr>
              <a:t>‹#›</a:t>
            </a:fld>
            <a:endParaRPr lang="en-US"/>
          </a:p>
        </p:txBody>
      </p:sp>
    </p:spTree>
    <p:extLst>
      <p:ext uri="{BB962C8B-B14F-4D97-AF65-F5344CB8AC3E}">
        <p14:creationId xmlns:p14="http://schemas.microsoft.com/office/powerpoint/2010/main" val="30818280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6" name="Rectangle 5"/>
          <p:cNvSpPr/>
          <p:nvPr userDrawn="1"/>
        </p:nvSpPr>
        <p:spPr>
          <a:xfrm>
            <a:off x="0" y="0"/>
            <a:ext cx="9144000" cy="1085850"/>
          </a:xfrm>
          <a:prstGeom prst="rect">
            <a:avLst/>
          </a:prstGeom>
          <a:gradFill flip="none" rotWithShape="1">
            <a:gsLst>
              <a:gs pos="0">
                <a:srgbClr val="214171"/>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19625" y="277813"/>
            <a:ext cx="42624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a:t>Click to edit Master subtitle style</a:t>
            </a:r>
            <a:endParaRPr lang="en-US" dirty="0"/>
          </a:p>
        </p:txBody>
      </p:sp>
      <p:sp>
        <p:nvSpPr>
          <p:cNvPr id="10" name="TextBox 36"/>
          <p:cNvSpPr txBox="1">
            <a:spLocks noChangeArrowheads="1"/>
          </p:cNvSpPr>
          <p:nvPr userDrawn="1"/>
        </p:nvSpPr>
        <p:spPr bwMode="auto">
          <a:xfrm>
            <a:off x="611793" y="6387837"/>
            <a:ext cx="8465532"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100">
                <a:solidFill>
                  <a:schemeClr val="tx1"/>
                </a:solidFill>
                <a:latin typeface="Arial" charset="0"/>
                <a:ea typeface="MS PGothic" pitchFamily="34" charset="-128"/>
              </a:defRPr>
            </a:lvl1pPr>
            <a:lvl2pPr marL="742950" indent="-285750" eaLnBrk="0" hangingPunct="0">
              <a:defRPr sz="6100">
                <a:solidFill>
                  <a:schemeClr val="tx1"/>
                </a:solidFill>
                <a:latin typeface="Arial" charset="0"/>
                <a:ea typeface="MS PGothic" pitchFamily="34" charset="-128"/>
              </a:defRPr>
            </a:lvl2pPr>
            <a:lvl3pPr marL="1143000" indent="-228600" eaLnBrk="0" hangingPunct="0">
              <a:defRPr sz="6100">
                <a:solidFill>
                  <a:schemeClr val="tx1"/>
                </a:solidFill>
                <a:latin typeface="Arial" charset="0"/>
                <a:ea typeface="MS PGothic" pitchFamily="34" charset="-128"/>
              </a:defRPr>
            </a:lvl3pPr>
            <a:lvl4pPr marL="1600200" indent="-228600" eaLnBrk="0" hangingPunct="0">
              <a:defRPr sz="6100">
                <a:solidFill>
                  <a:schemeClr val="tx1"/>
                </a:solidFill>
                <a:latin typeface="Arial" charset="0"/>
                <a:ea typeface="MS PGothic" pitchFamily="34" charset="-128"/>
              </a:defRPr>
            </a:lvl4pPr>
            <a:lvl5pPr marL="2057400" indent="-228600" eaLnBrk="0" hangingPunct="0">
              <a:defRPr sz="6100">
                <a:solidFill>
                  <a:schemeClr val="tx1"/>
                </a:solidFill>
                <a:latin typeface="Arial" charset="0"/>
                <a:ea typeface="MS PGothic" pitchFamily="34" charset="-128"/>
              </a:defRPr>
            </a:lvl5pPr>
            <a:lvl6pPr marL="2514600" indent="-228600" eaLnBrk="0" fontAlgn="base" hangingPunct="0">
              <a:spcBef>
                <a:spcPct val="0"/>
              </a:spcBef>
              <a:spcAft>
                <a:spcPct val="0"/>
              </a:spcAft>
              <a:defRPr sz="6100">
                <a:solidFill>
                  <a:schemeClr val="tx1"/>
                </a:solidFill>
                <a:latin typeface="Arial" charset="0"/>
                <a:ea typeface="MS PGothic" pitchFamily="34" charset="-128"/>
              </a:defRPr>
            </a:lvl6pPr>
            <a:lvl7pPr marL="2971800" indent="-228600" eaLnBrk="0" fontAlgn="base" hangingPunct="0">
              <a:spcBef>
                <a:spcPct val="0"/>
              </a:spcBef>
              <a:spcAft>
                <a:spcPct val="0"/>
              </a:spcAft>
              <a:defRPr sz="6100">
                <a:solidFill>
                  <a:schemeClr val="tx1"/>
                </a:solidFill>
                <a:latin typeface="Arial" charset="0"/>
                <a:ea typeface="MS PGothic" pitchFamily="34" charset="-128"/>
              </a:defRPr>
            </a:lvl7pPr>
            <a:lvl8pPr marL="3429000" indent="-228600" eaLnBrk="0" fontAlgn="base" hangingPunct="0">
              <a:spcBef>
                <a:spcPct val="0"/>
              </a:spcBef>
              <a:spcAft>
                <a:spcPct val="0"/>
              </a:spcAft>
              <a:defRPr sz="6100">
                <a:solidFill>
                  <a:schemeClr val="tx1"/>
                </a:solidFill>
                <a:latin typeface="Arial" charset="0"/>
                <a:ea typeface="MS PGothic" pitchFamily="34" charset="-128"/>
              </a:defRPr>
            </a:lvl8pPr>
            <a:lvl9pPr marL="3886200" indent="-228600" eaLnBrk="0" fontAlgn="base" hangingPunct="0">
              <a:spcBef>
                <a:spcPct val="0"/>
              </a:spcBef>
              <a:spcAft>
                <a:spcPct val="0"/>
              </a:spcAft>
              <a:defRPr sz="6100">
                <a:solidFill>
                  <a:schemeClr val="tx1"/>
                </a:solidFill>
                <a:latin typeface="Arial" charset="0"/>
                <a:ea typeface="MS PGothic" pitchFamily="34" charset="-128"/>
              </a:defRPr>
            </a:lvl9pPr>
          </a:lstStyle>
          <a:p>
            <a:pPr algn="r" eaLnBrk="1" hangingPunct="1"/>
            <a:r>
              <a:rPr lang="en-US" sz="900" dirty="0">
                <a:solidFill>
                  <a:srgbClr val="25529B"/>
                </a:solidFill>
              </a:rPr>
              <a:t>The</a:t>
            </a:r>
            <a:r>
              <a:rPr lang="en-US" sz="900" baseline="0" dirty="0">
                <a:solidFill>
                  <a:srgbClr val="25529B"/>
                </a:solidFill>
              </a:rPr>
              <a:t> Frederick National Laboratory is a federally funded research and development center operated by SAIC-Frederick, Inc., for the National Cancer Institute</a:t>
            </a:r>
          </a:p>
          <a:p>
            <a:pPr marL="0" marR="0" indent="0" algn="r" defTabSz="914400" rtl="0" eaLnBrk="1" fontAlgn="base" latinLnBrk="0" hangingPunct="1">
              <a:lnSpc>
                <a:spcPct val="100000"/>
              </a:lnSpc>
              <a:spcBef>
                <a:spcPts val="300"/>
              </a:spcBef>
              <a:spcAft>
                <a:spcPct val="0"/>
              </a:spcAft>
              <a:buClrTx/>
              <a:buSzTx/>
              <a:buFontTx/>
              <a:buNone/>
              <a:tabLst/>
              <a:defRPr/>
            </a:pPr>
            <a:r>
              <a:rPr lang="en-US" sz="900" dirty="0">
                <a:solidFill>
                  <a:srgbClr val="25529B"/>
                </a:solidFill>
              </a:rPr>
              <a:t>DEPARTMENT OF HEALTH AND HUMAN SERVICES</a:t>
            </a:r>
            <a:r>
              <a:rPr lang="en-US" sz="900" baseline="0" dirty="0">
                <a:solidFill>
                  <a:srgbClr val="25529B"/>
                </a:solidFill>
              </a:rPr>
              <a:t> </a:t>
            </a:r>
            <a:r>
              <a:rPr lang="en-US" sz="900" dirty="0">
                <a:solidFill>
                  <a:srgbClr val="25529B"/>
                </a:solidFill>
              </a:rPr>
              <a:t>• National Institutes of Health • National Cancer Institute</a:t>
            </a:r>
          </a:p>
          <a:p>
            <a:pPr algn="r" eaLnBrk="1" hangingPunct="1"/>
            <a:endParaRPr lang="en-US" sz="900" dirty="0">
              <a:solidFill>
                <a:srgbClr val="25529B"/>
              </a:solidFill>
            </a:endParaRPr>
          </a:p>
        </p:txBody>
      </p:sp>
    </p:spTree>
    <p:extLst>
      <p:ext uri="{BB962C8B-B14F-4D97-AF65-F5344CB8AC3E}">
        <p14:creationId xmlns:p14="http://schemas.microsoft.com/office/powerpoint/2010/main" val="4045735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6068A10-98AE-41EB-A95E-C650997528C5}" type="slidenum">
              <a:rPr lang="en-US"/>
              <a:pPr>
                <a:defRPr/>
              </a:pPr>
              <a:t>‹#›</a:t>
            </a:fld>
            <a:endParaRPr lang="en-US"/>
          </a:p>
        </p:txBody>
      </p:sp>
    </p:spTree>
    <p:extLst>
      <p:ext uri="{BB962C8B-B14F-4D97-AF65-F5344CB8AC3E}">
        <p14:creationId xmlns:p14="http://schemas.microsoft.com/office/powerpoint/2010/main" val="899476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287331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703731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a:pPr>
                <a:defRPr/>
              </a:pPr>
              <a:t>‹#›</a:t>
            </a:fld>
            <a:endParaRPr lang="en-US"/>
          </a:p>
        </p:txBody>
      </p:sp>
    </p:spTree>
    <p:extLst>
      <p:ext uri="{BB962C8B-B14F-4D97-AF65-F5344CB8AC3E}">
        <p14:creationId xmlns:p14="http://schemas.microsoft.com/office/powerpoint/2010/main" val="40561503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FNLCR Lab Technician  Image" title="FNLCR Lab Technician Image"/>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a:t>Click to edit Master subtitle style</a:t>
            </a:r>
            <a:endParaRPr lang="en-US" dirty="0"/>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0" name="Picture 9" descr="FNLCR Text Treatment/NCI Sub Text" title="FNLCR Text Treatment/NCI Sub Tex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1" name="TextBox 10" descr="HHS/NIH/NCI/FFRDC Text" title="HHS/NIH/NCI/FFRDC Text"/>
          <p:cNvSpPr txBox="1"/>
          <p:nvPr userDrawn="1"/>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Tree>
    <p:extLst>
      <p:ext uri="{BB962C8B-B14F-4D97-AF65-F5344CB8AC3E}">
        <p14:creationId xmlns:p14="http://schemas.microsoft.com/office/powerpoint/2010/main" val="25922482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32382178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835218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5B79ED3-BDAC-4236-885B-164CEBBC0931}" type="slidenum">
              <a:rPr lang="en-US"/>
              <a:pPr>
                <a:defRPr/>
              </a:pPr>
              <a:t>‹#›</a:t>
            </a:fld>
            <a:endParaRPr lang="en-US"/>
          </a:p>
        </p:txBody>
      </p:sp>
    </p:spTree>
    <p:extLst>
      <p:ext uri="{BB962C8B-B14F-4D97-AF65-F5344CB8AC3E}">
        <p14:creationId xmlns:p14="http://schemas.microsoft.com/office/powerpoint/2010/main" val="11208000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solidFill>
                <a:srgbClr val="000000"/>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9EA39AB4-525B-4EF2-9305-C2DB3266F10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80532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4EBFFB22-256F-4675-9EFD-686C82F78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26775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a:pPr>
                <a:defRPr/>
              </a:pPr>
              <a:t>‹#›</a:t>
            </a:fld>
            <a:endParaRPr lang="en-US"/>
          </a:p>
        </p:txBody>
      </p:sp>
    </p:spTree>
    <p:extLst>
      <p:ext uri="{BB962C8B-B14F-4D97-AF65-F5344CB8AC3E}">
        <p14:creationId xmlns:p14="http://schemas.microsoft.com/office/powerpoint/2010/main" val="2946275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4EBFFB22-256F-4675-9EFD-686C82F78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92537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r>
              <a:rPr lang="en-US" noProof="0"/>
              <a:t>Click icon to add table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2AC0147-D338-44A2-B883-A4294D35239E}" type="slidenum">
              <a:rPr lang="en-US"/>
              <a:pPr>
                <a:defRPr/>
              </a:pPr>
              <a:t>‹#›</a:t>
            </a:fld>
            <a:endParaRPr lang="en-US"/>
          </a:p>
        </p:txBody>
      </p:sp>
    </p:spTree>
    <p:extLst>
      <p:ext uri="{BB962C8B-B14F-4D97-AF65-F5344CB8AC3E}">
        <p14:creationId xmlns:p14="http://schemas.microsoft.com/office/powerpoint/2010/main" val="17475849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2162666-6983-45B1-A284-BE2CE2B3A7A3}" type="slidenum">
              <a:rPr lang="en-US"/>
              <a:pPr>
                <a:defRPr/>
              </a:pPr>
              <a:t>‹#›</a:t>
            </a:fld>
            <a:endParaRPr lang="en-US"/>
          </a:p>
        </p:txBody>
      </p:sp>
    </p:spTree>
    <p:extLst>
      <p:ext uri="{BB962C8B-B14F-4D97-AF65-F5344CB8AC3E}">
        <p14:creationId xmlns:p14="http://schemas.microsoft.com/office/powerpoint/2010/main" val="2749541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FNLCR Lab Technician  Image" title="FNLCR Lab Technician Image"/>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dirty="0"/>
              <a:t>Click to edit Master subtitle style</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0" name="Picture 9" descr="FNLCR Text Treatment/NCI Sub Text" title="FNLCR Text Treatment/NCI Sub Tex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1" name="TextBox 10" descr="HHS/NIH/NCI/FFRDC Text" title="HHS/NIH/NCI/FFRDC Text"/>
          <p:cNvSpPr txBox="1"/>
          <p:nvPr userDrawn="1"/>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Tree>
    <p:extLst>
      <p:ext uri="{BB962C8B-B14F-4D97-AF65-F5344CB8AC3E}">
        <p14:creationId xmlns:p14="http://schemas.microsoft.com/office/powerpoint/2010/main" val="4021775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2367950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t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6.gif"/><Relationship Id="rId5" Type="http://schemas.openxmlformats.org/officeDocument/2006/relationships/slideLayout" Target="../slideLayouts/slideLayout12.xml"/><Relationship Id="rId10" Type="http://schemas.openxmlformats.org/officeDocument/2006/relationships/image" Target="../media/image5.tiff"/><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tif"/><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image" Target="../media/image10.png"/><Relationship Id="rId3" Type="http://schemas.openxmlformats.org/officeDocument/2006/relationships/slideLayout" Target="../slideLayouts/slideLayout24.xml"/><Relationship Id="rId21" Type="http://schemas.openxmlformats.org/officeDocument/2006/relationships/theme" Target="../theme/theme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6.gif"/><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5.tiff"/><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2.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1.tif"/><Relationship Id="rId27"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2.png"/><Relationship Id="rId5" Type="http://schemas.openxmlformats.org/officeDocument/2006/relationships/slideLayout" Target="../slideLayouts/slideLayout46.xml"/><Relationship Id="rId10" Type="http://schemas.openxmlformats.org/officeDocument/2006/relationships/image" Target="../media/image1.tif"/><Relationship Id="rId4" Type="http://schemas.openxmlformats.org/officeDocument/2006/relationships/slideLayout" Target="../slideLayouts/slideLayout4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image" Target="../media/image6.gif"/><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5.tiff"/><Relationship Id="rId5" Type="http://schemas.openxmlformats.org/officeDocument/2006/relationships/slideLayout" Target="../slideLayouts/slideLayout54.xml"/><Relationship Id="rId10" Type="http://schemas.openxmlformats.org/officeDocument/2006/relationships/theme" Target="../theme/theme6.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2.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1.tif"/><Relationship Id="rId5" Type="http://schemas.openxmlformats.org/officeDocument/2006/relationships/theme" Target="../theme/theme7.xml"/><Relationship Id="rId4"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6.gif"/><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image" Target="../media/image5.tiff"/><Relationship Id="rId5" Type="http://schemas.openxmlformats.org/officeDocument/2006/relationships/slideLayout" Target="../slideLayouts/slideLayout67.xml"/><Relationship Id="rId10" Type="http://schemas.openxmlformats.org/officeDocument/2006/relationships/theme" Target="../theme/theme8.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9">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pic>
        <p:nvPicPr>
          <p:cNvPr id="5" name="Picture 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spTree>
  </p:cSld>
  <p:clrMap bg1="lt1" tx1="dk1" bg2="lt2" tx2="dk2" accent1="accent1" accent2="accent2" accent3="accent3" accent4="accent4" accent5="accent5" accent6="accent6" hlink="hlink" folHlink="folHlink"/>
  <p:sldLayoutIdLst>
    <p:sldLayoutId id="2147484180" r:id="rId1"/>
    <p:sldLayoutId id="2147484182" r:id="rId2"/>
    <p:sldLayoutId id="2147484183" r:id="rId3"/>
    <p:sldLayoutId id="2147484184" r:id="rId4"/>
    <p:sldLayoutId id="2147484185" r:id="rId5"/>
    <p:sldLayoutId id="2147484186" r:id="rId6"/>
    <p:sldLayoutId id="2147484187" r:id="rId7"/>
  </p:sldLayoutIdLst>
  <p:txStyles>
    <p:title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0" fontAlgn="base" hangingPunct="0">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0" fontAlgn="base" hangingPunct="0">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0" fontAlgn="base" hangingPunct="0">
        <a:lnSpc>
          <a:spcPct val="95000"/>
        </a:lnSpc>
        <a:spcBef>
          <a:spcPct val="45000"/>
        </a:spcBef>
        <a:spcAft>
          <a:spcPct val="0"/>
        </a:spcAft>
        <a:buClr>
          <a:srgbClr val="C00000"/>
        </a:buClr>
        <a:buChar char="»"/>
        <a:defRPr sz="2000">
          <a:solidFill>
            <a:schemeClr val="tx1"/>
          </a:solidFill>
          <a:latin typeface="+mn-lt"/>
        </a:defRPr>
      </a:lvl5pPr>
      <a:lvl6pPr marL="2286000" indent="-228600" algn="l" rtl="0" fontAlgn="base">
        <a:lnSpc>
          <a:spcPct val="95000"/>
        </a:lnSpc>
        <a:spcBef>
          <a:spcPct val="45000"/>
        </a:spcBef>
        <a:spcAft>
          <a:spcPct val="0"/>
        </a:spcAft>
        <a:buClr>
          <a:srgbClr val="0C479D"/>
        </a:buClr>
        <a:buChar char="»"/>
        <a:defRPr sz="2000">
          <a:solidFill>
            <a:schemeClr val="tx1"/>
          </a:solidFill>
          <a:latin typeface="+mn-lt"/>
        </a:defRPr>
      </a:lvl6pPr>
      <a:lvl7pPr marL="2743200" indent="-228600" algn="l" rtl="0" fontAlgn="base">
        <a:lnSpc>
          <a:spcPct val="95000"/>
        </a:lnSpc>
        <a:spcBef>
          <a:spcPct val="45000"/>
        </a:spcBef>
        <a:spcAft>
          <a:spcPct val="0"/>
        </a:spcAft>
        <a:buClr>
          <a:srgbClr val="0C479D"/>
        </a:buClr>
        <a:buChar char="»"/>
        <a:defRPr sz="2000">
          <a:solidFill>
            <a:schemeClr val="tx1"/>
          </a:solidFill>
          <a:latin typeface="+mn-lt"/>
        </a:defRPr>
      </a:lvl7pPr>
      <a:lvl8pPr marL="3200400" indent="-228600" algn="l" rtl="0" fontAlgn="base">
        <a:lnSpc>
          <a:spcPct val="95000"/>
        </a:lnSpc>
        <a:spcBef>
          <a:spcPct val="45000"/>
        </a:spcBef>
        <a:spcAft>
          <a:spcPct val="0"/>
        </a:spcAft>
        <a:buClr>
          <a:srgbClr val="0C479D"/>
        </a:buClr>
        <a:buChar char="»"/>
        <a:defRPr sz="2000">
          <a:solidFill>
            <a:schemeClr val="tx1"/>
          </a:solidFill>
          <a:latin typeface="+mn-lt"/>
        </a:defRPr>
      </a:lvl8pPr>
      <a:lvl9pPr marL="3657600" indent="-228600" algn="l" rtl="0" fontAlgn="base">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FNLCR Abstract Bar" title="FNLCR Abstract Ba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pic>
        <p:nvPicPr>
          <p:cNvPr id="5" name="Picture 4" descr="FNLCR Text Treatment Image" title="FNLCR Text Treatment Image"/>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sp>
        <p:nvSpPr>
          <p:cNvPr id="6"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1531312443"/>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Lst>
  <p:hf hdr="0" ftr="0" dt="0"/>
  <p:txStyles>
    <p:title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0" fontAlgn="base" hangingPunct="0">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0" fontAlgn="base" hangingPunct="0">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0" fontAlgn="base" hangingPunct="0">
        <a:lnSpc>
          <a:spcPct val="95000"/>
        </a:lnSpc>
        <a:spcBef>
          <a:spcPct val="45000"/>
        </a:spcBef>
        <a:spcAft>
          <a:spcPct val="0"/>
        </a:spcAft>
        <a:buClr>
          <a:srgbClr val="C00000"/>
        </a:buClr>
        <a:buChar char="»"/>
        <a:defRPr sz="2000">
          <a:solidFill>
            <a:schemeClr val="tx1"/>
          </a:solidFill>
          <a:latin typeface="+mn-lt"/>
        </a:defRPr>
      </a:lvl5pPr>
      <a:lvl6pPr marL="2286000" indent="-228600" algn="l" rtl="0" fontAlgn="base">
        <a:lnSpc>
          <a:spcPct val="95000"/>
        </a:lnSpc>
        <a:spcBef>
          <a:spcPct val="45000"/>
        </a:spcBef>
        <a:spcAft>
          <a:spcPct val="0"/>
        </a:spcAft>
        <a:buClr>
          <a:srgbClr val="0C479D"/>
        </a:buClr>
        <a:buChar char="»"/>
        <a:defRPr sz="2000">
          <a:solidFill>
            <a:schemeClr val="tx1"/>
          </a:solidFill>
          <a:latin typeface="+mn-lt"/>
        </a:defRPr>
      </a:lvl6pPr>
      <a:lvl7pPr marL="2743200" indent="-228600" algn="l" rtl="0" fontAlgn="base">
        <a:lnSpc>
          <a:spcPct val="95000"/>
        </a:lnSpc>
        <a:spcBef>
          <a:spcPct val="45000"/>
        </a:spcBef>
        <a:spcAft>
          <a:spcPct val="0"/>
        </a:spcAft>
        <a:buClr>
          <a:srgbClr val="0C479D"/>
        </a:buClr>
        <a:buChar char="»"/>
        <a:defRPr sz="2000">
          <a:solidFill>
            <a:schemeClr val="tx1"/>
          </a:solidFill>
          <a:latin typeface="+mn-lt"/>
        </a:defRPr>
      </a:lvl7pPr>
      <a:lvl8pPr marL="3200400" indent="-228600" algn="l" rtl="0" fontAlgn="base">
        <a:lnSpc>
          <a:spcPct val="95000"/>
        </a:lnSpc>
        <a:spcBef>
          <a:spcPct val="45000"/>
        </a:spcBef>
        <a:spcAft>
          <a:spcPct val="0"/>
        </a:spcAft>
        <a:buClr>
          <a:srgbClr val="0C479D"/>
        </a:buClr>
        <a:buChar char="»"/>
        <a:defRPr sz="2000">
          <a:solidFill>
            <a:schemeClr val="tx1"/>
          </a:solidFill>
          <a:latin typeface="+mn-lt"/>
        </a:defRPr>
      </a:lvl8pPr>
      <a:lvl9pPr marL="3657600" indent="-228600" algn="l" rtl="0" fontAlgn="base">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8">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pic>
        <p:nvPicPr>
          <p:cNvPr id="5" name="Picture 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spTree>
    <p:extLst>
      <p:ext uri="{BB962C8B-B14F-4D97-AF65-F5344CB8AC3E}">
        <p14:creationId xmlns:p14="http://schemas.microsoft.com/office/powerpoint/2010/main" val="1579294390"/>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Lst>
  <p:txStyles>
    <p:title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0" fontAlgn="base" hangingPunct="0">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0" fontAlgn="base" hangingPunct="0">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0" fontAlgn="base" hangingPunct="0">
        <a:lnSpc>
          <a:spcPct val="95000"/>
        </a:lnSpc>
        <a:spcBef>
          <a:spcPct val="45000"/>
        </a:spcBef>
        <a:spcAft>
          <a:spcPct val="0"/>
        </a:spcAft>
        <a:buClr>
          <a:srgbClr val="C00000"/>
        </a:buClr>
        <a:buChar char="»"/>
        <a:defRPr sz="2000">
          <a:solidFill>
            <a:schemeClr val="tx1"/>
          </a:solidFill>
          <a:latin typeface="+mn-lt"/>
        </a:defRPr>
      </a:lvl5pPr>
      <a:lvl6pPr marL="2286000" indent="-228600" algn="l" rtl="0" fontAlgn="base">
        <a:lnSpc>
          <a:spcPct val="95000"/>
        </a:lnSpc>
        <a:spcBef>
          <a:spcPct val="45000"/>
        </a:spcBef>
        <a:spcAft>
          <a:spcPct val="0"/>
        </a:spcAft>
        <a:buClr>
          <a:srgbClr val="0C479D"/>
        </a:buClr>
        <a:buChar char="»"/>
        <a:defRPr sz="2000">
          <a:solidFill>
            <a:schemeClr val="tx1"/>
          </a:solidFill>
          <a:latin typeface="+mn-lt"/>
        </a:defRPr>
      </a:lvl6pPr>
      <a:lvl7pPr marL="2743200" indent="-228600" algn="l" rtl="0" fontAlgn="base">
        <a:lnSpc>
          <a:spcPct val="95000"/>
        </a:lnSpc>
        <a:spcBef>
          <a:spcPct val="45000"/>
        </a:spcBef>
        <a:spcAft>
          <a:spcPct val="0"/>
        </a:spcAft>
        <a:buClr>
          <a:srgbClr val="0C479D"/>
        </a:buClr>
        <a:buChar char="»"/>
        <a:defRPr sz="2000">
          <a:solidFill>
            <a:schemeClr val="tx1"/>
          </a:solidFill>
          <a:latin typeface="+mn-lt"/>
        </a:defRPr>
      </a:lvl7pPr>
      <a:lvl8pPr marL="3200400" indent="-228600" algn="l" rtl="0" fontAlgn="base">
        <a:lnSpc>
          <a:spcPct val="95000"/>
        </a:lnSpc>
        <a:spcBef>
          <a:spcPct val="45000"/>
        </a:spcBef>
        <a:spcAft>
          <a:spcPct val="0"/>
        </a:spcAft>
        <a:buClr>
          <a:srgbClr val="0C479D"/>
        </a:buClr>
        <a:buChar char="»"/>
        <a:defRPr sz="2000">
          <a:solidFill>
            <a:schemeClr val="tx1"/>
          </a:solidFill>
          <a:latin typeface="+mn-lt"/>
        </a:defRPr>
      </a:lvl8pPr>
      <a:lvl9pPr marL="3657600" indent="-228600" algn="l" rtl="0" fontAlgn="base">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563EEB-E316-B94F-9768-6D07200A326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AEB05CB-F78A-7248-92B7-3B64B214C5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0E0BCA5-3CD1-A14A-BB11-AE1292A565F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4CBE47-A2FF-41EC-A801-99EADC9D48A0}" type="datetime1">
              <a:rPr lang="en-US" smtClean="0"/>
              <a:t>6/12/2023</a:t>
            </a:fld>
            <a:endParaRPr lang="en-US"/>
          </a:p>
        </p:txBody>
      </p:sp>
      <p:sp>
        <p:nvSpPr>
          <p:cNvPr id="5" name="Footer Placeholder 4">
            <a:extLst>
              <a:ext uri="{FF2B5EF4-FFF2-40B4-BE49-F238E27FC236}">
                <a16:creationId xmlns:a16="http://schemas.microsoft.com/office/drawing/2014/main" id="{C237B5CD-7D73-1849-8267-C26E1A1D30E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DA228F-39C7-6142-96FB-B4A37BFBB7C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47B8D8-3B74-0D4A-BF01-9FA0DB90E294}" type="slidenum">
              <a:rPr lang="en-US" smtClean="0"/>
              <a:t>‹#›</a:t>
            </a:fld>
            <a:endParaRPr lang="en-US"/>
          </a:p>
        </p:txBody>
      </p:sp>
      <p:pic>
        <p:nvPicPr>
          <p:cNvPr id="7" name="Picture 6">
            <a:extLst>
              <a:ext uri="{FF2B5EF4-FFF2-40B4-BE49-F238E27FC236}">
                <a16:creationId xmlns:a16="http://schemas.microsoft.com/office/drawing/2014/main" id="{4A776943-6269-4282-8420-294211CC4E6B}"/>
              </a:ext>
            </a:extLst>
          </p:cNvPr>
          <p:cNvPicPr>
            <a:picLocks noChangeAspect="1"/>
          </p:cNvPicPr>
          <p:nvPr/>
        </p:nvPicPr>
        <p:blipFill rotWithShape="1">
          <a:blip r:embed="rId22">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pic>
        <p:nvPicPr>
          <p:cNvPr id="8" name="Picture 7">
            <a:extLst>
              <a:ext uri="{FF2B5EF4-FFF2-40B4-BE49-F238E27FC236}">
                <a16:creationId xmlns:a16="http://schemas.microsoft.com/office/drawing/2014/main" id="{34481FBD-7123-4CBB-BBBC-F53F750CE8D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pic>
        <p:nvPicPr>
          <p:cNvPr id="9" name="Picture 8">
            <a:extLst>
              <a:ext uri="{FF2B5EF4-FFF2-40B4-BE49-F238E27FC236}">
                <a16:creationId xmlns:a16="http://schemas.microsoft.com/office/drawing/2014/main" id="{AA3B7172-02C9-02E3-9320-F8DBAE007BC8}"/>
              </a:ext>
            </a:extLst>
          </p:cNvPr>
          <p:cNvPicPr>
            <a:picLocks noChangeAspect="1"/>
          </p:cNvPicPr>
          <p:nvPr/>
        </p:nvPicPr>
        <p:blipFill rotWithShape="1">
          <a:blip r:embed="rId22">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pic>
        <p:nvPicPr>
          <p:cNvPr id="10" name="Picture 9">
            <a:extLst>
              <a:ext uri="{FF2B5EF4-FFF2-40B4-BE49-F238E27FC236}">
                <a16:creationId xmlns:a16="http://schemas.microsoft.com/office/drawing/2014/main" id="{D32CA987-DD24-DC5D-0AB9-55D28879A39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pic>
        <p:nvPicPr>
          <p:cNvPr id="11" name="Picture 10" descr="FNLCR Abstract Bar" title="FNLCR Abstract Bar">
            <a:extLst>
              <a:ext uri="{FF2B5EF4-FFF2-40B4-BE49-F238E27FC236}">
                <a16:creationId xmlns:a16="http://schemas.microsoft.com/office/drawing/2014/main" id="{7D70C2DA-5094-EFBE-3C15-A5BEA66197C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pic>
        <p:nvPicPr>
          <p:cNvPr id="12" name="Picture 11" descr="FNLCR Text Treatment Image" title="FNLCR Text Treatment Image">
            <a:extLst>
              <a:ext uri="{FF2B5EF4-FFF2-40B4-BE49-F238E27FC236}">
                <a16:creationId xmlns:a16="http://schemas.microsoft.com/office/drawing/2014/main" id="{0BF2719A-2E18-019B-09B8-9044F98B31D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spTree>
    <p:extLst>
      <p:ext uri="{BB962C8B-B14F-4D97-AF65-F5344CB8AC3E}">
        <p14:creationId xmlns:p14="http://schemas.microsoft.com/office/powerpoint/2010/main" val="2203789436"/>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 id="2147484216" r:id="rId12"/>
    <p:sldLayoutId id="2147484217" r:id="rId13"/>
    <p:sldLayoutId id="2147484218" r:id="rId14"/>
    <p:sldLayoutId id="2147484219" r:id="rId15"/>
    <p:sldLayoutId id="2147484220" r:id="rId16"/>
    <p:sldLayoutId id="2147484221" r:id="rId17"/>
    <p:sldLayoutId id="2147484222" r:id="rId18"/>
    <p:sldLayoutId id="2147484223" r:id="rId19"/>
    <p:sldLayoutId id="2147484224" r:id="rId20"/>
  </p:sldLayoutIdLst>
  <p:txStyles>
    <p:titleStyle>
      <a:lvl1pPr algn="l" defTabSz="685800" rtl="0" eaLnBrk="1" latinLnBrk="0" hangingPunct="1">
        <a:lnSpc>
          <a:spcPct val="90000"/>
        </a:lnSpc>
        <a:spcBef>
          <a:spcPct val="0"/>
        </a:spcBef>
        <a:buNone/>
        <a:defRPr sz="3300" b="0" i="0" kern="1200">
          <a:solidFill>
            <a:schemeClr val="tx1"/>
          </a:solidFill>
          <a:latin typeface="Arial" panose="020B0604020202020204" pitchFamily="34" charset="0"/>
          <a:ea typeface="+mj-ea"/>
          <a:cs typeface="Arial" panose="020B0604020202020204" pitchFamily="34" charset="0"/>
        </a:defRPr>
      </a:lvl1pPr>
    </p:titleStyle>
    <p:bodyStyle>
      <a:lvl1pPr marL="257175" indent="-248841" algn="l" defTabSz="685800" rtl="0" eaLnBrk="1" latinLnBrk="0" hangingPunct="1">
        <a:lnSpc>
          <a:spcPct val="90000"/>
        </a:lnSpc>
        <a:spcBef>
          <a:spcPts val="750"/>
        </a:spcBef>
        <a:buFontTx/>
        <a:buBlip>
          <a:blip r:embed="rId26"/>
        </a:buBlip>
        <a:tabLst/>
        <a:defRPr sz="2100" b="1" i="0" kern="1200">
          <a:solidFill>
            <a:schemeClr val="tx1"/>
          </a:solidFill>
          <a:latin typeface="Arial" panose="020B0604020202020204" pitchFamily="34" charset="0"/>
          <a:ea typeface="+mn-ea"/>
          <a:cs typeface="Arial" panose="020B0604020202020204" pitchFamily="34" charset="0"/>
        </a:defRPr>
      </a:lvl1pPr>
      <a:lvl2pPr marL="435769" indent="-214313" algn="l" defTabSz="685800" rtl="0" eaLnBrk="1" latinLnBrk="0" hangingPunct="1">
        <a:lnSpc>
          <a:spcPct val="90000"/>
        </a:lnSpc>
        <a:spcBef>
          <a:spcPts val="375"/>
        </a:spcBef>
        <a:buFontTx/>
        <a:buBlip>
          <a:blip r:embed="rId27"/>
        </a:buBlip>
        <a:tabLst/>
        <a:defRPr sz="1800" kern="1200">
          <a:solidFill>
            <a:schemeClr val="tx1"/>
          </a:solidFill>
          <a:latin typeface="Arial" panose="020B0604020202020204" pitchFamily="34" charset="0"/>
          <a:ea typeface="+mn-ea"/>
          <a:cs typeface="Arial" panose="020B0604020202020204" pitchFamily="34" charset="0"/>
        </a:defRPr>
      </a:lvl2pPr>
      <a:lvl3pPr marL="560785" indent="-125016" algn="l" defTabSz="685800" rtl="0" eaLnBrk="1" latinLnBrk="0" hangingPunct="1">
        <a:lnSpc>
          <a:spcPct val="90000"/>
        </a:lnSpc>
        <a:spcBef>
          <a:spcPts val="375"/>
        </a:spcBef>
        <a:buClr>
          <a:schemeClr val="accent1"/>
        </a:buClr>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3pPr>
      <a:lvl4pPr marL="694135" indent="-133350" algn="l" defTabSz="685800" rtl="0" eaLnBrk="1" latinLnBrk="0" hangingPunct="1">
        <a:lnSpc>
          <a:spcPct val="90000"/>
        </a:lnSpc>
        <a:spcBef>
          <a:spcPts val="375"/>
        </a:spcBef>
        <a:buClrTx/>
        <a:buFont typeface="Wingdings" pitchFamily="2" charset="2"/>
        <a:buChar char="§"/>
        <a:tabLst/>
        <a:defRPr sz="1350" kern="1200">
          <a:solidFill>
            <a:schemeClr val="tx1"/>
          </a:solidFill>
          <a:latin typeface="Arial" panose="020B0604020202020204" pitchFamily="34" charset="0"/>
          <a:ea typeface="+mn-ea"/>
          <a:cs typeface="Arial" panose="020B0604020202020204" pitchFamily="34" charset="0"/>
        </a:defRPr>
      </a:lvl4pPr>
      <a:lvl5pPr marL="817960" indent="-123825" algn="l" defTabSz="685800" rtl="0" eaLnBrk="1" latinLnBrk="0" hangingPunct="1">
        <a:lnSpc>
          <a:spcPct val="90000"/>
        </a:lnSpc>
        <a:spcBef>
          <a:spcPts val="375"/>
        </a:spcBef>
        <a:buFont typeface="Arial" panose="020B0604020202020204" pitchFamily="34" charset="0"/>
        <a:buChar char="•"/>
        <a:tabLst/>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0">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spTree>
    <p:extLst>
      <p:ext uri="{BB962C8B-B14F-4D97-AF65-F5344CB8AC3E}">
        <p14:creationId xmlns:p14="http://schemas.microsoft.com/office/powerpoint/2010/main" val="2961624273"/>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Lst>
  <p:txStyles>
    <p:titleStyle>
      <a:lvl1pPr algn="l" rtl="0" eaLnBrk="1" fontAlgn="base" hangingPunct="1">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2pPr>
      <a:lvl3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3pPr>
      <a:lvl4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4pPr>
      <a:lvl5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5pPr>
      <a:lvl6pPr marL="457200" algn="l" rtl="0" eaLnBrk="1" fontAlgn="base" hangingPunct="1">
        <a:lnSpc>
          <a:spcPct val="90000"/>
        </a:lnSpc>
        <a:spcBef>
          <a:spcPct val="0"/>
        </a:spcBef>
        <a:spcAft>
          <a:spcPct val="0"/>
        </a:spcAft>
        <a:defRPr sz="3200" b="1" i="1">
          <a:solidFill>
            <a:srgbClr val="0C479D"/>
          </a:solidFill>
          <a:latin typeface="Arial" pitchFamily="34" charset="0"/>
        </a:defRPr>
      </a:lvl6pPr>
      <a:lvl7pPr marL="914400" algn="l" rtl="0" eaLnBrk="1" fontAlgn="base" hangingPunct="1">
        <a:lnSpc>
          <a:spcPct val="90000"/>
        </a:lnSpc>
        <a:spcBef>
          <a:spcPct val="0"/>
        </a:spcBef>
        <a:spcAft>
          <a:spcPct val="0"/>
        </a:spcAft>
        <a:defRPr sz="3200" b="1" i="1">
          <a:solidFill>
            <a:srgbClr val="0C479D"/>
          </a:solidFill>
          <a:latin typeface="Arial" pitchFamily="34" charset="0"/>
        </a:defRPr>
      </a:lvl7pPr>
      <a:lvl8pPr marL="1371600" algn="l" rtl="0" eaLnBrk="1" fontAlgn="base" hangingPunct="1">
        <a:lnSpc>
          <a:spcPct val="90000"/>
        </a:lnSpc>
        <a:spcBef>
          <a:spcPct val="0"/>
        </a:spcBef>
        <a:spcAft>
          <a:spcPct val="0"/>
        </a:spcAft>
        <a:defRPr sz="3200" b="1" i="1">
          <a:solidFill>
            <a:srgbClr val="0C479D"/>
          </a:solidFill>
          <a:latin typeface="Arial" pitchFamily="34" charset="0"/>
        </a:defRPr>
      </a:lvl8pPr>
      <a:lvl9pPr marL="1828800" algn="l" rtl="0" eaLnBrk="1" fontAlgn="base" hangingPunct="1">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1" fontAlgn="base" hangingPunct="1">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1" fontAlgn="base" hangingPunct="1">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1" fontAlgn="base" hangingPunct="1">
        <a:lnSpc>
          <a:spcPct val="95000"/>
        </a:lnSpc>
        <a:spcBef>
          <a:spcPct val="45000"/>
        </a:spcBef>
        <a:spcAft>
          <a:spcPct val="0"/>
        </a:spcAft>
        <a:buClr>
          <a:srgbClr val="C00000"/>
        </a:buClr>
        <a:buChar char="»"/>
        <a:defRPr sz="2000">
          <a:solidFill>
            <a:schemeClr val="tx1"/>
          </a:solidFill>
          <a:latin typeface="+mn-lt"/>
        </a:defRPr>
      </a:lvl5pPr>
      <a:lvl6pPr marL="22860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6pPr>
      <a:lvl7pPr marL="27432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7pPr>
      <a:lvl8pPr marL="32004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8pPr>
      <a:lvl9pPr marL="36576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FNLCR Abstract Bar" title="FNLCR Abstract Ba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pic>
        <p:nvPicPr>
          <p:cNvPr id="5" name="Picture 4" descr="FNLCR Text Treatment Image" title="FNLCR Text Treatment Imag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sp>
        <p:nvSpPr>
          <p:cNvPr id="6"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1269639367"/>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Lst>
  <p:hf hdr="0" ftr="0" dt="0"/>
  <p:txStyles>
    <p:titleStyle>
      <a:lvl1pPr algn="l" rtl="0" eaLnBrk="1" fontAlgn="base" hangingPunct="1">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2pPr>
      <a:lvl3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3pPr>
      <a:lvl4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4pPr>
      <a:lvl5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5pPr>
      <a:lvl6pPr marL="457200" algn="l" rtl="0" eaLnBrk="1" fontAlgn="base" hangingPunct="1">
        <a:lnSpc>
          <a:spcPct val="90000"/>
        </a:lnSpc>
        <a:spcBef>
          <a:spcPct val="0"/>
        </a:spcBef>
        <a:spcAft>
          <a:spcPct val="0"/>
        </a:spcAft>
        <a:defRPr sz="3200" b="1" i="1">
          <a:solidFill>
            <a:srgbClr val="0C479D"/>
          </a:solidFill>
          <a:latin typeface="Arial" pitchFamily="34" charset="0"/>
        </a:defRPr>
      </a:lvl6pPr>
      <a:lvl7pPr marL="914400" algn="l" rtl="0" eaLnBrk="1" fontAlgn="base" hangingPunct="1">
        <a:lnSpc>
          <a:spcPct val="90000"/>
        </a:lnSpc>
        <a:spcBef>
          <a:spcPct val="0"/>
        </a:spcBef>
        <a:spcAft>
          <a:spcPct val="0"/>
        </a:spcAft>
        <a:defRPr sz="3200" b="1" i="1">
          <a:solidFill>
            <a:srgbClr val="0C479D"/>
          </a:solidFill>
          <a:latin typeface="Arial" pitchFamily="34" charset="0"/>
        </a:defRPr>
      </a:lvl7pPr>
      <a:lvl8pPr marL="1371600" algn="l" rtl="0" eaLnBrk="1" fontAlgn="base" hangingPunct="1">
        <a:lnSpc>
          <a:spcPct val="90000"/>
        </a:lnSpc>
        <a:spcBef>
          <a:spcPct val="0"/>
        </a:spcBef>
        <a:spcAft>
          <a:spcPct val="0"/>
        </a:spcAft>
        <a:defRPr sz="3200" b="1" i="1">
          <a:solidFill>
            <a:srgbClr val="0C479D"/>
          </a:solidFill>
          <a:latin typeface="Arial" pitchFamily="34" charset="0"/>
        </a:defRPr>
      </a:lvl8pPr>
      <a:lvl9pPr marL="1828800" algn="l" rtl="0" eaLnBrk="1" fontAlgn="base" hangingPunct="1">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1" fontAlgn="base" hangingPunct="1">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1" fontAlgn="base" hangingPunct="1">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1" fontAlgn="base" hangingPunct="1">
        <a:lnSpc>
          <a:spcPct val="95000"/>
        </a:lnSpc>
        <a:spcBef>
          <a:spcPct val="45000"/>
        </a:spcBef>
        <a:spcAft>
          <a:spcPct val="0"/>
        </a:spcAft>
        <a:buClr>
          <a:srgbClr val="C00000"/>
        </a:buClr>
        <a:buChar char="»"/>
        <a:defRPr sz="2000">
          <a:solidFill>
            <a:schemeClr val="tx1"/>
          </a:solidFill>
          <a:latin typeface="+mn-lt"/>
        </a:defRPr>
      </a:lvl5pPr>
      <a:lvl6pPr marL="22860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6pPr>
      <a:lvl7pPr marL="27432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7pPr>
      <a:lvl8pPr marL="32004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8pPr>
      <a:lvl9pPr marL="36576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spTree>
    <p:extLst>
      <p:ext uri="{BB962C8B-B14F-4D97-AF65-F5344CB8AC3E}">
        <p14:creationId xmlns:p14="http://schemas.microsoft.com/office/powerpoint/2010/main" val="209146666"/>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Lst>
  <p:txStyles>
    <p:titleStyle>
      <a:lvl1pPr algn="l" rtl="0" eaLnBrk="1" fontAlgn="base" hangingPunct="1">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2pPr>
      <a:lvl3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3pPr>
      <a:lvl4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4pPr>
      <a:lvl5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5pPr>
      <a:lvl6pPr marL="457200" algn="l" rtl="0" eaLnBrk="1" fontAlgn="base" hangingPunct="1">
        <a:lnSpc>
          <a:spcPct val="90000"/>
        </a:lnSpc>
        <a:spcBef>
          <a:spcPct val="0"/>
        </a:spcBef>
        <a:spcAft>
          <a:spcPct val="0"/>
        </a:spcAft>
        <a:defRPr sz="3200" b="1" i="1">
          <a:solidFill>
            <a:srgbClr val="0C479D"/>
          </a:solidFill>
          <a:latin typeface="Arial" pitchFamily="34" charset="0"/>
        </a:defRPr>
      </a:lvl6pPr>
      <a:lvl7pPr marL="914400" algn="l" rtl="0" eaLnBrk="1" fontAlgn="base" hangingPunct="1">
        <a:lnSpc>
          <a:spcPct val="90000"/>
        </a:lnSpc>
        <a:spcBef>
          <a:spcPct val="0"/>
        </a:spcBef>
        <a:spcAft>
          <a:spcPct val="0"/>
        </a:spcAft>
        <a:defRPr sz="3200" b="1" i="1">
          <a:solidFill>
            <a:srgbClr val="0C479D"/>
          </a:solidFill>
          <a:latin typeface="Arial" pitchFamily="34" charset="0"/>
        </a:defRPr>
      </a:lvl7pPr>
      <a:lvl8pPr marL="1371600" algn="l" rtl="0" eaLnBrk="1" fontAlgn="base" hangingPunct="1">
        <a:lnSpc>
          <a:spcPct val="90000"/>
        </a:lnSpc>
        <a:spcBef>
          <a:spcPct val="0"/>
        </a:spcBef>
        <a:spcAft>
          <a:spcPct val="0"/>
        </a:spcAft>
        <a:defRPr sz="3200" b="1" i="1">
          <a:solidFill>
            <a:srgbClr val="0C479D"/>
          </a:solidFill>
          <a:latin typeface="Arial" pitchFamily="34" charset="0"/>
        </a:defRPr>
      </a:lvl8pPr>
      <a:lvl9pPr marL="1828800" algn="l" rtl="0" eaLnBrk="1" fontAlgn="base" hangingPunct="1">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1" fontAlgn="base" hangingPunct="1">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1" fontAlgn="base" hangingPunct="1">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1" fontAlgn="base" hangingPunct="1">
        <a:lnSpc>
          <a:spcPct val="95000"/>
        </a:lnSpc>
        <a:spcBef>
          <a:spcPct val="45000"/>
        </a:spcBef>
        <a:spcAft>
          <a:spcPct val="0"/>
        </a:spcAft>
        <a:buClr>
          <a:srgbClr val="C00000"/>
        </a:buClr>
        <a:buChar char="»"/>
        <a:defRPr sz="2000">
          <a:solidFill>
            <a:schemeClr val="tx1"/>
          </a:solidFill>
          <a:latin typeface="+mn-lt"/>
        </a:defRPr>
      </a:lvl5pPr>
      <a:lvl6pPr marL="22860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6pPr>
      <a:lvl7pPr marL="27432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7pPr>
      <a:lvl8pPr marL="32004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8pPr>
      <a:lvl9pPr marL="36576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FNLCR Abstract Bar" title="FNLCR Abstract Ba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pic>
        <p:nvPicPr>
          <p:cNvPr id="5" name="Picture 4" descr="FNLCR Text Treatment Image" title="FNLCR Text Treatment Imag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sp>
        <p:nvSpPr>
          <p:cNvPr id="6"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2304423923"/>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Lst>
  <p:hf hdr="0" ftr="0" dt="0"/>
  <p:txStyles>
    <p:titleStyle>
      <a:lvl1pPr algn="l" rtl="0" eaLnBrk="1" fontAlgn="base" hangingPunct="1">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2pPr>
      <a:lvl3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3pPr>
      <a:lvl4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4pPr>
      <a:lvl5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5pPr>
      <a:lvl6pPr marL="457200" algn="l" rtl="0" eaLnBrk="1" fontAlgn="base" hangingPunct="1">
        <a:lnSpc>
          <a:spcPct val="90000"/>
        </a:lnSpc>
        <a:spcBef>
          <a:spcPct val="0"/>
        </a:spcBef>
        <a:spcAft>
          <a:spcPct val="0"/>
        </a:spcAft>
        <a:defRPr sz="3200" b="1" i="1">
          <a:solidFill>
            <a:srgbClr val="0C479D"/>
          </a:solidFill>
          <a:latin typeface="Arial" pitchFamily="34" charset="0"/>
        </a:defRPr>
      </a:lvl6pPr>
      <a:lvl7pPr marL="914400" algn="l" rtl="0" eaLnBrk="1" fontAlgn="base" hangingPunct="1">
        <a:lnSpc>
          <a:spcPct val="90000"/>
        </a:lnSpc>
        <a:spcBef>
          <a:spcPct val="0"/>
        </a:spcBef>
        <a:spcAft>
          <a:spcPct val="0"/>
        </a:spcAft>
        <a:defRPr sz="3200" b="1" i="1">
          <a:solidFill>
            <a:srgbClr val="0C479D"/>
          </a:solidFill>
          <a:latin typeface="Arial" pitchFamily="34" charset="0"/>
        </a:defRPr>
      </a:lvl7pPr>
      <a:lvl8pPr marL="1371600" algn="l" rtl="0" eaLnBrk="1" fontAlgn="base" hangingPunct="1">
        <a:lnSpc>
          <a:spcPct val="90000"/>
        </a:lnSpc>
        <a:spcBef>
          <a:spcPct val="0"/>
        </a:spcBef>
        <a:spcAft>
          <a:spcPct val="0"/>
        </a:spcAft>
        <a:defRPr sz="3200" b="1" i="1">
          <a:solidFill>
            <a:srgbClr val="0C479D"/>
          </a:solidFill>
          <a:latin typeface="Arial" pitchFamily="34" charset="0"/>
        </a:defRPr>
      </a:lvl8pPr>
      <a:lvl9pPr marL="1828800" algn="l" rtl="0" eaLnBrk="1" fontAlgn="base" hangingPunct="1">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1" fontAlgn="base" hangingPunct="1">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1" fontAlgn="base" hangingPunct="1">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1" fontAlgn="base" hangingPunct="1">
        <a:lnSpc>
          <a:spcPct val="95000"/>
        </a:lnSpc>
        <a:spcBef>
          <a:spcPct val="45000"/>
        </a:spcBef>
        <a:spcAft>
          <a:spcPct val="0"/>
        </a:spcAft>
        <a:buClr>
          <a:srgbClr val="C00000"/>
        </a:buClr>
        <a:buChar char="»"/>
        <a:defRPr sz="2000">
          <a:solidFill>
            <a:schemeClr val="tx1"/>
          </a:solidFill>
          <a:latin typeface="+mn-lt"/>
        </a:defRPr>
      </a:lvl5pPr>
      <a:lvl6pPr marL="22860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6pPr>
      <a:lvl7pPr marL="27432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7pPr>
      <a:lvl8pPr marL="32004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8pPr>
      <a:lvl9pPr marL="36576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hyperlink" Target="http://www.guardian.co.uk/uk/2008/apr/16/usa" TargetMode="Externa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8"/>
          <p:cNvSpPr>
            <a:spLocks noGrp="1"/>
          </p:cNvSpPr>
          <p:nvPr>
            <p:ph type="ctrTitle"/>
          </p:nvPr>
        </p:nvSpPr>
        <p:spPr/>
        <p:txBody>
          <a:bodyPr>
            <a:normAutofit/>
          </a:bodyPr>
          <a:lstStyle/>
          <a:p>
            <a:pPr>
              <a:lnSpc>
                <a:spcPct val="100000"/>
              </a:lnSpc>
            </a:pPr>
            <a:r>
              <a:rPr lang="en-US" sz="2400" dirty="0">
                <a:solidFill>
                  <a:srgbClr val="FFFFFF"/>
                </a:solidFill>
              </a:rPr>
              <a:t>cGMP Training</a:t>
            </a:r>
            <a:br>
              <a:rPr lang="en-US" sz="3200" dirty="0">
                <a:solidFill>
                  <a:srgbClr val="FFFFFF"/>
                </a:solidFill>
              </a:rPr>
            </a:br>
            <a:r>
              <a:rPr lang="en-US" sz="3200" dirty="0">
                <a:solidFill>
                  <a:srgbClr val="FFFFFF"/>
                </a:solidFill>
              </a:rPr>
              <a:t>Investigation of Non-Conformances</a:t>
            </a:r>
            <a:endParaRPr lang="en-US" sz="1800" dirty="0"/>
          </a:p>
        </p:txBody>
      </p:sp>
    </p:spTree>
    <p:extLst>
      <p:ext uri="{BB962C8B-B14F-4D97-AF65-F5344CB8AC3E}">
        <p14:creationId xmlns:p14="http://schemas.microsoft.com/office/powerpoint/2010/main" val="4176283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57CD3-28CE-49BF-9F16-0B5B71CB4697}"/>
              </a:ext>
            </a:extLst>
          </p:cNvPr>
          <p:cNvSpPr>
            <a:spLocks noGrp="1"/>
          </p:cNvSpPr>
          <p:nvPr>
            <p:ph type="title"/>
          </p:nvPr>
        </p:nvSpPr>
        <p:spPr/>
        <p:txBody>
          <a:bodyPr/>
          <a:lstStyle/>
          <a:p>
            <a:r>
              <a:rPr lang="en-US" dirty="0"/>
              <a:t>Also see </a:t>
            </a:r>
          </a:p>
        </p:txBody>
      </p:sp>
      <p:sp>
        <p:nvSpPr>
          <p:cNvPr id="3" name="Content Placeholder 2">
            <a:extLst>
              <a:ext uri="{FF2B5EF4-FFF2-40B4-BE49-F238E27FC236}">
                <a16:creationId xmlns:a16="http://schemas.microsoft.com/office/drawing/2014/main" id="{06B4E407-EE04-491D-A3B3-C8B83F34ACBF}"/>
              </a:ext>
            </a:extLst>
          </p:cNvPr>
          <p:cNvSpPr>
            <a:spLocks noGrp="1"/>
          </p:cNvSpPr>
          <p:nvPr>
            <p:ph idx="1"/>
          </p:nvPr>
        </p:nvSpPr>
        <p:spPr/>
        <p:txBody>
          <a:bodyPr/>
          <a:lstStyle/>
          <a:p>
            <a:pPr marL="0" indent="0" eaLnBrk="1" hangingPunct="1">
              <a:buNone/>
            </a:pPr>
            <a:r>
              <a:rPr lang="en-US" sz="2000" b="0" dirty="0"/>
              <a:t>See also:</a:t>
            </a:r>
          </a:p>
          <a:p>
            <a:pPr eaLnBrk="1" hangingPunct="1"/>
            <a:r>
              <a:rPr lang="en-US" sz="2000" b="0" dirty="0"/>
              <a:t>http://www.nlm.nih.gov/changingthefaceofmedicine/physicians/biography_182.html</a:t>
            </a:r>
          </a:p>
          <a:p>
            <a:pPr eaLnBrk="1" hangingPunct="1"/>
            <a:r>
              <a:rPr lang="en-US" sz="2000" b="0" dirty="0"/>
              <a:t>http://www.faqs.org/health/bios/6/Frances-Oldham-Kelsey.html</a:t>
            </a:r>
          </a:p>
          <a:p>
            <a:r>
              <a:rPr lang="en-US" sz="2000" b="0" i="1" dirty="0"/>
              <a:t>FDA Consumer magazine - </a:t>
            </a:r>
            <a:r>
              <a:rPr lang="en-US" sz="2000" b="0" dirty="0"/>
              <a:t>June 1981 Issue, Taste of Raspberries, Taste of Death:  The 1937 Elixir Sulfanilamide Incident</a:t>
            </a:r>
          </a:p>
          <a:p>
            <a:endParaRPr lang="en-US" dirty="0"/>
          </a:p>
        </p:txBody>
      </p:sp>
      <p:sp>
        <p:nvSpPr>
          <p:cNvPr id="4" name="Slide Number Placeholder 3">
            <a:extLst>
              <a:ext uri="{FF2B5EF4-FFF2-40B4-BE49-F238E27FC236}">
                <a16:creationId xmlns:a16="http://schemas.microsoft.com/office/drawing/2014/main" id="{BC69AA37-65FB-4591-883E-C1BBD7DF0677}"/>
              </a:ext>
            </a:extLst>
          </p:cNvPr>
          <p:cNvSpPr>
            <a:spLocks noGrp="1"/>
          </p:cNvSpPr>
          <p:nvPr>
            <p:ph type="sldNum" sz="quarter" idx="4294967295"/>
          </p:nvPr>
        </p:nvSpPr>
        <p:spPr>
          <a:xfrm>
            <a:off x="7010400" y="6356350"/>
            <a:ext cx="2133600" cy="365125"/>
          </a:xfrm>
        </p:spPr>
        <p:txBody>
          <a:bodyPr/>
          <a:lstStyle/>
          <a:p>
            <a:fld id="{0A090F8D-2E91-45E8-9D37-A3B45C7194D7}" type="slidenum">
              <a:rPr lang="en-US" smtClean="0"/>
              <a:pPr/>
              <a:t>10</a:t>
            </a:fld>
            <a:endParaRPr lang="en-US" dirty="0"/>
          </a:p>
        </p:txBody>
      </p:sp>
    </p:spTree>
    <p:extLst>
      <p:ext uri="{BB962C8B-B14F-4D97-AF65-F5344CB8AC3E}">
        <p14:creationId xmlns:p14="http://schemas.microsoft.com/office/powerpoint/2010/main" val="1435664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rPr>
              <a:t>Early 1960’s - THALIDOMIDE</a:t>
            </a:r>
          </a:p>
        </p:txBody>
      </p:sp>
      <p:sp>
        <p:nvSpPr>
          <p:cNvPr id="6" name="Text Placeholder 5"/>
          <p:cNvSpPr>
            <a:spLocks noGrp="1"/>
          </p:cNvSpPr>
          <p:nvPr>
            <p:ph type="body" sz="half" idx="4294967295"/>
          </p:nvPr>
        </p:nvSpPr>
        <p:spPr>
          <a:xfrm>
            <a:off x="0" y="2103438"/>
            <a:ext cx="5244084" cy="3913187"/>
          </a:xfrm>
        </p:spPr>
        <p:txBody>
          <a:bodyPr>
            <a:normAutofit/>
          </a:bodyPr>
          <a:lstStyle/>
          <a:p>
            <a:pPr marL="8334" indent="0">
              <a:buClr>
                <a:srgbClr val="0070C0"/>
              </a:buClr>
              <a:buNone/>
            </a:pPr>
            <a:r>
              <a:rPr lang="en-US" sz="2000" b="1" i="0" u="none" strike="noStrike" baseline="0" dirty="0">
                <a:latin typeface="Arial,Bold"/>
              </a:rPr>
              <a:t>Early 1960’s - THALIDOMIDE</a:t>
            </a:r>
            <a:endParaRPr lang="en-US" sz="2000" b="0" dirty="0"/>
          </a:p>
          <a:p>
            <a:pPr>
              <a:buClr>
                <a:srgbClr val="0070C0"/>
              </a:buClr>
            </a:pPr>
            <a:endParaRPr lang="en-US" sz="2200" b="0" dirty="0"/>
          </a:p>
          <a:p>
            <a:pPr>
              <a:buClr>
                <a:srgbClr val="0070C0"/>
              </a:buClr>
            </a:pPr>
            <a:r>
              <a:rPr lang="en-US" sz="2200" b="0" dirty="0"/>
              <a:t>Available in Europe</a:t>
            </a:r>
          </a:p>
          <a:p>
            <a:pPr>
              <a:buClr>
                <a:srgbClr val="0070C0"/>
              </a:buClr>
            </a:pPr>
            <a:r>
              <a:rPr lang="en-US" sz="2200" b="0" dirty="0"/>
              <a:t>Promoted as non-toxic, no side effects, completely safe</a:t>
            </a:r>
          </a:p>
          <a:p>
            <a:pPr>
              <a:buClr>
                <a:srgbClr val="0070C0"/>
              </a:buClr>
            </a:pPr>
            <a:r>
              <a:rPr lang="en-US" sz="2200" b="0" dirty="0"/>
              <a:t>Interferes with development of limb buds in first 3 months of gestation</a:t>
            </a:r>
          </a:p>
          <a:p>
            <a:pPr>
              <a:buClr>
                <a:srgbClr val="0070C0"/>
              </a:buClr>
            </a:pPr>
            <a:r>
              <a:rPr lang="en-US" sz="2200" b="0" dirty="0"/>
              <a:t>Not approved by FDA</a:t>
            </a:r>
          </a:p>
          <a:p>
            <a:pPr>
              <a:buClr>
                <a:srgbClr val="0070C0"/>
              </a:buClr>
            </a:pPr>
            <a:r>
              <a:rPr lang="en-US" sz="2200" b="0" dirty="0"/>
              <a:t>~12,000 cases in Europe</a:t>
            </a:r>
          </a:p>
          <a:p>
            <a:pPr>
              <a:buClr>
                <a:srgbClr val="0070C0"/>
              </a:buClr>
            </a:pPr>
            <a:r>
              <a:rPr lang="en-US" sz="2200" b="0" dirty="0"/>
              <a:t>17 cases in USA</a:t>
            </a:r>
          </a:p>
        </p:txBody>
      </p:sp>
      <p:sp>
        <p:nvSpPr>
          <p:cNvPr id="8" name="Title 1"/>
          <p:cNvSpPr txBox="1">
            <a:spLocks/>
          </p:cNvSpPr>
          <p:nvPr/>
        </p:nvSpPr>
        <p:spPr>
          <a:xfrm>
            <a:off x="1340936" y="228600"/>
            <a:ext cx="6589712" cy="846034"/>
          </a:xfrm>
          <a:prstGeom prst="rect">
            <a:avLst/>
          </a:prstGeom>
        </p:spPr>
        <p:txBody>
          <a:bodyPr/>
          <a:lst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a:lstStyle>
          <a:p>
            <a:pPr>
              <a:lnSpc>
                <a:spcPct val="114000"/>
              </a:lnSpc>
            </a:pPr>
            <a:r>
              <a:rPr lang="en-US" kern="0" dirty="0">
                <a:effectLst/>
              </a:rPr>
              <a:t>We Know What We’re Doing,</a:t>
            </a:r>
            <a:br>
              <a:rPr lang="en-US" kern="0" dirty="0">
                <a:effectLst/>
              </a:rPr>
            </a:br>
            <a:r>
              <a:rPr lang="en-US" kern="0" dirty="0">
                <a:effectLst/>
              </a:rPr>
              <a:t>What Could Possibly Go Wrong?</a:t>
            </a:r>
            <a:endParaRPr lang="en-US" kern="0" dirty="0"/>
          </a:p>
        </p:txBody>
      </p:sp>
      <p:pic>
        <p:nvPicPr>
          <p:cNvPr id="5" name="Picture 2">
            <a:extLst>
              <a:ext uri="{FF2B5EF4-FFF2-40B4-BE49-F238E27FC236}">
                <a16:creationId xmlns:a16="http://schemas.microsoft.com/office/drawing/2014/main" id="{6C101AA3-3BF6-94BA-15FB-E86D869FBBD4}"/>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24" b="17194"/>
          <a:stretch/>
        </p:blipFill>
        <p:spPr bwMode="auto">
          <a:xfrm>
            <a:off x="5856607" y="2439150"/>
            <a:ext cx="2864578" cy="19797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02302F3-E2EA-6525-09C7-6AE61F3F39B9}"/>
              </a:ext>
              <a:ext uri="{C183D7F6-B498-43B3-948B-1728B52AA6E4}">
                <adec:decorative xmlns:adec="http://schemas.microsoft.com/office/drawing/2017/decorative" val="1"/>
              </a:ext>
            </a:extLst>
          </p:cNvPr>
          <p:cNvSpPr txBox="1"/>
          <p:nvPr/>
        </p:nvSpPr>
        <p:spPr>
          <a:xfrm>
            <a:off x="5780622" y="4311128"/>
            <a:ext cx="3107987" cy="215444"/>
          </a:xfrm>
          <a:prstGeom prst="rect">
            <a:avLst/>
          </a:prstGeom>
          <a:noFill/>
        </p:spPr>
        <p:txBody>
          <a:bodyPr wrap="square" rtlCol="0">
            <a:spAutoFit/>
          </a:bodyPr>
          <a:lstStyle/>
          <a:p>
            <a:r>
              <a:rPr lang="en-US" sz="800" b="0" i="0" u="none" strike="noStrike" dirty="0">
                <a:effectLst/>
                <a:latin typeface="Roboto"/>
              </a:rPr>
              <a:t>https://commons.wikimedia.org/wiki/File:Thalidomide_effects.jpg</a:t>
            </a:r>
            <a:endParaRPr lang="en-US" sz="800" dirty="0"/>
          </a:p>
        </p:txBody>
      </p:sp>
    </p:spTree>
    <p:extLst>
      <p:ext uri="{BB962C8B-B14F-4D97-AF65-F5344CB8AC3E}">
        <p14:creationId xmlns:p14="http://schemas.microsoft.com/office/powerpoint/2010/main" val="1039927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251E0-7421-49E0-88A2-8A65D77BCB2B}"/>
              </a:ext>
            </a:extLst>
          </p:cNvPr>
          <p:cNvSpPr>
            <a:spLocks noGrp="1"/>
          </p:cNvSpPr>
          <p:nvPr>
            <p:ph type="title"/>
          </p:nvPr>
        </p:nvSpPr>
        <p:spPr/>
        <p:txBody>
          <a:bodyPr/>
          <a:lstStyle/>
          <a:p>
            <a:r>
              <a:rPr lang="en-US" dirty="0"/>
              <a:t>Thalidomide Investigation</a:t>
            </a:r>
          </a:p>
        </p:txBody>
      </p:sp>
      <p:sp>
        <p:nvSpPr>
          <p:cNvPr id="3" name="Content Placeholder 2">
            <a:extLst>
              <a:ext uri="{FF2B5EF4-FFF2-40B4-BE49-F238E27FC236}">
                <a16:creationId xmlns:a16="http://schemas.microsoft.com/office/drawing/2014/main" id="{D3B194DE-885B-485B-91CE-8CF77E46611F}"/>
              </a:ext>
            </a:extLst>
          </p:cNvPr>
          <p:cNvSpPr>
            <a:spLocks noGrp="1"/>
          </p:cNvSpPr>
          <p:nvPr>
            <p:ph idx="1"/>
          </p:nvPr>
        </p:nvSpPr>
        <p:spPr/>
        <p:txBody>
          <a:bodyPr/>
          <a:lstStyle/>
          <a:p>
            <a:r>
              <a:rPr lang="en-US" b="0" dirty="0"/>
              <a:t>In the 1960’s,  the tragic effects of thalidomide became evident.  </a:t>
            </a:r>
          </a:p>
          <a:p>
            <a:r>
              <a:rPr lang="en-US" b="0" dirty="0"/>
              <a:t>Thalidomide was not available in the US; it was however available in Europe.  It was found to be responsible for birth defects in more than 12,000 infants, mostly in Europe.  </a:t>
            </a:r>
          </a:p>
          <a:p>
            <a:r>
              <a:rPr lang="en-US" b="0" dirty="0"/>
              <a:t>Thalidomide’s German manufacturer claimed that the drug was non-toxic, with no side effects, and completely safe for pregnant women.  Obviously, these statements aren’t true.    </a:t>
            </a:r>
          </a:p>
          <a:p>
            <a:r>
              <a:rPr lang="en-US" b="0" dirty="0"/>
              <a:t>We know NOW, that Thalidomide interferes with the development of the limb buds in a fetus exposed to thalidomide in the first three months.  The US had 17 thalidomide victims (children) but the incidence was low because the drug was not yet approved in the US.  (Patients obtained the drug from connections in Europe or through product samples distributed to US physicians  (which was legal).  </a:t>
            </a:r>
          </a:p>
          <a:p>
            <a:pPr marL="0" indent="0">
              <a:buNone/>
            </a:pPr>
            <a:r>
              <a:rPr lang="en-US" sz="800" b="0" dirty="0"/>
              <a:t>Also see:  </a:t>
            </a:r>
          </a:p>
          <a:p>
            <a:r>
              <a:rPr lang="en-US" sz="800" b="0" dirty="0"/>
              <a:t>Frances Oldham Kelsey: FDA Medical Reviewer Leaves Her Mark on History:  http://web.archive.org/web/20061020043712/http://www.fda.gov/fdac/features/2001/201_kelsey.html</a:t>
            </a:r>
          </a:p>
          <a:p>
            <a:endParaRPr lang="en-US" b="0" dirty="0"/>
          </a:p>
        </p:txBody>
      </p:sp>
      <p:sp>
        <p:nvSpPr>
          <p:cNvPr id="4" name="Slide Number Placeholder 3">
            <a:extLst>
              <a:ext uri="{FF2B5EF4-FFF2-40B4-BE49-F238E27FC236}">
                <a16:creationId xmlns:a16="http://schemas.microsoft.com/office/drawing/2014/main" id="{D655FC57-8FA0-4444-B7A7-972F2BE78F25}"/>
              </a:ext>
            </a:extLst>
          </p:cNvPr>
          <p:cNvSpPr>
            <a:spLocks noGrp="1"/>
          </p:cNvSpPr>
          <p:nvPr>
            <p:ph type="sldNum" sz="quarter" idx="4294967295"/>
          </p:nvPr>
        </p:nvSpPr>
        <p:spPr>
          <a:xfrm>
            <a:off x="7010400" y="6356350"/>
            <a:ext cx="2133600" cy="365125"/>
          </a:xfrm>
        </p:spPr>
        <p:txBody>
          <a:bodyPr/>
          <a:lstStyle/>
          <a:p>
            <a:fld id="{0A090F8D-2E91-45E8-9D37-A3B45C7194D7}" type="slidenum">
              <a:rPr lang="en-US" smtClean="0"/>
              <a:pPr/>
              <a:t>12</a:t>
            </a:fld>
            <a:endParaRPr lang="en-US" dirty="0"/>
          </a:p>
        </p:txBody>
      </p:sp>
    </p:spTree>
    <p:extLst>
      <p:ext uri="{BB962C8B-B14F-4D97-AF65-F5344CB8AC3E}">
        <p14:creationId xmlns:p14="http://schemas.microsoft.com/office/powerpoint/2010/main" val="1514477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D5E81E-548A-8A57-6FAA-E8A186BF17FC}"/>
              </a:ext>
            </a:extLst>
          </p:cNvPr>
          <p:cNvSpPr>
            <a:spLocks noGrp="1"/>
          </p:cNvSpPr>
          <p:nvPr>
            <p:ph type="title"/>
          </p:nvPr>
        </p:nvSpPr>
        <p:spPr/>
        <p:txBody>
          <a:bodyPr/>
          <a:lstStyle/>
          <a:p>
            <a:r>
              <a:rPr lang="en-US" kern="0" dirty="0">
                <a:effectLst/>
              </a:rPr>
              <a:t>We Know What We’re Doing,</a:t>
            </a:r>
            <a:br>
              <a:rPr lang="en-US" kern="0" dirty="0">
                <a:effectLst/>
              </a:rPr>
            </a:br>
            <a:r>
              <a:rPr lang="en-US" kern="0" dirty="0">
                <a:effectLst/>
              </a:rPr>
              <a:t>What Could Possibly Go Wrong?</a:t>
            </a:r>
            <a:br>
              <a:rPr lang="en-US" kern="0" dirty="0"/>
            </a:br>
            <a:endParaRPr lang="en-US" dirty="0"/>
          </a:p>
        </p:txBody>
      </p:sp>
      <p:pic>
        <p:nvPicPr>
          <p:cNvPr id="2" name="Picture 1" descr="CDC Article on contamination during manufacturing ">
            <a:extLst>
              <a:ext uri="{FF2B5EF4-FFF2-40B4-BE49-F238E27FC236}">
                <a16:creationId xmlns:a16="http://schemas.microsoft.com/office/drawing/2014/main" id="{46F8380B-916D-4034-8921-F1AA89E506EF}"/>
              </a:ext>
            </a:extLst>
          </p:cNvPr>
          <p:cNvPicPr>
            <a:picLocks noChangeAspect="1"/>
          </p:cNvPicPr>
          <p:nvPr/>
        </p:nvPicPr>
        <p:blipFill>
          <a:blip r:embed="rId3"/>
          <a:stretch>
            <a:fillRect/>
          </a:stretch>
        </p:blipFill>
        <p:spPr>
          <a:xfrm>
            <a:off x="1010653" y="1758084"/>
            <a:ext cx="7122694" cy="4718916"/>
          </a:xfrm>
          <a:prstGeom prst="rect">
            <a:avLst/>
          </a:prstGeom>
        </p:spPr>
      </p:pic>
      <p:sp>
        <p:nvSpPr>
          <p:cNvPr id="11266" name="Slide Number Placeholder 3"/>
          <p:cNvSpPr>
            <a:spLocks noGrp="1"/>
          </p:cNvSpPr>
          <p:nvPr>
            <p:ph type="sldNum" sz="quarter" idx="4294967295"/>
          </p:nvPr>
        </p:nvSpPr>
        <p:spPr>
          <a:xfrm>
            <a:off x="7239000" y="6248400"/>
            <a:ext cx="1905000" cy="457200"/>
          </a:xfrm>
          <a:noFill/>
        </p:spPr>
        <p:txBody>
          <a:bodyPr/>
          <a:lstStyle>
            <a:lvl1pPr eaLnBrk="0" hangingPunct="0">
              <a:defRPr sz="1000" b="1">
                <a:solidFill>
                  <a:schemeClr val="tx1"/>
                </a:solidFill>
                <a:latin typeface="Arial" charset="0"/>
              </a:defRPr>
            </a:lvl1pPr>
            <a:lvl2pPr marL="742950" indent="-285750" eaLnBrk="0" hangingPunct="0">
              <a:defRPr sz="1000" b="1">
                <a:solidFill>
                  <a:schemeClr val="tx1"/>
                </a:solidFill>
                <a:latin typeface="Arial" charset="0"/>
              </a:defRPr>
            </a:lvl2pPr>
            <a:lvl3pPr marL="1143000" indent="-228600" eaLnBrk="0" hangingPunct="0">
              <a:defRPr sz="1000" b="1">
                <a:solidFill>
                  <a:schemeClr val="tx1"/>
                </a:solidFill>
                <a:latin typeface="Arial" charset="0"/>
              </a:defRPr>
            </a:lvl3pPr>
            <a:lvl4pPr marL="1600200" indent="-228600" eaLnBrk="0" hangingPunct="0">
              <a:defRPr sz="1000" b="1">
                <a:solidFill>
                  <a:schemeClr val="tx1"/>
                </a:solidFill>
                <a:latin typeface="Arial" charset="0"/>
              </a:defRPr>
            </a:lvl4pPr>
            <a:lvl5pPr marL="2057400" indent="-228600" eaLnBrk="0" hangingPunct="0">
              <a:defRPr sz="1000" b="1">
                <a:solidFill>
                  <a:schemeClr val="tx1"/>
                </a:solidFill>
                <a:latin typeface="Arial" charset="0"/>
              </a:defRPr>
            </a:lvl5pPr>
            <a:lvl6pPr marL="2514600" indent="-228600" eaLnBrk="0" fontAlgn="base" hangingPunct="0">
              <a:spcBef>
                <a:spcPct val="0"/>
              </a:spcBef>
              <a:spcAft>
                <a:spcPct val="0"/>
              </a:spcAft>
              <a:defRPr sz="1000" b="1">
                <a:solidFill>
                  <a:schemeClr val="tx1"/>
                </a:solidFill>
                <a:latin typeface="Arial" charset="0"/>
              </a:defRPr>
            </a:lvl6pPr>
            <a:lvl7pPr marL="2971800" indent="-228600" eaLnBrk="0" fontAlgn="base" hangingPunct="0">
              <a:spcBef>
                <a:spcPct val="0"/>
              </a:spcBef>
              <a:spcAft>
                <a:spcPct val="0"/>
              </a:spcAft>
              <a:defRPr sz="1000" b="1">
                <a:solidFill>
                  <a:schemeClr val="tx1"/>
                </a:solidFill>
                <a:latin typeface="Arial" charset="0"/>
              </a:defRPr>
            </a:lvl7pPr>
            <a:lvl8pPr marL="3429000" indent="-228600" eaLnBrk="0" fontAlgn="base" hangingPunct="0">
              <a:spcBef>
                <a:spcPct val="0"/>
              </a:spcBef>
              <a:spcAft>
                <a:spcPct val="0"/>
              </a:spcAft>
              <a:defRPr sz="1000" b="1">
                <a:solidFill>
                  <a:schemeClr val="tx1"/>
                </a:solidFill>
                <a:latin typeface="Arial" charset="0"/>
              </a:defRPr>
            </a:lvl8pPr>
            <a:lvl9pPr marL="3886200" indent="-228600" eaLnBrk="0" fontAlgn="base" hangingPunct="0">
              <a:spcBef>
                <a:spcPct val="0"/>
              </a:spcBef>
              <a:spcAft>
                <a:spcPct val="0"/>
              </a:spcAft>
              <a:defRPr sz="1000" b="1">
                <a:solidFill>
                  <a:schemeClr val="tx1"/>
                </a:solidFill>
                <a:latin typeface="Arial" charset="0"/>
              </a:defRPr>
            </a:lvl9pPr>
          </a:lstStyle>
          <a:p>
            <a:pPr eaLnBrk="1" hangingPunct="1"/>
            <a:fld id="{8D6893CB-3B9C-4AC3-B7DE-8F822C5F9668}" type="slidenum">
              <a:rPr lang="en-US" sz="1400" b="0" smtClean="0"/>
              <a:pPr eaLnBrk="1" hangingPunct="1"/>
              <a:t>13</a:t>
            </a:fld>
            <a:endParaRPr lang="en-US" sz="1400" b="0"/>
          </a:p>
        </p:txBody>
      </p:sp>
    </p:spTree>
    <p:extLst>
      <p:ext uri="{BB962C8B-B14F-4D97-AF65-F5344CB8AC3E}">
        <p14:creationId xmlns:p14="http://schemas.microsoft.com/office/powerpoint/2010/main" val="1719228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E8933-E7DC-4918-826D-ED12E4936B4F}"/>
              </a:ext>
            </a:extLst>
          </p:cNvPr>
          <p:cNvSpPr>
            <a:spLocks noGrp="1"/>
          </p:cNvSpPr>
          <p:nvPr>
            <p:ph type="title"/>
          </p:nvPr>
        </p:nvSpPr>
        <p:spPr/>
        <p:txBody>
          <a:bodyPr/>
          <a:lstStyle/>
          <a:p>
            <a:r>
              <a:rPr lang="en-US" dirty="0"/>
              <a:t>What Went Wrong</a:t>
            </a:r>
          </a:p>
        </p:txBody>
      </p:sp>
      <p:sp>
        <p:nvSpPr>
          <p:cNvPr id="3" name="Content Placeholder 2">
            <a:extLst>
              <a:ext uri="{FF2B5EF4-FFF2-40B4-BE49-F238E27FC236}">
                <a16:creationId xmlns:a16="http://schemas.microsoft.com/office/drawing/2014/main" id="{B2B7ADBC-E053-4853-9ADA-A33E480F0EA3}"/>
              </a:ext>
            </a:extLst>
          </p:cNvPr>
          <p:cNvSpPr>
            <a:spLocks noGrp="1"/>
          </p:cNvSpPr>
          <p:nvPr>
            <p:ph idx="1"/>
          </p:nvPr>
        </p:nvSpPr>
        <p:spPr>
          <a:xfrm>
            <a:off x="235357" y="1857040"/>
            <a:ext cx="8717622" cy="4329865"/>
          </a:xfrm>
        </p:spPr>
        <p:txBody>
          <a:bodyPr/>
          <a:lstStyle/>
          <a:p>
            <a:r>
              <a:rPr lang="en-US" sz="1600" b="0" dirty="0"/>
              <a:t>This adulterated product PASSED testing requirements.  </a:t>
            </a:r>
          </a:p>
          <a:p>
            <a:r>
              <a:rPr lang="en-US" sz="1600" b="0" dirty="0"/>
              <a:t>This incident resulted in the deaths of 75 deaths mostly in children 5 years old and younger.  FDA participated in the investigation into this tragedy.  The cause was determined to be diethylene glycol contamination of the glycerin syrup used for the formulation of acetaminophen syrup.</a:t>
            </a:r>
          </a:p>
          <a:p>
            <a:r>
              <a:rPr lang="en-US" sz="1600" b="0" dirty="0"/>
              <a:t>Glycerin is used as a sweetener in formulations of many pharmaceutical syrups ingested orally.  </a:t>
            </a:r>
          </a:p>
          <a:p>
            <a:r>
              <a:rPr lang="en-US" sz="1600" b="0" dirty="0"/>
              <a:t>The glycerin material was manufactured in China as “synthetic glycerin”.  A middleman in the Netherlands relabeled the material as USP Glycerin.  This is what was used by the manufacturer in Haiti to formulate </a:t>
            </a:r>
            <a:r>
              <a:rPr lang="en-US" sz="1600" b="0" dirty="0" err="1"/>
              <a:t>acetominophen</a:t>
            </a:r>
            <a:r>
              <a:rPr lang="en-US" sz="1600" b="0" dirty="0"/>
              <a:t> syrup. (“</a:t>
            </a:r>
            <a:r>
              <a:rPr lang="en-US" sz="1600" b="0" dirty="0" err="1"/>
              <a:t>Afebril</a:t>
            </a:r>
            <a:r>
              <a:rPr lang="en-US" sz="1600" b="0" dirty="0"/>
              <a:t>” and </a:t>
            </a:r>
            <a:r>
              <a:rPr lang="en-US" sz="1600" b="0" dirty="0" err="1"/>
              <a:t>Valodon</a:t>
            </a:r>
            <a:r>
              <a:rPr lang="en-US" sz="1600" b="0" dirty="0"/>
              <a:t>” ).  </a:t>
            </a:r>
          </a:p>
          <a:p>
            <a:r>
              <a:rPr lang="en-US" sz="1600" b="0" dirty="0"/>
              <a:t>This is a very prominent example of the need for control over the raw materials used in the formulation of drug products.  </a:t>
            </a:r>
          </a:p>
          <a:p>
            <a:r>
              <a:rPr lang="en-US" sz="1600" b="0" dirty="0"/>
              <a:t>Interestingly and ominously, the infrared spectroscopy tests required by the USP would not have detected this DEG-contaminated glycerin syrup.  Another example where TESTING is not the assurance that things are what you think they are.</a:t>
            </a:r>
          </a:p>
          <a:p>
            <a:endParaRPr lang="en-US" sz="1600" b="0" dirty="0"/>
          </a:p>
        </p:txBody>
      </p:sp>
      <p:sp>
        <p:nvSpPr>
          <p:cNvPr id="4" name="Slide Number Placeholder 3">
            <a:extLst>
              <a:ext uri="{FF2B5EF4-FFF2-40B4-BE49-F238E27FC236}">
                <a16:creationId xmlns:a16="http://schemas.microsoft.com/office/drawing/2014/main" id="{3BB69D97-8EF3-4BE5-B469-7C3086807BB8}"/>
              </a:ext>
            </a:extLst>
          </p:cNvPr>
          <p:cNvSpPr>
            <a:spLocks noGrp="1"/>
          </p:cNvSpPr>
          <p:nvPr>
            <p:ph type="sldNum" sz="quarter" idx="4294967295"/>
          </p:nvPr>
        </p:nvSpPr>
        <p:spPr>
          <a:xfrm>
            <a:off x="7010400" y="6356350"/>
            <a:ext cx="2133600" cy="365125"/>
          </a:xfrm>
        </p:spPr>
        <p:txBody>
          <a:bodyPr/>
          <a:lstStyle/>
          <a:p>
            <a:fld id="{0A090F8D-2E91-45E8-9D37-A3B45C7194D7}" type="slidenum">
              <a:rPr lang="en-US" smtClean="0"/>
              <a:pPr/>
              <a:t>14</a:t>
            </a:fld>
            <a:endParaRPr lang="en-US" dirty="0"/>
          </a:p>
        </p:txBody>
      </p:sp>
    </p:spTree>
    <p:extLst>
      <p:ext uri="{BB962C8B-B14F-4D97-AF65-F5344CB8AC3E}">
        <p14:creationId xmlns:p14="http://schemas.microsoft.com/office/powerpoint/2010/main" val="2616320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sz="3600" b="1" dirty="0"/>
              <a:t>The GMPs</a:t>
            </a:r>
          </a:p>
        </p:txBody>
      </p:sp>
      <p:sp>
        <p:nvSpPr>
          <p:cNvPr id="3074" name="Slide Number Placeholder 5"/>
          <p:cNvSpPr>
            <a:spLocks noGrp="1"/>
          </p:cNvSpPr>
          <p:nvPr>
            <p:ph type="sldNum" sz="quarter" idx="4294967295"/>
          </p:nvPr>
        </p:nvSpPr>
        <p:spPr>
          <a:xfrm>
            <a:off x="7239000" y="6248400"/>
            <a:ext cx="1905000" cy="457200"/>
          </a:xfrm>
          <a:prstGeom prst="rect">
            <a:avLst/>
          </a:prstGeom>
          <a:noFill/>
        </p:spPr>
        <p:txBody>
          <a:bodyPr/>
          <a:lstStyle>
            <a:lvl1pPr eaLnBrk="0" hangingPunct="0">
              <a:defRPr sz="1000" b="1">
                <a:solidFill>
                  <a:schemeClr val="tx1"/>
                </a:solidFill>
                <a:latin typeface="Arial" charset="0"/>
              </a:defRPr>
            </a:lvl1pPr>
            <a:lvl2pPr marL="742950" indent="-285750" eaLnBrk="0" hangingPunct="0">
              <a:defRPr sz="1000" b="1">
                <a:solidFill>
                  <a:schemeClr val="tx1"/>
                </a:solidFill>
                <a:latin typeface="Arial" charset="0"/>
              </a:defRPr>
            </a:lvl2pPr>
            <a:lvl3pPr marL="1143000" indent="-228600" eaLnBrk="0" hangingPunct="0">
              <a:defRPr sz="1000" b="1">
                <a:solidFill>
                  <a:schemeClr val="tx1"/>
                </a:solidFill>
                <a:latin typeface="Arial" charset="0"/>
              </a:defRPr>
            </a:lvl3pPr>
            <a:lvl4pPr marL="1600200" indent="-228600" eaLnBrk="0" hangingPunct="0">
              <a:defRPr sz="1000" b="1">
                <a:solidFill>
                  <a:schemeClr val="tx1"/>
                </a:solidFill>
                <a:latin typeface="Arial" charset="0"/>
              </a:defRPr>
            </a:lvl4pPr>
            <a:lvl5pPr marL="2057400" indent="-228600" eaLnBrk="0" hangingPunct="0">
              <a:defRPr sz="1000" b="1">
                <a:solidFill>
                  <a:schemeClr val="tx1"/>
                </a:solidFill>
                <a:latin typeface="Arial" charset="0"/>
              </a:defRPr>
            </a:lvl5pPr>
            <a:lvl6pPr marL="2514600" indent="-228600" eaLnBrk="0" fontAlgn="base" hangingPunct="0">
              <a:spcBef>
                <a:spcPct val="0"/>
              </a:spcBef>
              <a:spcAft>
                <a:spcPct val="0"/>
              </a:spcAft>
              <a:defRPr sz="1000" b="1">
                <a:solidFill>
                  <a:schemeClr val="tx1"/>
                </a:solidFill>
                <a:latin typeface="Arial" charset="0"/>
              </a:defRPr>
            </a:lvl6pPr>
            <a:lvl7pPr marL="2971800" indent="-228600" eaLnBrk="0" fontAlgn="base" hangingPunct="0">
              <a:spcBef>
                <a:spcPct val="0"/>
              </a:spcBef>
              <a:spcAft>
                <a:spcPct val="0"/>
              </a:spcAft>
              <a:defRPr sz="1000" b="1">
                <a:solidFill>
                  <a:schemeClr val="tx1"/>
                </a:solidFill>
                <a:latin typeface="Arial" charset="0"/>
              </a:defRPr>
            </a:lvl7pPr>
            <a:lvl8pPr marL="3429000" indent="-228600" eaLnBrk="0" fontAlgn="base" hangingPunct="0">
              <a:spcBef>
                <a:spcPct val="0"/>
              </a:spcBef>
              <a:spcAft>
                <a:spcPct val="0"/>
              </a:spcAft>
              <a:defRPr sz="1000" b="1">
                <a:solidFill>
                  <a:schemeClr val="tx1"/>
                </a:solidFill>
                <a:latin typeface="Arial" charset="0"/>
              </a:defRPr>
            </a:lvl8pPr>
            <a:lvl9pPr marL="3886200" indent="-228600" eaLnBrk="0" fontAlgn="base" hangingPunct="0">
              <a:spcBef>
                <a:spcPct val="0"/>
              </a:spcBef>
              <a:spcAft>
                <a:spcPct val="0"/>
              </a:spcAft>
              <a:defRPr sz="1000" b="1">
                <a:solidFill>
                  <a:schemeClr val="tx1"/>
                </a:solidFill>
                <a:latin typeface="Arial" charset="0"/>
              </a:defRPr>
            </a:lvl9pPr>
          </a:lstStyle>
          <a:p>
            <a:pPr eaLnBrk="1" hangingPunct="1"/>
            <a:fld id="{652D7488-2168-4AD9-BE64-D8603B637903}" type="slidenum">
              <a:rPr lang="en-US" sz="1400" b="0" smtClean="0">
                <a:solidFill>
                  <a:srgbClr val="000000"/>
                </a:solidFill>
              </a:rPr>
              <a:pPr eaLnBrk="1" hangingPunct="1"/>
              <a:t>15</a:t>
            </a:fld>
            <a:endParaRPr lang="en-US" sz="1400" b="0" dirty="0">
              <a:solidFill>
                <a:srgbClr val="000000"/>
              </a:solidFill>
            </a:endParaRPr>
          </a:p>
        </p:txBody>
      </p:sp>
      <p:sp>
        <p:nvSpPr>
          <p:cNvPr id="3076" name="Rectangle 3"/>
          <p:cNvSpPr>
            <a:spLocks noGrp="1" noChangeArrowheads="1"/>
          </p:cNvSpPr>
          <p:nvPr>
            <p:ph type="body" idx="4294967295"/>
          </p:nvPr>
        </p:nvSpPr>
        <p:spPr>
          <a:xfrm>
            <a:off x="304800" y="1641476"/>
            <a:ext cx="8534400" cy="5014238"/>
          </a:xfrm>
        </p:spPr>
        <p:txBody>
          <a:bodyPr>
            <a:normAutofit lnSpcReduction="10000"/>
          </a:bodyPr>
          <a:lstStyle/>
          <a:p>
            <a:pPr eaLnBrk="1" hangingPunct="1">
              <a:lnSpc>
                <a:spcPct val="110000"/>
              </a:lnSpc>
              <a:spcBef>
                <a:spcPts val="1200"/>
              </a:spcBef>
              <a:buClr>
                <a:srgbClr val="0070C0"/>
              </a:buClr>
            </a:pPr>
            <a:r>
              <a:rPr lang="en-US" sz="2200" b="0" dirty="0">
                <a:solidFill>
                  <a:srgbClr val="000000"/>
                </a:solidFill>
              </a:rPr>
              <a:t>The GMP regulations are a result of tragedies that resulted from a lack of control by drug manufacturers</a:t>
            </a:r>
          </a:p>
          <a:p>
            <a:pPr marL="274320" lvl="0" eaLnBrk="1" hangingPunct="1">
              <a:lnSpc>
                <a:spcPct val="110000"/>
              </a:lnSpc>
              <a:spcBef>
                <a:spcPts val="1200"/>
              </a:spcBef>
              <a:buClr>
                <a:srgbClr val="0070C0"/>
              </a:buClr>
            </a:pPr>
            <a:r>
              <a:rPr lang="en-US" sz="2200" b="0" dirty="0">
                <a:solidFill>
                  <a:srgbClr val="000000"/>
                </a:solidFill>
              </a:rPr>
              <a:t>Failure to produce drug products within a system compliant with GMPs causes the products produced from the system to be </a:t>
            </a:r>
            <a:r>
              <a:rPr lang="en-US" sz="2200" b="0" u="sng" dirty="0">
                <a:solidFill>
                  <a:srgbClr val="FF0000"/>
                </a:solidFill>
              </a:rPr>
              <a:t>ADULTERATED</a:t>
            </a:r>
            <a:r>
              <a:rPr lang="en-US" sz="2200" b="0" dirty="0">
                <a:solidFill>
                  <a:srgbClr val="000000"/>
                </a:solidFill>
              </a:rPr>
              <a:t> and subject to regulatory action.  </a:t>
            </a:r>
          </a:p>
          <a:p>
            <a:pPr marL="274320" lvl="0" eaLnBrk="1" hangingPunct="1">
              <a:lnSpc>
                <a:spcPct val="110000"/>
              </a:lnSpc>
              <a:spcBef>
                <a:spcPts val="1200"/>
              </a:spcBef>
              <a:buClr>
                <a:srgbClr val="0070C0"/>
              </a:buClr>
            </a:pPr>
            <a:r>
              <a:rPr lang="en-US" sz="2200" b="0" dirty="0">
                <a:solidFill>
                  <a:srgbClr val="000000"/>
                </a:solidFill>
              </a:rPr>
              <a:t>Reading the GMPs is easy.  APPLYING them appropriately to your operation takes knowledge of GMP requirements, knowledge of the specific needs of your products and processes, knowledge of current industry practice, and knowledge of how FDA is currently interpreting this issue. </a:t>
            </a:r>
          </a:p>
          <a:p>
            <a:pPr marL="274320" lvl="0" eaLnBrk="1" hangingPunct="1">
              <a:lnSpc>
                <a:spcPct val="110000"/>
              </a:lnSpc>
              <a:spcBef>
                <a:spcPts val="1200"/>
              </a:spcBef>
              <a:buClr>
                <a:srgbClr val="0070C0"/>
              </a:buClr>
            </a:pPr>
            <a:r>
              <a:rPr lang="en-US" sz="2200" b="0" dirty="0">
                <a:solidFill>
                  <a:srgbClr val="000000"/>
                </a:solidFill>
              </a:rPr>
              <a:t>And because compliance is affected by current industry practice, and because current practice can CHANGE, we all need to be on our toes. </a:t>
            </a:r>
          </a:p>
        </p:txBody>
      </p:sp>
      <p:sp>
        <p:nvSpPr>
          <p:cNvPr id="3077" name="Text Box 4"/>
          <p:cNvSpPr txBox="1">
            <a:spLocks noChangeArrowheads="1"/>
          </p:cNvSpPr>
          <p:nvPr/>
        </p:nvSpPr>
        <p:spPr bwMode="auto">
          <a:xfrm>
            <a:off x="8534400" y="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b="1">
                <a:solidFill>
                  <a:schemeClr val="tx1"/>
                </a:solidFill>
                <a:latin typeface="Arial" charset="0"/>
              </a:defRPr>
            </a:lvl1pPr>
            <a:lvl2pPr marL="742950" indent="-285750" eaLnBrk="0" hangingPunct="0">
              <a:defRPr sz="1000" b="1">
                <a:solidFill>
                  <a:schemeClr val="tx1"/>
                </a:solidFill>
                <a:latin typeface="Arial" charset="0"/>
              </a:defRPr>
            </a:lvl2pPr>
            <a:lvl3pPr marL="1143000" indent="-228600" eaLnBrk="0" hangingPunct="0">
              <a:defRPr sz="1000" b="1">
                <a:solidFill>
                  <a:schemeClr val="tx1"/>
                </a:solidFill>
                <a:latin typeface="Arial" charset="0"/>
              </a:defRPr>
            </a:lvl3pPr>
            <a:lvl4pPr marL="1600200" indent="-228600" eaLnBrk="0" hangingPunct="0">
              <a:defRPr sz="1000" b="1">
                <a:solidFill>
                  <a:schemeClr val="tx1"/>
                </a:solidFill>
                <a:latin typeface="Arial" charset="0"/>
              </a:defRPr>
            </a:lvl4pPr>
            <a:lvl5pPr marL="2057400" indent="-228600" eaLnBrk="0" hangingPunct="0">
              <a:defRPr sz="1000" b="1">
                <a:solidFill>
                  <a:schemeClr val="tx1"/>
                </a:solidFill>
                <a:latin typeface="Arial" charset="0"/>
              </a:defRPr>
            </a:lvl5pPr>
            <a:lvl6pPr marL="2514600" indent="-228600" eaLnBrk="0" fontAlgn="base" hangingPunct="0">
              <a:spcBef>
                <a:spcPct val="0"/>
              </a:spcBef>
              <a:spcAft>
                <a:spcPct val="0"/>
              </a:spcAft>
              <a:defRPr sz="1000" b="1">
                <a:solidFill>
                  <a:schemeClr val="tx1"/>
                </a:solidFill>
                <a:latin typeface="Arial" charset="0"/>
              </a:defRPr>
            </a:lvl6pPr>
            <a:lvl7pPr marL="2971800" indent="-228600" eaLnBrk="0" fontAlgn="base" hangingPunct="0">
              <a:spcBef>
                <a:spcPct val="0"/>
              </a:spcBef>
              <a:spcAft>
                <a:spcPct val="0"/>
              </a:spcAft>
              <a:defRPr sz="1000" b="1">
                <a:solidFill>
                  <a:schemeClr val="tx1"/>
                </a:solidFill>
                <a:latin typeface="Arial" charset="0"/>
              </a:defRPr>
            </a:lvl7pPr>
            <a:lvl8pPr marL="3429000" indent="-228600" eaLnBrk="0" fontAlgn="base" hangingPunct="0">
              <a:spcBef>
                <a:spcPct val="0"/>
              </a:spcBef>
              <a:spcAft>
                <a:spcPct val="0"/>
              </a:spcAft>
              <a:defRPr sz="1000" b="1">
                <a:solidFill>
                  <a:schemeClr val="tx1"/>
                </a:solidFill>
                <a:latin typeface="Arial" charset="0"/>
              </a:defRPr>
            </a:lvl8pPr>
            <a:lvl9pPr marL="3886200" indent="-228600" eaLnBrk="0" fontAlgn="base" hangingPunct="0">
              <a:spcBef>
                <a:spcPct val="0"/>
              </a:spcBef>
              <a:spcAft>
                <a:spcPct val="0"/>
              </a:spcAft>
              <a:defRPr sz="1000" b="1">
                <a:solidFill>
                  <a:schemeClr val="tx1"/>
                </a:solidFill>
                <a:latin typeface="Arial" charset="0"/>
              </a:defRPr>
            </a:lvl9pPr>
          </a:lstStyle>
          <a:p>
            <a:pPr eaLnBrk="1" hangingPunct="1">
              <a:spcBef>
                <a:spcPct val="50000"/>
              </a:spcBef>
            </a:pPr>
            <a:fld id="{13FACC38-4CEA-4708-8FC2-F2FC8E140F2A}" type="slidenum">
              <a:rPr lang="en-US" sz="2400">
                <a:solidFill>
                  <a:srgbClr val="000000"/>
                </a:solidFill>
              </a:rPr>
              <a:pPr eaLnBrk="1" hangingPunct="1">
                <a:spcBef>
                  <a:spcPct val="50000"/>
                </a:spcBef>
              </a:pPr>
              <a:t>15</a:t>
            </a:fld>
            <a:endParaRPr lang="en-US" sz="2400">
              <a:solidFill>
                <a:srgbClr val="000000"/>
              </a:solidFill>
            </a:endParaRPr>
          </a:p>
        </p:txBody>
      </p:sp>
    </p:spTree>
    <p:extLst>
      <p:ext uri="{BB962C8B-B14F-4D97-AF65-F5344CB8AC3E}">
        <p14:creationId xmlns:p14="http://schemas.microsoft.com/office/powerpoint/2010/main" val="751334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AC080B-D0CE-3DA1-1233-AEB1B38C9EEF}"/>
              </a:ext>
              <a:ext uri="{C183D7F6-B498-43B3-948B-1728B52AA6E4}">
                <adec:decorative xmlns:adec="http://schemas.microsoft.com/office/drawing/2017/decorative" val="1"/>
              </a:ext>
            </a:extLst>
          </p:cNvPr>
          <p:cNvSpPr>
            <a:spLocks noGrp="1"/>
          </p:cNvSpPr>
          <p:nvPr>
            <p:ph type="title"/>
          </p:nvPr>
        </p:nvSpPr>
        <p:spPr/>
        <p:txBody>
          <a:bodyPr/>
          <a:lstStyle/>
          <a:p>
            <a:pPr>
              <a:lnSpc>
                <a:spcPct val="114000"/>
              </a:lnSpc>
            </a:pPr>
            <a:r>
              <a:rPr lang="en-US" sz="1800" dirty="0">
                <a:solidFill>
                  <a:schemeClr val="bg1"/>
                </a:solidFill>
              </a:rPr>
              <a:t>Drugs Are Different Than Most Other Consumer Products</a:t>
            </a:r>
            <a:br>
              <a:rPr lang="en-US" sz="1800" dirty="0">
                <a:solidFill>
                  <a:schemeClr val="bg1"/>
                </a:solidFill>
              </a:rPr>
            </a:br>
            <a:endParaRPr lang="en-US" dirty="0"/>
          </a:p>
        </p:txBody>
      </p:sp>
      <p:sp>
        <p:nvSpPr>
          <p:cNvPr id="6147" name="Text Box 2"/>
          <p:cNvSpPr txBox="1">
            <a:spLocks noChangeArrowheads="1"/>
          </p:cNvSpPr>
          <p:nvPr/>
        </p:nvSpPr>
        <p:spPr bwMode="auto">
          <a:xfrm>
            <a:off x="556125" y="1690832"/>
            <a:ext cx="8282363" cy="1959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eaLnBrk="1" hangingPunct="1">
              <a:lnSpc>
                <a:spcPct val="110000"/>
              </a:lnSpc>
            </a:pPr>
            <a:r>
              <a:rPr lang="en-US" dirty="0"/>
              <a:t>T</a:t>
            </a:r>
            <a:r>
              <a:rPr lang="en-US" b="0" dirty="0"/>
              <a:t>here’s no way for a consumer to judge the quality:</a:t>
            </a:r>
          </a:p>
          <a:p>
            <a:pPr marL="342900" indent="-342900" eaLnBrk="1" hangingPunct="1">
              <a:lnSpc>
                <a:spcPct val="110000"/>
              </a:lnSpc>
              <a:buClr>
                <a:srgbClr val="0070C0"/>
              </a:buClr>
              <a:buFont typeface="Arial" panose="020B0604020202020204" pitchFamily="34" charset="0"/>
              <a:buChar char="•"/>
            </a:pPr>
            <a:r>
              <a:rPr lang="en-US" sz="2200" b="0" dirty="0"/>
              <a:t>You can’t tell by looking at it </a:t>
            </a:r>
          </a:p>
          <a:p>
            <a:pPr marL="342900" indent="-342900" eaLnBrk="1" hangingPunct="1">
              <a:lnSpc>
                <a:spcPct val="110000"/>
              </a:lnSpc>
              <a:buClr>
                <a:srgbClr val="0070C0"/>
              </a:buClr>
              <a:buFont typeface="Arial" panose="020B0604020202020204" pitchFamily="34" charset="0"/>
              <a:buChar char="•"/>
            </a:pPr>
            <a:r>
              <a:rPr lang="en-US" sz="2200" b="0" dirty="0"/>
              <a:t>You can’t play with it in the store</a:t>
            </a:r>
          </a:p>
          <a:p>
            <a:pPr marL="342900" indent="-342900" eaLnBrk="1" hangingPunct="1">
              <a:lnSpc>
                <a:spcPct val="110000"/>
              </a:lnSpc>
              <a:buClr>
                <a:srgbClr val="0070C0"/>
              </a:buClr>
              <a:buFont typeface="Arial" panose="020B0604020202020204" pitchFamily="34" charset="0"/>
              <a:buChar char="•"/>
            </a:pPr>
            <a:r>
              <a:rPr lang="en-US" sz="2200" b="0" dirty="0"/>
              <a:t>You can’t test drive it</a:t>
            </a:r>
          </a:p>
          <a:p>
            <a:pPr marL="342900" indent="-342900" eaLnBrk="1" hangingPunct="1">
              <a:lnSpc>
                <a:spcPct val="110000"/>
              </a:lnSpc>
              <a:buClr>
                <a:srgbClr val="0070C0"/>
              </a:buClr>
              <a:buFont typeface="Arial" panose="020B0604020202020204" pitchFamily="34" charset="0"/>
              <a:buChar char="•"/>
            </a:pPr>
            <a:r>
              <a:rPr lang="en-US" sz="2200" b="0" dirty="0"/>
              <a:t>You can’t try a little and see if you like it</a:t>
            </a:r>
          </a:p>
        </p:txBody>
      </p:sp>
      <p:sp>
        <p:nvSpPr>
          <p:cNvPr id="6149" name="Text Box 4"/>
          <p:cNvSpPr txBox="1">
            <a:spLocks noChangeArrowheads="1"/>
          </p:cNvSpPr>
          <p:nvPr/>
        </p:nvSpPr>
        <p:spPr bwMode="auto">
          <a:xfrm>
            <a:off x="425387" y="3813134"/>
            <a:ext cx="8413101"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eaLnBrk="1" hangingPunct="1"/>
            <a:r>
              <a:rPr lang="en-US" sz="2000" dirty="0"/>
              <a:t>You, as a consumer, are forced to </a:t>
            </a:r>
            <a:r>
              <a:rPr lang="en-US" sz="2000" u="sng" dirty="0"/>
              <a:t>trust the manufacturer</a:t>
            </a:r>
            <a:r>
              <a:rPr lang="en-US" sz="2000" dirty="0"/>
              <a:t> that the drug was made properly</a:t>
            </a:r>
            <a:r>
              <a:rPr lang="en-US" sz="2000" b="0" dirty="0"/>
              <a:t>  (and the drug product has the appropriate SISQP).</a:t>
            </a:r>
          </a:p>
          <a:p>
            <a:pPr eaLnBrk="1" hangingPunct="1"/>
            <a:endParaRPr lang="en-US" sz="2000" b="0" dirty="0"/>
          </a:p>
          <a:p>
            <a:pPr eaLnBrk="1" hangingPunct="1"/>
            <a:r>
              <a:rPr lang="en-US" sz="2000" b="0" dirty="0"/>
              <a:t>We all need to trust the quality of the medicines that we take or that our loved ones take.  Buying medicine is different than buying a car that you can test drive.  Most of us don’t have the specific training or laboratory facilities to test a drug product before we take it.  </a:t>
            </a:r>
            <a:endParaRPr lang="en-US" b="0" dirty="0"/>
          </a:p>
        </p:txBody>
      </p:sp>
      <p:sp>
        <p:nvSpPr>
          <p:cNvPr id="6146" name="Slide Number Placeholder 3"/>
          <p:cNvSpPr>
            <a:spLocks noGrp="1"/>
          </p:cNvSpPr>
          <p:nvPr>
            <p:ph type="sldNum" sz="quarter" idx="4294967295"/>
          </p:nvPr>
        </p:nvSpPr>
        <p:spPr>
          <a:xfrm>
            <a:off x="7239000" y="6248400"/>
            <a:ext cx="1905000" cy="457200"/>
          </a:xfrm>
          <a:noFill/>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eaLnBrk="1" hangingPunct="1"/>
            <a:fld id="{69E332C4-536C-401E-BA26-88FDC261B3A8}" type="slidenum">
              <a:rPr lang="en-US" sz="1400" b="0" smtClean="0"/>
              <a:pPr eaLnBrk="1" hangingPunct="1"/>
              <a:t>16</a:t>
            </a:fld>
            <a:endParaRPr lang="en-US" sz="1400" b="0"/>
          </a:p>
        </p:txBody>
      </p:sp>
    </p:spTree>
    <p:extLst>
      <p:ext uri="{BB962C8B-B14F-4D97-AF65-F5344CB8AC3E}">
        <p14:creationId xmlns:p14="http://schemas.microsoft.com/office/powerpoint/2010/main" val="3738577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8260" y="202288"/>
            <a:ext cx="7684719" cy="944028"/>
          </a:xfrm>
        </p:spPr>
        <p:txBody>
          <a:bodyPr>
            <a:normAutofit/>
          </a:bodyPr>
          <a:lstStyle/>
          <a:p>
            <a:pPr>
              <a:lnSpc>
                <a:spcPct val="110000"/>
              </a:lnSpc>
              <a:defRPr/>
            </a:pPr>
            <a:r>
              <a:rPr lang="en-US" dirty="0"/>
              <a:t>What’s in the GMPs about Quality?</a:t>
            </a:r>
            <a:br>
              <a:rPr lang="en-US" dirty="0"/>
            </a:br>
            <a:r>
              <a:rPr lang="en-US" sz="3100" dirty="0"/>
              <a:t>SISQP</a:t>
            </a:r>
          </a:p>
        </p:txBody>
      </p:sp>
      <p:sp>
        <p:nvSpPr>
          <p:cNvPr id="4100" name="Slide Number Placeholder 3"/>
          <p:cNvSpPr>
            <a:spLocks noGrp="1"/>
          </p:cNvSpPr>
          <p:nvPr>
            <p:ph type="sldNum" sz="quarter" idx="4294967295"/>
          </p:nvPr>
        </p:nvSpPr>
        <p:spPr>
          <a:xfrm>
            <a:off x="7239000" y="6248400"/>
            <a:ext cx="1905000" cy="457200"/>
          </a:xfrm>
          <a:prstGeom prst="rect">
            <a:avLst/>
          </a:prstGeom>
          <a:noFill/>
        </p:spPr>
        <p:txBody>
          <a:bodyPr/>
          <a:lstStyle>
            <a:lvl1pPr eaLnBrk="0" hangingPunct="0">
              <a:defRPr sz="1000" b="1">
                <a:solidFill>
                  <a:schemeClr val="tx1"/>
                </a:solidFill>
                <a:latin typeface="Arial" charset="0"/>
              </a:defRPr>
            </a:lvl1pPr>
            <a:lvl2pPr marL="742950" indent="-285750" eaLnBrk="0" hangingPunct="0">
              <a:defRPr sz="1000" b="1">
                <a:solidFill>
                  <a:schemeClr val="tx1"/>
                </a:solidFill>
                <a:latin typeface="Arial" charset="0"/>
              </a:defRPr>
            </a:lvl2pPr>
            <a:lvl3pPr marL="1143000" indent="-228600" eaLnBrk="0" hangingPunct="0">
              <a:defRPr sz="1000" b="1">
                <a:solidFill>
                  <a:schemeClr val="tx1"/>
                </a:solidFill>
                <a:latin typeface="Arial" charset="0"/>
              </a:defRPr>
            </a:lvl3pPr>
            <a:lvl4pPr marL="1600200" indent="-228600" eaLnBrk="0" hangingPunct="0">
              <a:defRPr sz="1000" b="1">
                <a:solidFill>
                  <a:schemeClr val="tx1"/>
                </a:solidFill>
                <a:latin typeface="Arial" charset="0"/>
              </a:defRPr>
            </a:lvl4pPr>
            <a:lvl5pPr marL="2057400" indent="-228600" eaLnBrk="0" hangingPunct="0">
              <a:defRPr sz="1000" b="1">
                <a:solidFill>
                  <a:schemeClr val="tx1"/>
                </a:solidFill>
                <a:latin typeface="Arial" charset="0"/>
              </a:defRPr>
            </a:lvl5pPr>
            <a:lvl6pPr marL="2514600" indent="-228600" eaLnBrk="0" fontAlgn="base" hangingPunct="0">
              <a:spcBef>
                <a:spcPct val="0"/>
              </a:spcBef>
              <a:spcAft>
                <a:spcPct val="0"/>
              </a:spcAft>
              <a:defRPr sz="1000" b="1">
                <a:solidFill>
                  <a:schemeClr val="tx1"/>
                </a:solidFill>
                <a:latin typeface="Arial" charset="0"/>
              </a:defRPr>
            </a:lvl6pPr>
            <a:lvl7pPr marL="2971800" indent="-228600" eaLnBrk="0" fontAlgn="base" hangingPunct="0">
              <a:spcBef>
                <a:spcPct val="0"/>
              </a:spcBef>
              <a:spcAft>
                <a:spcPct val="0"/>
              </a:spcAft>
              <a:defRPr sz="1000" b="1">
                <a:solidFill>
                  <a:schemeClr val="tx1"/>
                </a:solidFill>
                <a:latin typeface="Arial" charset="0"/>
              </a:defRPr>
            </a:lvl7pPr>
            <a:lvl8pPr marL="3429000" indent="-228600" eaLnBrk="0" fontAlgn="base" hangingPunct="0">
              <a:spcBef>
                <a:spcPct val="0"/>
              </a:spcBef>
              <a:spcAft>
                <a:spcPct val="0"/>
              </a:spcAft>
              <a:defRPr sz="1000" b="1">
                <a:solidFill>
                  <a:schemeClr val="tx1"/>
                </a:solidFill>
                <a:latin typeface="Arial" charset="0"/>
              </a:defRPr>
            </a:lvl8pPr>
            <a:lvl9pPr marL="3886200" indent="-228600" eaLnBrk="0" fontAlgn="base" hangingPunct="0">
              <a:spcBef>
                <a:spcPct val="0"/>
              </a:spcBef>
              <a:spcAft>
                <a:spcPct val="0"/>
              </a:spcAft>
              <a:defRPr sz="1000" b="1">
                <a:solidFill>
                  <a:schemeClr val="tx1"/>
                </a:solidFill>
                <a:latin typeface="Arial" charset="0"/>
              </a:defRPr>
            </a:lvl9pPr>
          </a:lstStyle>
          <a:p>
            <a:pPr eaLnBrk="1" hangingPunct="1"/>
            <a:fld id="{34C7D89F-8A9C-43CB-A1A4-AACFAF3A9BE8}" type="slidenum">
              <a:rPr lang="en-US" sz="1400" b="0" smtClean="0">
                <a:solidFill>
                  <a:srgbClr val="000000"/>
                </a:solidFill>
              </a:rPr>
              <a:pPr eaLnBrk="1" hangingPunct="1"/>
              <a:t>17</a:t>
            </a:fld>
            <a:endParaRPr lang="en-US" sz="1400" b="0">
              <a:solidFill>
                <a:srgbClr val="000000"/>
              </a:solidFill>
            </a:endParaRPr>
          </a:p>
        </p:txBody>
      </p:sp>
      <p:sp>
        <p:nvSpPr>
          <p:cNvPr id="4101" name="TextBox 2"/>
          <p:cNvSpPr txBox="1">
            <a:spLocks noChangeArrowheads="1"/>
          </p:cNvSpPr>
          <p:nvPr/>
        </p:nvSpPr>
        <p:spPr bwMode="auto">
          <a:xfrm>
            <a:off x="454526" y="4370243"/>
            <a:ext cx="8623216"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b="1">
                <a:solidFill>
                  <a:schemeClr val="tx1"/>
                </a:solidFill>
                <a:latin typeface="Arial" charset="0"/>
              </a:defRPr>
            </a:lvl1pPr>
            <a:lvl2pPr marL="742950" indent="-285750" eaLnBrk="0" hangingPunct="0">
              <a:defRPr sz="1000" b="1">
                <a:solidFill>
                  <a:schemeClr val="tx1"/>
                </a:solidFill>
                <a:latin typeface="Arial" charset="0"/>
              </a:defRPr>
            </a:lvl2pPr>
            <a:lvl3pPr marL="1143000" indent="-228600" eaLnBrk="0" hangingPunct="0">
              <a:defRPr sz="1000" b="1">
                <a:solidFill>
                  <a:schemeClr val="tx1"/>
                </a:solidFill>
                <a:latin typeface="Arial" charset="0"/>
              </a:defRPr>
            </a:lvl3pPr>
            <a:lvl4pPr marL="1600200" indent="-228600" eaLnBrk="0" hangingPunct="0">
              <a:defRPr sz="1000" b="1">
                <a:solidFill>
                  <a:schemeClr val="tx1"/>
                </a:solidFill>
                <a:latin typeface="Arial" charset="0"/>
              </a:defRPr>
            </a:lvl4pPr>
            <a:lvl5pPr marL="2057400" indent="-228600" eaLnBrk="0" hangingPunct="0">
              <a:defRPr sz="1000" b="1">
                <a:solidFill>
                  <a:schemeClr val="tx1"/>
                </a:solidFill>
                <a:latin typeface="Arial" charset="0"/>
              </a:defRPr>
            </a:lvl5pPr>
            <a:lvl6pPr marL="2514600" indent="-228600" eaLnBrk="0" fontAlgn="base" hangingPunct="0">
              <a:spcBef>
                <a:spcPct val="0"/>
              </a:spcBef>
              <a:spcAft>
                <a:spcPct val="0"/>
              </a:spcAft>
              <a:defRPr sz="1000" b="1">
                <a:solidFill>
                  <a:schemeClr val="tx1"/>
                </a:solidFill>
                <a:latin typeface="Arial" charset="0"/>
              </a:defRPr>
            </a:lvl6pPr>
            <a:lvl7pPr marL="2971800" indent="-228600" eaLnBrk="0" fontAlgn="base" hangingPunct="0">
              <a:spcBef>
                <a:spcPct val="0"/>
              </a:spcBef>
              <a:spcAft>
                <a:spcPct val="0"/>
              </a:spcAft>
              <a:defRPr sz="1000" b="1">
                <a:solidFill>
                  <a:schemeClr val="tx1"/>
                </a:solidFill>
                <a:latin typeface="Arial" charset="0"/>
              </a:defRPr>
            </a:lvl7pPr>
            <a:lvl8pPr marL="3429000" indent="-228600" eaLnBrk="0" fontAlgn="base" hangingPunct="0">
              <a:spcBef>
                <a:spcPct val="0"/>
              </a:spcBef>
              <a:spcAft>
                <a:spcPct val="0"/>
              </a:spcAft>
              <a:defRPr sz="1000" b="1">
                <a:solidFill>
                  <a:schemeClr val="tx1"/>
                </a:solidFill>
                <a:latin typeface="Arial" charset="0"/>
              </a:defRPr>
            </a:lvl8pPr>
            <a:lvl9pPr marL="3886200" indent="-228600" eaLnBrk="0" fontAlgn="base" hangingPunct="0">
              <a:spcBef>
                <a:spcPct val="0"/>
              </a:spcBef>
              <a:spcAft>
                <a:spcPct val="0"/>
              </a:spcAft>
              <a:defRPr sz="1000" b="1">
                <a:solidFill>
                  <a:schemeClr val="tx1"/>
                </a:solidFill>
                <a:latin typeface="Arial" charset="0"/>
              </a:defRPr>
            </a:lvl9pPr>
          </a:lstStyle>
          <a:p>
            <a:pPr algn="ctr" eaLnBrk="1" hangingPunct="1"/>
            <a:r>
              <a:rPr lang="en-US" sz="2400" b="0" dirty="0">
                <a:solidFill>
                  <a:srgbClr val="000000"/>
                </a:solidFill>
              </a:rPr>
              <a:t>In the GMPs at least 20 times!</a:t>
            </a:r>
          </a:p>
          <a:p>
            <a:pPr eaLnBrk="1" hangingPunct="1"/>
            <a:endParaRPr lang="en-US" sz="2400" dirty="0">
              <a:solidFill>
                <a:srgbClr val="000000"/>
              </a:solidFill>
            </a:endParaRPr>
          </a:p>
          <a:p>
            <a:pPr eaLnBrk="1" hangingPunct="1"/>
            <a:r>
              <a:rPr lang="en-US" sz="2000" b="0" dirty="0">
                <a:solidFill>
                  <a:srgbClr val="000000"/>
                </a:solidFill>
              </a:rPr>
              <a:t>In fact, the phase “safety, identity, strength, quality, and purity”  or some combination thereof appears in the GMPs at least 20 times, and in almost all of the 11 subparts in the regulation. It’s hard to miss the theme that the GMPs have been written to assure the SISQP of the product</a:t>
            </a:r>
            <a:r>
              <a:rPr lang="en-US" sz="2000" dirty="0">
                <a:solidFill>
                  <a:srgbClr val="000000"/>
                </a:solidFill>
              </a:rPr>
              <a:t>.</a:t>
            </a:r>
          </a:p>
          <a:p>
            <a:pPr eaLnBrk="1" hangingPunct="1"/>
            <a:endParaRPr lang="en-US" sz="2400" dirty="0">
              <a:solidFill>
                <a:srgbClr val="000000"/>
              </a:solidFill>
            </a:endParaRPr>
          </a:p>
        </p:txBody>
      </p:sp>
      <p:sp>
        <p:nvSpPr>
          <p:cNvPr id="9" name="Rounded Rectangle 4"/>
          <p:cNvSpPr/>
          <p:nvPr/>
        </p:nvSpPr>
        <p:spPr>
          <a:xfrm>
            <a:off x="1086588" y="1781969"/>
            <a:ext cx="7446737" cy="23526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293688">
              <a:lnSpc>
                <a:spcPct val="90000"/>
              </a:lnSpc>
              <a:spcAft>
                <a:spcPct val="35000"/>
              </a:spcAft>
            </a:pPr>
            <a:r>
              <a:rPr lang="en-US" sz="2800" dirty="0">
                <a:solidFill>
                  <a:srgbClr val="0000AC"/>
                </a:solidFill>
                <a:latin typeface="Arial Black" pitchFamily="34" charset="0"/>
              </a:rPr>
              <a:t>S</a:t>
            </a:r>
            <a:r>
              <a:rPr lang="en-US" sz="2800" u="sng" dirty="0">
                <a:solidFill>
                  <a:srgbClr val="0000AC"/>
                </a:solidFill>
              </a:rPr>
              <a:t>afety</a:t>
            </a:r>
            <a:r>
              <a:rPr lang="en-US" sz="2800" dirty="0">
                <a:solidFill>
                  <a:srgbClr val="0000AC"/>
                </a:solidFill>
              </a:rPr>
              <a:t>:  		Does no harm 	</a:t>
            </a:r>
            <a:endParaRPr lang="en-US" sz="2800" dirty="0">
              <a:solidFill>
                <a:srgbClr val="0000AC"/>
              </a:solidFill>
              <a:latin typeface="Arial Black" pitchFamily="34" charset="0"/>
            </a:endParaRPr>
          </a:p>
          <a:p>
            <a:pPr defTabSz="293688">
              <a:lnSpc>
                <a:spcPct val="90000"/>
              </a:lnSpc>
              <a:spcAft>
                <a:spcPct val="35000"/>
              </a:spcAft>
            </a:pPr>
            <a:r>
              <a:rPr lang="en-US" sz="2800" dirty="0">
                <a:solidFill>
                  <a:srgbClr val="0000AC"/>
                </a:solidFill>
                <a:latin typeface="Arial Black" pitchFamily="34" charset="0"/>
              </a:rPr>
              <a:t>I</a:t>
            </a:r>
            <a:r>
              <a:rPr lang="en-US" sz="2800" u="sng" dirty="0">
                <a:solidFill>
                  <a:srgbClr val="0000AC"/>
                </a:solidFill>
              </a:rPr>
              <a:t>dentity</a:t>
            </a:r>
            <a:r>
              <a:rPr lang="en-US" sz="2800" dirty="0">
                <a:solidFill>
                  <a:srgbClr val="0000AC"/>
                </a:solidFill>
              </a:rPr>
              <a:t>: 		Is what it’s supposed to be	</a:t>
            </a:r>
            <a:endParaRPr lang="en-US" sz="2800" dirty="0">
              <a:solidFill>
                <a:srgbClr val="0000AC"/>
              </a:solidFill>
              <a:latin typeface="Arial Black" pitchFamily="34" charset="0"/>
            </a:endParaRPr>
          </a:p>
          <a:p>
            <a:pPr defTabSz="293688">
              <a:lnSpc>
                <a:spcPct val="90000"/>
              </a:lnSpc>
              <a:spcAft>
                <a:spcPct val="35000"/>
              </a:spcAft>
            </a:pPr>
            <a:r>
              <a:rPr lang="en-US" sz="2800" dirty="0">
                <a:solidFill>
                  <a:srgbClr val="0000AC"/>
                </a:solidFill>
                <a:latin typeface="Arial Black" pitchFamily="34" charset="0"/>
              </a:rPr>
              <a:t>S</a:t>
            </a:r>
            <a:r>
              <a:rPr lang="en-US" sz="2800" u="sng" dirty="0">
                <a:solidFill>
                  <a:srgbClr val="0000AC"/>
                </a:solidFill>
              </a:rPr>
              <a:t>trength</a:t>
            </a:r>
            <a:r>
              <a:rPr lang="en-US" sz="2800" dirty="0">
                <a:solidFill>
                  <a:srgbClr val="0000AC"/>
                </a:solidFill>
              </a:rPr>
              <a:t>:  	Sufficiently potent	</a:t>
            </a:r>
          </a:p>
          <a:p>
            <a:pPr defTabSz="293688">
              <a:lnSpc>
                <a:spcPct val="90000"/>
              </a:lnSpc>
              <a:spcAft>
                <a:spcPct val="35000"/>
              </a:spcAft>
            </a:pPr>
            <a:r>
              <a:rPr lang="en-US" sz="2800" dirty="0">
                <a:solidFill>
                  <a:srgbClr val="0000AC"/>
                </a:solidFill>
                <a:latin typeface="Arial Black" pitchFamily="34" charset="0"/>
              </a:rPr>
              <a:t>Q</a:t>
            </a:r>
            <a:r>
              <a:rPr lang="en-US" sz="2800" u="sng" dirty="0">
                <a:solidFill>
                  <a:srgbClr val="0000AC"/>
                </a:solidFill>
              </a:rPr>
              <a:t>uality</a:t>
            </a:r>
            <a:r>
              <a:rPr lang="en-US" sz="2800" dirty="0">
                <a:solidFill>
                  <a:srgbClr val="0000AC"/>
                </a:solidFill>
              </a:rPr>
              <a:t>:  		Meets requirements	</a:t>
            </a:r>
            <a:endParaRPr lang="en-US" sz="2800" dirty="0">
              <a:solidFill>
                <a:srgbClr val="0000AC"/>
              </a:solidFill>
              <a:latin typeface="Arial Black" pitchFamily="34" charset="0"/>
            </a:endParaRPr>
          </a:p>
          <a:p>
            <a:pPr defTabSz="293688">
              <a:lnSpc>
                <a:spcPct val="90000"/>
              </a:lnSpc>
              <a:spcAft>
                <a:spcPct val="35000"/>
              </a:spcAft>
            </a:pPr>
            <a:r>
              <a:rPr lang="en-US" sz="2800" dirty="0">
                <a:solidFill>
                  <a:srgbClr val="0000AC"/>
                </a:solidFill>
                <a:latin typeface="Arial Black" pitchFamily="34" charset="0"/>
              </a:rPr>
              <a:t>P</a:t>
            </a:r>
            <a:r>
              <a:rPr lang="en-US" sz="2800" u="sng" dirty="0">
                <a:solidFill>
                  <a:srgbClr val="0000AC"/>
                </a:solidFill>
              </a:rPr>
              <a:t>urity</a:t>
            </a:r>
            <a:r>
              <a:rPr lang="en-US" sz="2800" dirty="0">
                <a:solidFill>
                  <a:srgbClr val="0000AC"/>
                </a:solidFill>
              </a:rPr>
              <a:t>:  		Free of contamination</a:t>
            </a:r>
            <a:r>
              <a:rPr lang="en-US" sz="2400" dirty="0">
                <a:solidFill>
                  <a:srgbClr val="0000AC"/>
                </a:solidFill>
              </a:rPr>
              <a:t>	</a:t>
            </a:r>
            <a:r>
              <a:rPr lang="en-US" dirty="0">
                <a:solidFill>
                  <a:srgbClr val="7030A0"/>
                </a:solidFill>
              </a:rPr>
              <a:t>	</a:t>
            </a:r>
          </a:p>
        </p:txBody>
      </p:sp>
    </p:spTree>
    <p:extLst>
      <p:ext uri="{BB962C8B-B14F-4D97-AF65-F5344CB8AC3E}">
        <p14:creationId xmlns:p14="http://schemas.microsoft.com/office/powerpoint/2010/main" val="4076724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FE66B-AC47-98C2-F7D7-BFEC80D0A475}"/>
              </a:ext>
            </a:extLst>
          </p:cNvPr>
          <p:cNvSpPr>
            <a:spLocks noGrp="1"/>
          </p:cNvSpPr>
          <p:nvPr>
            <p:ph type="title"/>
          </p:nvPr>
        </p:nvSpPr>
        <p:spPr/>
        <p:txBody>
          <a:bodyPr/>
          <a:lstStyle/>
          <a:p>
            <a:pPr eaLnBrk="1" hangingPunct="1">
              <a:spcBef>
                <a:spcPts val="0"/>
              </a:spcBef>
            </a:pPr>
            <a:r>
              <a:rPr lang="en-US" sz="2000" dirty="0">
                <a:solidFill>
                  <a:srgbClr val="FFFFFF"/>
                </a:solidFill>
              </a:rPr>
              <a:t>Input –Process-Output (IPO) Model Making a Drug</a:t>
            </a:r>
            <a:br>
              <a:rPr lang="en-US" sz="1800" dirty="0">
                <a:solidFill>
                  <a:srgbClr val="FFFFFF"/>
                </a:solidFill>
              </a:rPr>
            </a:br>
            <a:endParaRPr lang="en-US" dirty="0"/>
          </a:p>
        </p:txBody>
      </p:sp>
      <p:sp>
        <p:nvSpPr>
          <p:cNvPr id="5138" name="Line 18" descr="Input process output "/>
          <p:cNvSpPr>
            <a:spLocks noChangeShapeType="1"/>
          </p:cNvSpPr>
          <p:nvPr/>
        </p:nvSpPr>
        <p:spPr bwMode="auto">
          <a:xfrm>
            <a:off x="7772400" y="4114800"/>
            <a:ext cx="0" cy="2209800"/>
          </a:xfrm>
          <a:prstGeom prst="line">
            <a:avLst/>
          </a:prstGeom>
          <a:noFill/>
          <a:ln w="762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148" name="Text Box 27"/>
          <p:cNvSpPr txBox="1">
            <a:spLocks noChangeArrowheads="1"/>
          </p:cNvSpPr>
          <p:nvPr/>
        </p:nvSpPr>
        <p:spPr bwMode="auto">
          <a:xfrm>
            <a:off x="8534400" y="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b="1">
                <a:solidFill>
                  <a:schemeClr val="tx1"/>
                </a:solidFill>
                <a:latin typeface="Arial" charset="0"/>
              </a:defRPr>
            </a:lvl1pPr>
            <a:lvl2pPr marL="742950" indent="-285750" eaLnBrk="0" hangingPunct="0">
              <a:defRPr sz="1000" b="1">
                <a:solidFill>
                  <a:schemeClr val="tx1"/>
                </a:solidFill>
                <a:latin typeface="Arial" charset="0"/>
              </a:defRPr>
            </a:lvl2pPr>
            <a:lvl3pPr marL="1143000" indent="-228600" eaLnBrk="0" hangingPunct="0">
              <a:defRPr sz="1000" b="1">
                <a:solidFill>
                  <a:schemeClr val="tx1"/>
                </a:solidFill>
                <a:latin typeface="Arial" charset="0"/>
              </a:defRPr>
            </a:lvl3pPr>
            <a:lvl4pPr marL="1600200" indent="-228600" eaLnBrk="0" hangingPunct="0">
              <a:defRPr sz="1000" b="1">
                <a:solidFill>
                  <a:schemeClr val="tx1"/>
                </a:solidFill>
                <a:latin typeface="Arial" charset="0"/>
              </a:defRPr>
            </a:lvl4pPr>
            <a:lvl5pPr marL="2057400" indent="-228600" eaLnBrk="0" hangingPunct="0">
              <a:defRPr sz="1000" b="1">
                <a:solidFill>
                  <a:schemeClr val="tx1"/>
                </a:solidFill>
                <a:latin typeface="Arial" charset="0"/>
              </a:defRPr>
            </a:lvl5pPr>
            <a:lvl6pPr marL="2514600" indent="-228600" eaLnBrk="0" fontAlgn="base" hangingPunct="0">
              <a:spcBef>
                <a:spcPct val="0"/>
              </a:spcBef>
              <a:spcAft>
                <a:spcPct val="0"/>
              </a:spcAft>
              <a:defRPr sz="1000" b="1">
                <a:solidFill>
                  <a:schemeClr val="tx1"/>
                </a:solidFill>
                <a:latin typeface="Arial" charset="0"/>
              </a:defRPr>
            </a:lvl6pPr>
            <a:lvl7pPr marL="2971800" indent="-228600" eaLnBrk="0" fontAlgn="base" hangingPunct="0">
              <a:spcBef>
                <a:spcPct val="0"/>
              </a:spcBef>
              <a:spcAft>
                <a:spcPct val="0"/>
              </a:spcAft>
              <a:defRPr sz="1000" b="1">
                <a:solidFill>
                  <a:schemeClr val="tx1"/>
                </a:solidFill>
                <a:latin typeface="Arial" charset="0"/>
              </a:defRPr>
            </a:lvl7pPr>
            <a:lvl8pPr marL="3429000" indent="-228600" eaLnBrk="0" fontAlgn="base" hangingPunct="0">
              <a:spcBef>
                <a:spcPct val="0"/>
              </a:spcBef>
              <a:spcAft>
                <a:spcPct val="0"/>
              </a:spcAft>
              <a:defRPr sz="1000" b="1">
                <a:solidFill>
                  <a:schemeClr val="tx1"/>
                </a:solidFill>
                <a:latin typeface="Arial" charset="0"/>
              </a:defRPr>
            </a:lvl8pPr>
            <a:lvl9pPr marL="3886200" indent="-228600" eaLnBrk="0" fontAlgn="base" hangingPunct="0">
              <a:spcBef>
                <a:spcPct val="0"/>
              </a:spcBef>
              <a:spcAft>
                <a:spcPct val="0"/>
              </a:spcAft>
              <a:defRPr sz="1000" b="1">
                <a:solidFill>
                  <a:schemeClr val="tx1"/>
                </a:solidFill>
                <a:latin typeface="Arial" charset="0"/>
              </a:defRPr>
            </a:lvl9pPr>
          </a:lstStyle>
          <a:p>
            <a:pPr eaLnBrk="1" hangingPunct="1">
              <a:spcBef>
                <a:spcPct val="50000"/>
              </a:spcBef>
            </a:pPr>
            <a:fld id="{FCD97D5D-125F-4D77-A6AB-1932DCD19593}" type="slidenum">
              <a:rPr lang="en-US" sz="2400">
                <a:solidFill>
                  <a:srgbClr val="000000"/>
                </a:solidFill>
              </a:rPr>
              <a:pPr eaLnBrk="1" hangingPunct="1">
                <a:spcBef>
                  <a:spcPct val="50000"/>
                </a:spcBef>
              </a:pPr>
              <a:t>18</a:t>
            </a:fld>
            <a:endParaRPr lang="en-US" sz="2400">
              <a:solidFill>
                <a:srgbClr val="000000"/>
              </a:solidFill>
            </a:endParaRPr>
          </a:p>
        </p:txBody>
      </p:sp>
      <p:pic>
        <p:nvPicPr>
          <p:cNvPr id="4" name="Picture 3" descr="Diagram &#10;&#10;Input process output ">
            <a:extLst>
              <a:ext uri="{FF2B5EF4-FFF2-40B4-BE49-F238E27FC236}">
                <a16:creationId xmlns:a16="http://schemas.microsoft.com/office/drawing/2014/main" id="{81E6495E-1577-9052-0C37-0990AEFEB167}"/>
              </a:ext>
            </a:extLst>
          </p:cNvPr>
          <p:cNvPicPr>
            <a:picLocks noChangeAspect="1"/>
          </p:cNvPicPr>
          <p:nvPr/>
        </p:nvPicPr>
        <p:blipFill>
          <a:blip r:embed="rId3"/>
          <a:stretch>
            <a:fillRect/>
          </a:stretch>
        </p:blipFill>
        <p:spPr>
          <a:xfrm>
            <a:off x="233082" y="1730137"/>
            <a:ext cx="8785780" cy="4711439"/>
          </a:xfrm>
          <a:prstGeom prst="rect">
            <a:avLst/>
          </a:prstGeom>
        </p:spPr>
      </p:pic>
    </p:spTree>
    <p:extLst>
      <p:ext uri="{BB962C8B-B14F-4D97-AF65-F5344CB8AC3E}">
        <p14:creationId xmlns:p14="http://schemas.microsoft.com/office/powerpoint/2010/main" val="2470849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46F7C-72C7-41BC-80D3-4414A4E9C3EC}"/>
              </a:ext>
            </a:extLst>
          </p:cNvPr>
          <p:cNvSpPr>
            <a:spLocks noGrp="1"/>
          </p:cNvSpPr>
          <p:nvPr>
            <p:ph type="title"/>
          </p:nvPr>
        </p:nvSpPr>
        <p:spPr/>
        <p:txBody>
          <a:bodyPr/>
          <a:lstStyle/>
          <a:p>
            <a:r>
              <a:rPr lang="en-US" dirty="0"/>
              <a:t>What are the Products of a Process?</a:t>
            </a:r>
          </a:p>
        </p:txBody>
      </p:sp>
      <p:sp>
        <p:nvSpPr>
          <p:cNvPr id="3" name="Content Placeholder 2">
            <a:extLst>
              <a:ext uri="{FF2B5EF4-FFF2-40B4-BE49-F238E27FC236}">
                <a16:creationId xmlns:a16="http://schemas.microsoft.com/office/drawing/2014/main" id="{DB80F119-7635-4D03-A2AE-550826A3943D}"/>
              </a:ext>
            </a:extLst>
          </p:cNvPr>
          <p:cNvSpPr>
            <a:spLocks noGrp="1"/>
          </p:cNvSpPr>
          <p:nvPr>
            <p:ph idx="1"/>
          </p:nvPr>
        </p:nvSpPr>
        <p:spPr>
          <a:xfrm>
            <a:off x="368968" y="1769979"/>
            <a:ext cx="8233695" cy="4759158"/>
          </a:xfrm>
        </p:spPr>
        <p:txBody>
          <a:bodyPr/>
          <a:lstStyle/>
          <a:p>
            <a:pPr eaLnBrk="1" hangingPunct="1"/>
            <a:r>
              <a:rPr lang="en-US" b="0" dirty="0">
                <a:latin typeface="Arial" charset="0"/>
              </a:rPr>
              <a:t>In the GMP Orientation, we look at the GMPs as an IPO Model (Input – Process – Output).  The quality and attributes of the product that is produced is affected by the inputs to the process.  A bad input affects the quality of the product that comes out the other end.  </a:t>
            </a:r>
          </a:p>
          <a:p>
            <a:pPr eaLnBrk="1" hangingPunct="1"/>
            <a:endParaRPr lang="en-US" b="0" dirty="0">
              <a:latin typeface="Arial" charset="0"/>
            </a:endParaRPr>
          </a:p>
          <a:p>
            <a:pPr eaLnBrk="1" hangingPunct="1"/>
            <a:r>
              <a:rPr lang="en-US" b="0" dirty="0">
                <a:latin typeface="Arial" charset="0"/>
              </a:rPr>
              <a:t>Why is it significant that the production of a drug product generates TWO products?</a:t>
            </a:r>
          </a:p>
          <a:p>
            <a:pPr lvl="1" eaLnBrk="1" hangingPunct="1"/>
            <a:r>
              <a:rPr lang="en-US" b="0" dirty="0">
                <a:latin typeface="Arial" charset="0"/>
              </a:rPr>
              <a:t>The drug product and the documentation.  The documentation is important because the production records are reviewed and help to determine if the drug product is good.  Therefore, there will be documentation to demonstrate that the buildings used to produce the drug product were acceptable during the manufacture.  </a:t>
            </a:r>
          </a:p>
          <a:p>
            <a:endParaRPr lang="en-US" b="0" dirty="0"/>
          </a:p>
        </p:txBody>
      </p:sp>
      <p:sp>
        <p:nvSpPr>
          <p:cNvPr id="4" name="Slide Number Placeholder 3">
            <a:extLst>
              <a:ext uri="{FF2B5EF4-FFF2-40B4-BE49-F238E27FC236}">
                <a16:creationId xmlns:a16="http://schemas.microsoft.com/office/drawing/2014/main" id="{632735AE-DAA2-4301-886E-F4D9671E2955}"/>
              </a:ext>
            </a:extLst>
          </p:cNvPr>
          <p:cNvSpPr>
            <a:spLocks noGrp="1"/>
          </p:cNvSpPr>
          <p:nvPr>
            <p:ph type="sldNum" sz="quarter" idx="4294967295"/>
          </p:nvPr>
        </p:nvSpPr>
        <p:spPr>
          <a:xfrm>
            <a:off x="7010400" y="6356350"/>
            <a:ext cx="2133600" cy="365125"/>
          </a:xfrm>
        </p:spPr>
        <p:txBody>
          <a:bodyPr/>
          <a:lstStyle/>
          <a:p>
            <a:fld id="{0A090F8D-2E91-45E8-9D37-A3B45C7194D7}" type="slidenum">
              <a:rPr lang="en-US" smtClean="0"/>
              <a:pPr/>
              <a:t>19</a:t>
            </a:fld>
            <a:endParaRPr lang="en-US" dirty="0"/>
          </a:p>
        </p:txBody>
      </p:sp>
    </p:spTree>
    <p:extLst>
      <p:ext uri="{BB962C8B-B14F-4D97-AF65-F5344CB8AC3E}">
        <p14:creationId xmlns:p14="http://schemas.microsoft.com/office/powerpoint/2010/main" val="4150778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3EDFF-2FF4-45CD-AF16-BE01DF97541E}"/>
              </a:ext>
            </a:extLst>
          </p:cNvPr>
          <p:cNvSpPr>
            <a:spLocks noGrp="1"/>
          </p:cNvSpPr>
          <p:nvPr>
            <p:ph type="title"/>
          </p:nvPr>
        </p:nvSpPr>
        <p:spPr>
          <a:xfrm>
            <a:off x="1268260" y="202287"/>
            <a:ext cx="7684719" cy="1097751"/>
          </a:xfrm>
        </p:spPr>
        <p:txBody>
          <a:bodyPr/>
          <a:lstStyle/>
          <a:p>
            <a:r>
              <a:rPr lang="en-US" dirty="0"/>
              <a:t>Titanic </a:t>
            </a:r>
          </a:p>
        </p:txBody>
      </p:sp>
      <p:sp>
        <p:nvSpPr>
          <p:cNvPr id="3" name="Content Placeholder 2">
            <a:extLst>
              <a:ext uri="{FF2B5EF4-FFF2-40B4-BE49-F238E27FC236}">
                <a16:creationId xmlns:a16="http://schemas.microsoft.com/office/drawing/2014/main" id="{4C453D9A-BCE0-4403-ABC1-E315257BC9B5}"/>
              </a:ext>
            </a:extLst>
          </p:cNvPr>
          <p:cNvSpPr>
            <a:spLocks noGrp="1"/>
          </p:cNvSpPr>
          <p:nvPr>
            <p:ph idx="1"/>
          </p:nvPr>
        </p:nvSpPr>
        <p:spPr>
          <a:xfrm>
            <a:off x="354213" y="1736434"/>
            <a:ext cx="8232775" cy="5256343"/>
          </a:xfrm>
        </p:spPr>
        <p:txBody>
          <a:bodyPr/>
          <a:lstStyle/>
          <a:p>
            <a:r>
              <a:rPr lang="en-US" b="0" dirty="0"/>
              <a:t>When the Titanic struck an iceberg on April 14 1912, it was not a foregone conclusion that the ship would sink. The liner was designed to stay afloat if up to four of its sealed compartments were flooded. </a:t>
            </a:r>
          </a:p>
          <a:p>
            <a:endParaRPr lang="en-US" b="0" dirty="0"/>
          </a:p>
          <a:p>
            <a:r>
              <a:rPr lang="en-US" b="0" dirty="0"/>
              <a:t>But so many of the rivets popped along the starboard side of the ship that a fifth compartment flooded, condemning the vessel to the depths and sending more than 1,500 people to their deaths. (from </a:t>
            </a:r>
            <a:r>
              <a:rPr lang="en-US" b="0" dirty="0">
                <a:hlinkClick r:id="rId2"/>
              </a:rPr>
              <a:t>http://www.guardian.co.uk/uk/2008/apr/16/usa</a:t>
            </a:r>
            <a:r>
              <a:rPr lang="en-US" b="0" dirty="0"/>
              <a:t>)</a:t>
            </a:r>
          </a:p>
          <a:p>
            <a:endParaRPr lang="en-US" b="0" dirty="0"/>
          </a:p>
          <a:p>
            <a:r>
              <a:rPr lang="en-US" b="0" dirty="0"/>
              <a:t>Studies show that Titanic’s damage was more extensive because of poor quality rivets and difficulty in obtaining enough experienced riveters.  See also slide show that is available at this location.  </a:t>
            </a:r>
          </a:p>
          <a:p>
            <a:endParaRPr lang="en-US" b="0" dirty="0"/>
          </a:p>
          <a:p>
            <a:r>
              <a:rPr lang="en-US" b="0" dirty="0"/>
              <a:t>Titanic:  1500 people died.  The quality of the rivets was first questioned 10 years ago and still is a controversial theory.</a:t>
            </a:r>
          </a:p>
        </p:txBody>
      </p:sp>
      <p:sp>
        <p:nvSpPr>
          <p:cNvPr id="4" name="Slide Number Placeholder 3">
            <a:extLst>
              <a:ext uri="{FF2B5EF4-FFF2-40B4-BE49-F238E27FC236}">
                <a16:creationId xmlns:a16="http://schemas.microsoft.com/office/drawing/2014/main" id="{6A80687F-B71D-4267-A67B-15845FA11E01}"/>
              </a:ext>
            </a:extLst>
          </p:cNvPr>
          <p:cNvSpPr>
            <a:spLocks noGrp="1"/>
          </p:cNvSpPr>
          <p:nvPr>
            <p:ph type="sldNum" sz="quarter" idx="4294967295"/>
          </p:nvPr>
        </p:nvSpPr>
        <p:spPr>
          <a:xfrm>
            <a:off x="7010400" y="6356350"/>
            <a:ext cx="2133600" cy="365125"/>
          </a:xfrm>
        </p:spPr>
        <p:txBody>
          <a:bodyPr/>
          <a:lstStyle/>
          <a:p>
            <a:fld id="{0A090F8D-2E91-45E8-9D37-A3B45C7194D7}" type="slidenum">
              <a:rPr lang="en-US" smtClean="0"/>
              <a:pPr/>
              <a:t>2</a:t>
            </a:fld>
            <a:endParaRPr lang="en-US" dirty="0"/>
          </a:p>
        </p:txBody>
      </p:sp>
    </p:spTree>
    <p:extLst>
      <p:ext uri="{BB962C8B-B14F-4D97-AF65-F5344CB8AC3E}">
        <p14:creationId xmlns:p14="http://schemas.microsoft.com/office/powerpoint/2010/main" val="1859959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Non-Conformance Related Regulations</a:t>
            </a:r>
          </a:p>
        </p:txBody>
      </p:sp>
      <p:sp>
        <p:nvSpPr>
          <p:cNvPr id="3" name="Content Placeholder 2"/>
          <p:cNvSpPr>
            <a:spLocks noGrp="1"/>
          </p:cNvSpPr>
          <p:nvPr>
            <p:ph idx="4294967295"/>
          </p:nvPr>
        </p:nvSpPr>
        <p:spPr>
          <a:xfrm>
            <a:off x="203200" y="1663031"/>
            <a:ext cx="8749779" cy="4583781"/>
          </a:xfrm>
        </p:spPr>
        <p:txBody>
          <a:bodyPr/>
          <a:lstStyle/>
          <a:p>
            <a:r>
              <a:rPr lang="en-US" sz="1800" dirty="0"/>
              <a:t>21 CFR 211.22 Responsibilities of Quality Control Unit</a:t>
            </a:r>
          </a:p>
          <a:p>
            <a:pPr lvl="1"/>
            <a:r>
              <a:rPr lang="en-US" sz="1600" dirty="0"/>
              <a:t>(a) There shall be a quality control unit that shall have the responsibility and authority to … review production records to assure that no errors have occurred or, </a:t>
            </a:r>
            <a:r>
              <a:rPr lang="en-US" sz="1600" b="1" dirty="0"/>
              <a:t>if errors have occurred, that they have been fully investigated</a:t>
            </a:r>
            <a:r>
              <a:rPr lang="en-US" sz="1600" dirty="0"/>
              <a:t>.  …</a:t>
            </a:r>
          </a:p>
          <a:p>
            <a:r>
              <a:rPr lang="en-US" sz="1800" dirty="0"/>
              <a:t>21 CFR 211.100 Written Procedures; Deviations</a:t>
            </a:r>
          </a:p>
          <a:p>
            <a:pPr lvl="1"/>
            <a:r>
              <a:rPr lang="en-US" sz="1600" dirty="0"/>
              <a:t>(b) … Any deviation from the written procedures shall be recorded and justified.</a:t>
            </a:r>
          </a:p>
          <a:p>
            <a:r>
              <a:rPr lang="en-US" sz="1800" dirty="0"/>
              <a:t>21 CFR 211.160 Laboratory Controls, General Requirements</a:t>
            </a:r>
          </a:p>
          <a:p>
            <a:pPr lvl="1"/>
            <a:r>
              <a:rPr lang="en-US" sz="1600" dirty="0"/>
              <a:t>… Any deviation from the written specifications, standards, sampling plans, test procedures, or other laboratory control mechanisms shall be recorded and justified.</a:t>
            </a:r>
          </a:p>
          <a:p>
            <a:r>
              <a:rPr lang="en-US" sz="1800" dirty="0"/>
              <a:t>21 CFR 211.180 Records and Reports, General Requirements</a:t>
            </a:r>
          </a:p>
          <a:p>
            <a:pPr lvl="1"/>
            <a:r>
              <a:rPr lang="en-US" sz="1600" dirty="0"/>
              <a:t>(e) … Written records required by this part shall be maintained so that data therein can be used for evaluating … quality standards … Written procedures shall be established and followed for  such evaluations and shall include provisions for: (2) A review of … and investigations conducted … .</a:t>
            </a:r>
          </a:p>
        </p:txBody>
      </p:sp>
    </p:spTree>
    <p:extLst>
      <p:ext uri="{BB962C8B-B14F-4D97-AF65-F5344CB8AC3E}">
        <p14:creationId xmlns:p14="http://schemas.microsoft.com/office/powerpoint/2010/main" val="2208664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Non-conformance Regulations</a:t>
            </a:r>
          </a:p>
        </p:txBody>
      </p:sp>
      <p:sp>
        <p:nvSpPr>
          <p:cNvPr id="3" name="Content Placeholder 2"/>
          <p:cNvSpPr>
            <a:spLocks noGrp="1"/>
          </p:cNvSpPr>
          <p:nvPr>
            <p:ph idx="4294967295"/>
          </p:nvPr>
        </p:nvSpPr>
        <p:spPr>
          <a:xfrm>
            <a:off x="299453" y="1728704"/>
            <a:ext cx="8232775" cy="4865688"/>
          </a:xfrm>
        </p:spPr>
        <p:txBody>
          <a:bodyPr/>
          <a:lstStyle/>
          <a:p>
            <a:r>
              <a:rPr lang="en-US" sz="1800" dirty="0"/>
              <a:t>21 CFR 211.192  Production Record Review</a:t>
            </a:r>
          </a:p>
          <a:p>
            <a:pPr lvl="1"/>
            <a:r>
              <a:rPr lang="en-US" sz="1400" dirty="0"/>
              <a:t>… Any unexplained discrepancy … or the failure of a batch or any of its components to met any of its specification shall be thoroughly investigated, …  .  The investigation shall extend to other batches of the same drug product and other drug products that may have been associated with the specific failure or discrepancy.  A written record of the investigation shall be made and shall include the conclusions and follow-up.</a:t>
            </a:r>
          </a:p>
          <a:p>
            <a:r>
              <a:rPr lang="en-US" sz="1600" dirty="0"/>
              <a:t>21 CFR 211.198  Complaint files</a:t>
            </a:r>
          </a:p>
          <a:p>
            <a:pPr lvl="1"/>
            <a:r>
              <a:rPr lang="en-US" sz="1400" dirty="0"/>
              <a:t>(a) … Such procedures shall include provisions for review by the quality control unit, of any complaint involving the possible failure of a drug product to meet any of its specifications and, for such drug products, and determination as to the need for an investigation … (b)(2) Where an investigation under </a:t>
            </a:r>
            <a:r>
              <a:rPr lang="en-US" sz="1400" dirty="0">
                <a:latin typeface="Calibri"/>
              </a:rPr>
              <a:t>§</a:t>
            </a:r>
            <a:r>
              <a:rPr lang="en-US" sz="1400" dirty="0"/>
              <a:t>211.192 is conducted, the written record shall include the findings of the investigation and follow-up.  …  (3) Where an investigation under </a:t>
            </a:r>
            <a:r>
              <a:rPr lang="en-US" sz="1400" dirty="0">
                <a:latin typeface="Calibri"/>
              </a:rPr>
              <a:t>§</a:t>
            </a:r>
            <a:r>
              <a:rPr lang="en-US" sz="1400" dirty="0"/>
              <a:t>211.192 is not conducted, the written record shall include the reason that an investigation was found not to be necessary and the name of the responsible person making such a determination.</a:t>
            </a:r>
          </a:p>
          <a:p>
            <a:r>
              <a:rPr lang="en-US" sz="1600" dirty="0"/>
              <a:t>21 CFR 606.100 SOPs</a:t>
            </a:r>
          </a:p>
          <a:p>
            <a:pPr lvl="1"/>
            <a:r>
              <a:rPr lang="en-US" sz="1400" dirty="0"/>
              <a:t>(c) … A thorough investigation, including the conclusions and follow-up, of any unexplained discrepancy or the failure of a lot or unit to meet any of its specifications shall be made and recorded.</a:t>
            </a:r>
          </a:p>
        </p:txBody>
      </p:sp>
    </p:spTree>
    <p:extLst>
      <p:ext uri="{BB962C8B-B14F-4D97-AF65-F5344CB8AC3E}">
        <p14:creationId xmlns:p14="http://schemas.microsoft.com/office/powerpoint/2010/main" val="1710192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EA630-CD10-82BC-1F5C-279C3040C484}"/>
              </a:ext>
            </a:extLst>
          </p:cNvPr>
          <p:cNvSpPr>
            <a:spLocks noGrp="1"/>
          </p:cNvSpPr>
          <p:nvPr>
            <p:ph type="title"/>
          </p:nvPr>
        </p:nvSpPr>
        <p:spPr>
          <a:xfrm>
            <a:off x="1268260" y="202288"/>
            <a:ext cx="7684719" cy="1149608"/>
          </a:xfrm>
        </p:spPr>
        <p:txBody>
          <a:bodyPr/>
          <a:lstStyle/>
          <a:p>
            <a:r>
              <a:rPr lang="en-US" sz="1800" dirty="0">
                <a:solidFill>
                  <a:schemeClr val="bg1"/>
                </a:solidFill>
              </a:rPr>
              <a:t>What Could Possibly Go Wrong?</a:t>
            </a:r>
            <a:br>
              <a:rPr lang="en-US" sz="1800" dirty="0">
                <a:solidFill>
                  <a:schemeClr val="bg1"/>
                </a:solidFill>
              </a:rPr>
            </a:br>
            <a:endParaRPr lang="en-US" dirty="0"/>
          </a:p>
        </p:txBody>
      </p:sp>
      <p:sp>
        <p:nvSpPr>
          <p:cNvPr id="7" name="TextBox 6">
            <a:extLst>
              <a:ext uri="{FF2B5EF4-FFF2-40B4-BE49-F238E27FC236}">
                <a16:creationId xmlns:a16="http://schemas.microsoft.com/office/drawing/2014/main" id="{B3F3CCF7-030B-4158-9FF3-9C90934F69E7}"/>
              </a:ext>
            </a:extLst>
          </p:cNvPr>
          <p:cNvSpPr txBox="1"/>
          <p:nvPr/>
        </p:nvSpPr>
        <p:spPr>
          <a:xfrm>
            <a:off x="180444" y="1643703"/>
            <a:ext cx="7684719" cy="646331"/>
          </a:xfrm>
          <a:prstGeom prst="rect">
            <a:avLst/>
          </a:prstGeom>
          <a:noFill/>
        </p:spPr>
        <p:txBody>
          <a:bodyPr wrap="square">
            <a:spAutoFit/>
          </a:bodyPr>
          <a:lstStyle/>
          <a:p>
            <a:r>
              <a:rPr lang="en-US" dirty="0"/>
              <a:t>Examples of various production processes.  Some of these processes are actually a set of subprocesses.</a:t>
            </a:r>
          </a:p>
        </p:txBody>
      </p:sp>
      <p:sp>
        <p:nvSpPr>
          <p:cNvPr id="9220" name="Rectangle 3"/>
          <p:cNvSpPr>
            <a:spLocks noGrp="1" noChangeArrowheads="1"/>
          </p:cNvSpPr>
          <p:nvPr>
            <p:ph type="body" sz="half" idx="4294967295"/>
          </p:nvPr>
        </p:nvSpPr>
        <p:spPr>
          <a:xfrm>
            <a:off x="488686" y="2301959"/>
            <a:ext cx="3810000" cy="4114800"/>
          </a:xfrm>
        </p:spPr>
        <p:txBody>
          <a:bodyPr>
            <a:normAutofit/>
          </a:bodyPr>
          <a:lstStyle/>
          <a:p>
            <a:pPr eaLnBrk="1" hangingPunct="1">
              <a:buClr>
                <a:srgbClr val="0070C0"/>
              </a:buClr>
            </a:pPr>
            <a:r>
              <a:rPr lang="en-US" sz="2000" dirty="0"/>
              <a:t>Cleaning of equipment</a:t>
            </a:r>
          </a:p>
          <a:p>
            <a:pPr eaLnBrk="1" hangingPunct="1">
              <a:buClr>
                <a:srgbClr val="0070C0"/>
              </a:buClr>
            </a:pPr>
            <a:r>
              <a:rPr lang="en-US" sz="2000" dirty="0"/>
              <a:t>Sterilization of equipment</a:t>
            </a:r>
          </a:p>
          <a:p>
            <a:pPr eaLnBrk="1" hangingPunct="1">
              <a:buClr>
                <a:srgbClr val="0070C0"/>
              </a:buClr>
            </a:pPr>
            <a:r>
              <a:rPr lang="en-US" sz="2000" dirty="0"/>
              <a:t>Cleaning of production areas</a:t>
            </a:r>
          </a:p>
          <a:p>
            <a:pPr eaLnBrk="1" hangingPunct="1">
              <a:buClr>
                <a:srgbClr val="0070C0"/>
              </a:buClr>
            </a:pPr>
            <a:r>
              <a:rPr lang="en-US" sz="2000" dirty="0"/>
              <a:t>Securing raw materials</a:t>
            </a:r>
          </a:p>
          <a:p>
            <a:pPr eaLnBrk="1" hangingPunct="1">
              <a:buClr>
                <a:srgbClr val="0070C0"/>
              </a:buClr>
            </a:pPr>
            <a:r>
              <a:rPr lang="en-US" sz="2000" dirty="0"/>
              <a:t>Accepting raw materials</a:t>
            </a:r>
          </a:p>
          <a:p>
            <a:pPr eaLnBrk="1" hangingPunct="1">
              <a:buClr>
                <a:srgbClr val="0070C0"/>
              </a:buClr>
            </a:pPr>
            <a:r>
              <a:rPr lang="en-US" sz="2000" dirty="0"/>
              <a:t>Weighing</a:t>
            </a:r>
          </a:p>
          <a:p>
            <a:pPr eaLnBrk="1" hangingPunct="1">
              <a:buClr>
                <a:srgbClr val="0070C0"/>
              </a:buClr>
            </a:pPr>
            <a:r>
              <a:rPr lang="en-US" sz="2000" dirty="0"/>
              <a:t>Sampling</a:t>
            </a:r>
          </a:p>
        </p:txBody>
      </p:sp>
      <p:sp>
        <p:nvSpPr>
          <p:cNvPr id="9221" name="Rectangle 4"/>
          <p:cNvSpPr>
            <a:spLocks noGrp="1" noChangeArrowheads="1"/>
          </p:cNvSpPr>
          <p:nvPr>
            <p:ph type="body" sz="half" idx="4294967295"/>
          </p:nvPr>
        </p:nvSpPr>
        <p:spPr>
          <a:xfrm>
            <a:off x="4948990" y="2301959"/>
            <a:ext cx="3810000" cy="4114800"/>
          </a:xfrm>
        </p:spPr>
        <p:txBody>
          <a:bodyPr>
            <a:normAutofit/>
          </a:bodyPr>
          <a:lstStyle/>
          <a:p>
            <a:pPr eaLnBrk="1" hangingPunct="1">
              <a:buClr>
                <a:srgbClr val="0070C0"/>
              </a:buClr>
            </a:pPr>
            <a:r>
              <a:rPr lang="en-US" sz="2000" dirty="0"/>
              <a:t>Purification processes</a:t>
            </a:r>
          </a:p>
          <a:p>
            <a:pPr eaLnBrk="1" hangingPunct="1">
              <a:buClr>
                <a:srgbClr val="0070C0"/>
              </a:buClr>
            </a:pPr>
            <a:r>
              <a:rPr lang="en-US" sz="2000" dirty="0"/>
              <a:t>Sterilizing filtration</a:t>
            </a:r>
          </a:p>
          <a:p>
            <a:pPr eaLnBrk="1" hangingPunct="1">
              <a:buClr>
                <a:srgbClr val="0070C0"/>
              </a:buClr>
            </a:pPr>
            <a:r>
              <a:rPr lang="en-US" sz="2000" dirty="0"/>
              <a:t>Virus removal</a:t>
            </a:r>
          </a:p>
          <a:p>
            <a:pPr eaLnBrk="1" hangingPunct="1">
              <a:buClr>
                <a:srgbClr val="0070C0"/>
              </a:buClr>
            </a:pPr>
            <a:r>
              <a:rPr lang="en-US" sz="2000" dirty="0"/>
              <a:t>Fermentation</a:t>
            </a:r>
          </a:p>
          <a:p>
            <a:pPr eaLnBrk="1" hangingPunct="1">
              <a:buClr>
                <a:srgbClr val="0070C0"/>
              </a:buClr>
            </a:pPr>
            <a:r>
              <a:rPr lang="en-US" sz="2000" dirty="0"/>
              <a:t>Vialing</a:t>
            </a:r>
          </a:p>
          <a:p>
            <a:pPr eaLnBrk="1" hangingPunct="1">
              <a:buClr>
                <a:srgbClr val="0070C0"/>
              </a:buClr>
            </a:pPr>
            <a:r>
              <a:rPr lang="en-US" sz="2000" dirty="0"/>
              <a:t>Labeling</a:t>
            </a:r>
          </a:p>
          <a:p>
            <a:pPr eaLnBrk="1" hangingPunct="1">
              <a:buClr>
                <a:srgbClr val="0070C0"/>
              </a:buClr>
            </a:pPr>
            <a:r>
              <a:rPr lang="en-US" sz="2000" dirty="0"/>
              <a:t>Storing</a:t>
            </a:r>
          </a:p>
          <a:p>
            <a:pPr eaLnBrk="1" hangingPunct="1">
              <a:buClr>
                <a:srgbClr val="0070C0"/>
              </a:buClr>
            </a:pPr>
            <a:r>
              <a:rPr lang="en-US" sz="2000" dirty="0"/>
              <a:t>Laboratory testing</a:t>
            </a:r>
          </a:p>
          <a:p>
            <a:pPr eaLnBrk="1" hangingPunct="1">
              <a:buClr>
                <a:srgbClr val="0070C0"/>
              </a:buClr>
            </a:pPr>
            <a:r>
              <a:rPr lang="en-US" sz="2000" dirty="0"/>
              <a:t>Distributing</a:t>
            </a:r>
          </a:p>
        </p:txBody>
      </p:sp>
      <p:sp>
        <p:nvSpPr>
          <p:cNvPr id="9218" name="Slide Number Placeholder 6"/>
          <p:cNvSpPr>
            <a:spLocks noGrp="1"/>
          </p:cNvSpPr>
          <p:nvPr>
            <p:ph type="sldNum" sz="quarter" idx="4294967295"/>
          </p:nvPr>
        </p:nvSpPr>
        <p:spPr>
          <a:xfrm>
            <a:off x="7239000" y="6248400"/>
            <a:ext cx="1905000" cy="457200"/>
          </a:xfrm>
          <a:noFill/>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eaLnBrk="1" hangingPunct="1"/>
            <a:fld id="{90DE0456-F439-4CAC-8B57-E1BA53E0A0C0}" type="slidenum">
              <a:rPr lang="en-US" sz="1400" b="0" smtClean="0"/>
              <a:pPr eaLnBrk="1" hangingPunct="1"/>
              <a:t>22</a:t>
            </a:fld>
            <a:endParaRPr lang="en-US" sz="1400" b="0"/>
          </a:p>
        </p:txBody>
      </p:sp>
    </p:spTree>
    <p:extLst>
      <p:ext uri="{BB962C8B-B14F-4D97-AF65-F5344CB8AC3E}">
        <p14:creationId xmlns:p14="http://schemas.microsoft.com/office/powerpoint/2010/main" val="216569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28603-E190-E951-6E52-8DB02DDA4A8C}"/>
              </a:ext>
            </a:extLst>
          </p:cNvPr>
          <p:cNvSpPr>
            <a:spLocks noGrp="1"/>
          </p:cNvSpPr>
          <p:nvPr>
            <p:ph type="title"/>
          </p:nvPr>
        </p:nvSpPr>
        <p:spPr>
          <a:xfrm>
            <a:off x="1176422" y="235284"/>
            <a:ext cx="7776558" cy="1138990"/>
          </a:xfrm>
        </p:spPr>
        <p:txBody>
          <a:bodyPr/>
          <a:lstStyle/>
          <a:p>
            <a:r>
              <a:rPr lang="en-US" sz="1800" dirty="0">
                <a:solidFill>
                  <a:schemeClr val="bg1"/>
                </a:solidFill>
              </a:rPr>
              <a:t>Purification </a:t>
            </a:r>
            <a:br>
              <a:rPr lang="en-US" sz="1800" dirty="0">
                <a:solidFill>
                  <a:schemeClr val="bg1"/>
                </a:solidFill>
              </a:rPr>
            </a:br>
            <a:endParaRPr lang="en-US" dirty="0"/>
          </a:p>
        </p:txBody>
      </p:sp>
      <p:sp>
        <p:nvSpPr>
          <p:cNvPr id="10244" name="Rectangle 3"/>
          <p:cNvSpPr>
            <a:spLocks noGrp="1" noChangeArrowheads="1"/>
          </p:cNvSpPr>
          <p:nvPr>
            <p:ph type="body" sz="half" idx="4294967295"/>
          </p:nvPr>
        </p:nvSpPr>
        <p:spPr>
          <a:xfrm>
            <a:off x="0" y="1622425"/>
            <a:ext cx="3810000" cy="4114800"/>
          </a:xfrm>
        </p:spPr>
        <p:txBody>
          <a:bodyPr/>
          <a:lstStyle/>
          <a:p>
            <a:pPr eaLnBrk="1" hangingPunct="1"/>
            <a:r>
              <a:rPr lang="en-US" sz="2400" dirty="0"/>
              <a:t>Cleaning of equipment</a:t>
            </a:r>
          </a:p>
          <a:p>
            <a:pPr eaLnBrk="1" hangingPunct="1"/>
            <a:r>
              <a:rPr lang="en-US" sz="2400" dirty="0"/>
              <a:t>Sterilization of equipment</a:t>
            </a:r>
          </a:p>
          <a:p>
            <a:pPr eaLnBrk="1" hangingPunct="1"/>
            <a:r>
              <a:rPr lang="en-US" sz="2400" dirty="0"/>
              <a:t>Cleaning of production areas</a:t>
            </a:r>
          </a:p>
          <a:p>
            <a:pPr eaLnBrk="1" hangingPunct="1"/>
            <a:r>
              <a:rPr lang="en-US" sz="2400" dirty="0"/>
              <a:t>Securing raw materials</a:t>
            </a:r>
          </a:p>
          <a:p>
            <a:pPr eaLnBrk="1" hangingPunct="1"/>
            <a:r>
              <a:rPr lang="en-US" sz="2400" dirty="0"/>
              <a:t>Accepting raw materials</a:t>
            </a:r>
          </a:p>
          <a:p>
            <a:pPr eaLnBrk="1" hangingPunct="1"/>
            <a:r>
              <a:rPr lang="en-US" sz="2400" dirty="0"/>
              <a:t>Weighing</a:t>
            </a:r>
          </a:p>
          <a:p>
            <a:pPr eaLnBrk="1" hangingPunct="1"/>
            <a:r>
              <a:rPr lang="en-US" sz="2400" dirty="0"/>
              <a:t>Sampling</a:t>
            </a:r>
          </a:p>
        </p:txBody>
      </p:sp>
      <p:sp>
        <p:nvSpPr>
          <p:cNvPr id="10246" name="AutoShape 6"/>
          <p:cNvSpPr>
            <a:spLocks noChangeArrowheads="1"/>
          </p:cNvSpPr>
          <p:nvPr/>
        </p:nvSpPr>
        <p:spPr bwMode="auto">
          <a:xfrm>
            <a:off x="583963" y="2559858"/>
            <a:ext cx="4224471" cy="2417870"/>
          </a:xfrm>
          <a:prstGeom prst="wedgeRectCallout">
            <a:avLst>
              <a:gd name="adj1" fmla="val 64138"/>
              <a:gd name="adj2" fmla="val -71254"/>
            </a:avLst>
          </a:prstGeom>
          <a:solidFill>
            <a:schemeClr val="accent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228600"/>
            <a:r>
              <a:rPr lang="en-US" b="1" dirty="0"/>
              <a:t> Subprocesses of Purification</a:t>
            </a:r>
          </a:p>
          <a:p>
            <a:pPr defTabSz="228600"/>
            <a:endParaRPr lang="en-US" b="1" dirty="0"/>
          </a:p>
          <a:p>
            <a:pPr defTabSz="228600">
              <a:buFontTx/>
              <a:buChar char="•"/>
            </a:pPr>
            <a:r>
              <a:rPr lang="en-US" b="0" dirty="0"/>
              <a:t>Column cleaning</a:t>
            </a:r>
          </a:p>
          <a:p>
            <a:pPr defTabSz="228600">
              <a:buFontTx/>
              <a:buChar char="•"/>
            </a:pPr>
            <a:r>
              <a:rPr lang="en-US" b="0" dirty="0"/>
              <a:t> Column packing</a:t>
            </a:r>
          </a:p>
          <a:p>
            <a:pPr defTabSz="228600">
              <a:buFontTx/>
              <a:buChar char="•"/>
            </a:pPr>
            <a:r>
              <a:rPr lang="en-US" b="0" dirty="0"/>
              <a:t> Column depyrogenation</a:t>
            </a:r>
          </a:p>
          <a:p>
            <a:pPr defTabSz="228600">
              <a:buFontTx/>
              <a:buChar char="•"/>
            </a:pPr>
            <a:r>
              <a:rPr lang="en-US" b="0" dirty="0"/>
              <a:t> Instructions on how to run the          column</a:t>
            </a:r>
          </a:p>
          <a:p>
            <a:pPr defTabSz="228600">
              <a:buFontTx/>
              <a:buChar char="•"/>
            </a:pPr>
            <a:r>
              <a:rPr lang="en-US" b="0" dirty="0"/>
              <a:t> Sampling and testing</a:t>
            </a:r>
          </a:p>
        </p:txBody>
      </p:sp>
      <p:sp>
        <p:nvSpPr>
          <p:cNvPr id="10245" name="Rectangle 4"/>
          <p:cNvSpPr>
            <a:spLocks noGrp="1" noChangeArrowheads="1"/>
          </p:cNvSpPr>
          <p:nvPr>
            <p:ph type="body" sz="half" idx="4294967295"/>
          </p:nvPr>
        </p:nvSpPr>
        <p:spPr>
          <a:xfrm>
            <a:off x="5334000" y="1604963"/>
            <a:ext cx="3810000" cy="4114800"/>
          </a:xfrm>
        </p:spPr>
        <p:txBody>
          <a:bodyPr/>
          <a:lstStyle/>
          <a:p>
            <a:pPr eaLnBrk="1" hangingPunct="1"/>
            <a:r>
              <a:rPr lang="en-US" sz="2400" dirty="0"/>
              <a:t>Purification processes</a:t>
            </a:r>
          </a:p>
          <a:p>
            <a:pPr eaLnBrk="1" hangingPunct="1"/>
            <a:r>
              <a:rPr lang="en-US" sz="2400" dirty="0"/>
              <a:t>Sterilizing filtration</a:t>
            </a:r>
          </a:p>
          <a:p>
            <a:pPr eaLnBrk="1" hangingPunct="1"/>
            <a:r>
              <a:rPr lang="en-US" sz="2400" dirty="0"/>
              <a:t>Virus removal</a:t>
            </a:r>
          </a:p>
          <a:p>
            <a:pPr eaLnBrk="1" hangingPunct="1"/>
            <a:r>
              <a:rPr lang="en-US" sz="2400" dirty="0"/>
              <a:t>Fermentation</a:t>
            </a:r>
          </a:p>
          <a:p>
            <a:pPr eaLnBrk="1" hangingPunct="1"/>
            <a:r>
              <a:rPr lang="en-US" sz="2400" dirty="0"/>
              <a:t>Vialing</a:t>
            </a:r>
          </a:p>
          <a:p>
            <a:pPr eaLnBrk="1" hangingPunct="1"/>
            <a:r>
              <a:rPr lang="en-US" sz="2400" dirty="0"/>
              <a:t>Labeling</a:t>
            </a:r>
          </a:p>
          <a:p>
            <a:pPr eaLnBrk="1" hangingPunct="1"/>
            <a:r>
              <a:rPr lang="en-US" sz="2400" dirty="0"/>
              <a:t>Storing</a:t>
            </a:r>
          </a:p>
          <a:p>
            <a:pPr eaLnBrk="1" hangingPunct="1"/>
            <a:r>
              <a:rPr lang="en-US" sz="2400" dirty="0"/>
              <a:t>Laboratory testing</a:t>
            </a:r>
          </a:p>
          <a:p>
            <a:pPr eaLnBrk="1" hangingPunct="1"/>
            <a:r>
              <a:rPr lang="en-US" sz="2400" dirty="0"/>
              <a:t>distributing</a:t>
            </a:r>
          </a:p>
        </p:txBody>
      </p:sp>
      <p:sp>
        <p:nvSpPr>
          <p:cNvPr id="10242" name="Slide Number Placeholder 6"/>
          <p:cNvSpPr>
            <a:spLocks noGrp="1"/>
          </p:cNvSpPr>
          <p:nvPr>
            <p:ph type="sldNum" sz="quarter" idx="4294967295"/>
          </p:nvPr>
        </p:nvSpPr>
        <p:spPr>
          <a:xfrm>
            <a:off x="7239000" y="6248400"/>
            <a:ext cx="1905000" cy="457200"/>
          </a:xfrm>
          <a:noFill/>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eaLnBrk="1" hangingPunct="1"/>
            <a:fld id="{FC12F166-4A3C-4378-99DE-BE0D79D390C7}" type="slidenum">
              <a:rPr lang="en-US" sz="1400" b="0" smtClean="0"/>
              <a:pPr eaLnBrk="1" hangingPunct="1"/>
              <a:t>23</a:t>
            </a:fld>
            <a:endParaRPr lang="en-US" sz="1400" b="0"/>
          </a:p>
        </p:txBody>
      </p:sp>
    </p:spTree>
    <p:extLst>
      <p:ext uri="{BB962C8B-B14F-4D97-AF65-F5344CB8AC3E}">
        <p14:creationId xmlns:p14="http://schemas.microsoft.com/office/powerpoint/2010/main" val="464426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99CF2-9C2D-887C-570A-79FD806223AB}"/>
              </a:ext>
            </a:extLst>
          </p:cNvPr>
          <p:cNvSpPr>
            <a:spLocks noGrp="1"/>
          </p:cNvSpPr>
          <p:nvPr>
            <p:ph type="title"/>
          </p:nvPr>
        </p:nvSpPr>
        <p:spPr>
          <a:xfrm>
            <a:off x="1294063" y="202288"/>
            <a:ext cx="7658916" cy="1145250"/>
          </a:xfrm>
        </p:spPr>
        <p:txBody>
          <a:bodyPr/>
          <a:lstStyle/>
          <a:p>
            <a:r>
              <a:rPr lang="en-US" sz="1800" dirty="0">
                <a:solidFill>
                  <a:schemeClr val="bg1"/>
                </a:solidFill>
              </a:rPr>
              <a:t>Sterilization </a:t>
            </a:r>
            <a:br>
              <a:rPr lang="en-US" sz="1800" dirty="0">
                <a:solidFill>
                  <a:schemeClr val="bg1"/>
                </a:solidFill>
              </a:rPr>
            </a:br>
            <a:endParaRPr lang="en-US" dirty="0"/>
          </a:p>
        </p:txBody>
      </p:sp>
      <p:sp>
        <p:nvSpPr>
          <p:cNvPr id="11268" name="Rectangle 3"/>
          <p:cNvSpPr>
            <a:spLocks noGrp="1" noChangeArrowheads="1"/>
          </p:cNvSpPr>
          <p:nvPr>
            <p:ph type="body" sz="half" idx="4294967295"/>
          </p:nvPr>
        </p:nvSpPr>
        <p:spPr>
          <a:xfrm>
            <a:off x="0" y="1544638"/>
            <a:ext cx="3810000" cy="4114800"/>
          </a:xfrm>
        </p:spPr>
        <p:txBody>
          <a:bodyPr/>
          <a:lstStyle/>
          <a:p>
            <a:pPr eaLnBrk="1" hangingPunct="1"/>
            <a:r>
              <a:rPr lang="en-US" sz="2400" dirty="0"/>
              <a:t>Cleaning of equipment</a:t>
            </a:r>
          </a:p>
          <a:p>
            <a:pPr eaLnBrk="1" hangingPunct="1"/>
            <a:r>
              <a:rPr lang="en-US" sz="2400" dirty="0"/>
              <a:t>Sterilization of equipment</a:t>
            </a:r>
          </a:p>
          <a:p>
            <a:pPr eaLnBrk="1" hangingPunct="1"/>
            <a:r>
              <a:rPr lang="en-US" sz="2400" dirty="0"/>
              <a:t>Cleaning of production areas</a:t>
            </a:r>
          </a:p>
          <a:p>
            <a:pPr eaLnBrk="1" hangingPunct="1"/>
            <a:r>
              <a:rPr lang="en-US" sz="2400" dirty="0"/>
              <a:t>Securing raw materials</a:t>
            </a:r>
          </a:p>
          <a:p>
            <a:pPr eaLnBrk="1" hangingPunct="1"/>
            <a:r>
              <a:rPr lang="en-US" sz="2400" dirty="0"/>
              <a:t>Accepting raw materials</a:t>
            </a:r>
          </a:p>
          <a:p>
            <a:pPr eaLnBrk="1" hangingPunct="1"/>
            <a:r>
              <a:rPr lang="en-US" sz="2400" dirty="0"/>
              <a:t>Weighing</a:t>
            </a:r>
          </a:p>
          <a:p>
            <a:pPr eaLnBrk="1" hangingPunct="1"/>
            <a:r>
              <a:rPr lang="en-US" sz="2400" dirty="0"/>
              <a:t>Sampling</a:t>
            </a:r>
          </a:p>
        </p:txBody>
      </p:sp>
      <p:sp>
        <p:nvSpPr>
          <p:cNvPr id="11269" name="Rectangle 4"/>
          <p:cNvSpPr>
            <a:spLocks noGrp="1" noChangeArrowheads="1"/>
          </p:cNvSpPr>
          <p:nvPr>
            <p:ph type="body" sz="half" idx="4294967295"/>
          </p:nvPr>
        </p:nvSpPr>
        <p:spPr>
          <a:xfrm>
            <a:off x="5334000" y="1544638"/>
            <a:ext cx="3810000" cy="4114800"/>
          </a:xfrm>
        </p:spPr>
        <p:txBody>
          <a:bodyPr/>
          <a:lstStyle/>
          <a:p>
            <a:pPr eaLnBrk="1" hangingPunct="1"/>
            <a:r>
              <a:rPr lang="en-US" sz="2400" dirty="0"/>
              <a:t>Purification processes</a:t>
            </a:r>
          </a:p>
          <a:p>
            <a:pPr eaLnBrk="1" hangingPunct="1"/>
            <a:r>
              <a:rPr lang="en-US" sz="2400" dirty="0"/>
              <a:t>Sterilizing filtration</a:t>
            </a:r>
          </a:p>
          <a:p>
            <a:pPr eaLnBrk="1" hangingPunct="1"/>
            <a:r>
              <a:rPr lang="en-US" sz="2400" dirty="0"/>
              <a:t>Virus removal</a:t>
            </a:r>
          </a:p>
          <a:p>
            <a:pPr eaLnBrk="1" hangingPunct="1"/>
            <a:r>
              <a:rPr lang="en-US" sz="2400" dirty="0"/>
              <a:t>Fermentation</a:t>
            </a:r>
          </a:p>
          <a:p>
            <a:pPr eaLnBrk="1" hangingPunct="1"/>
            <a:r>
              <a:rPr lang="en-US" sz="2400" dirty="0"/>
              <a:t>Vialing</a:t>
            </a:r>
          </a:p>
          <a:p>
            <a:pPr eaLnBrk="1" hangingPunct="1"/>
            <a:r>
              <a:rPr lang="en-US" sz="2400" dirty="0"/>
              <a:t>Labeling</a:t>
            </a:r>
          </a:p>
          <a:p>
            <a:pPr eaLnBrk="1" hangingPunct="1"/>
            <a:r>
              <a:rPr lang="en-US" sz="2400" dirty="0"/>
              <a:t>Storing</a:t>
            </a:r>
          </a:p>
          <a:p>
            <a:pPr eaLnBrk="1" hangingPunct="1"/>
            <a:r>
              <a:rPr lang="en-US" sz="2400" dirty="0"/>
              <a:t>Laboratory testing</a:t>
            </a:r>
          </a:p>
          <a:p>
            <a:pPr eaLnBrk="1" hangingPunct="1"/>
            <a:r>
              <a:rPr lang="en-US" sz="2400" dirty="0"/>
              <a:t>distributing</a:t>
            </a:r>
          </a:p>
        </p:txBody>
      </p:sp>
      <p:sp>
        <p:nvSpPr>
          <p:cNvPr id="11270" name="AutoShape 6"/>
          <p:cNvSpPr>
            <a:spLocks noChangeArrowheads="1"/>
          </p:cNvSpPr>
          <p:nvPr/>
        </p:nvSpPr>
        <p:spPr bwMode="auto">
          <a:xfrm>
            <a:off x="1294063" y="3160295"/>
            <a:ext cx="6400800" cy="2002589"/>
          </a:xfrm>
          <a:prstGeom prst="wedgeRectCallout">
            <a:avLst>
              <a:gd name="adj1" fmla="val -36299"/>
              <a:gd name="adj2" fmla="val -83245"/>
            </a:avLst>
          </a:prstGeom>
          <a:solidFill>
            <a:schemeClr val="accent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b="0" dirty="0"/>
              <a:t> </a:t>
            </a:r>
            <a:r>
              <a:rPr lang="en-US" b="1" dirty="0"/>
              <a:t>Subprocesses of Sterilization of Equipment</a:t>
            </a:r>
          </a:p>
          <a:p>
            <a:endParaRPr lang="en-US" b="0" dirty="0"/>
          </a:p>
          <a:p>
            <a:pPr>
              <a:buFontTx/>
              <a:buChar char="•"/>
            </a:pPr>
            <a:r>
              <a:rPr lang="en-US" b="0" dirty="0"/>
              <a:t>Preparing equipment for sterilization</a:t>
            </a:r>
          </a:p>
          <a:p>
            <a:pPr>
              <a:buFontTx/>
              <a:buChar char="•"/>
            </a:pPr>
            <a:r>
              <a:rPr lang="en-US" b="0" dirty="0"/>
              <a:t> Loading the autoclave</a:t>
            </a:r>
          </a:p>
          <a:p>
            <a:pPr>
              <a:buFontTx/>
              <a:buChar char="•"/>
            </a:pPr>
            <a:r>
              <a:rPr lang="en-US" b="0" dirty="0"/>
              <a:t> Setting the autoclave cycles</a:t>
            </a:r>
          </a:p>
          <a:p>
            <a:pPr>
              <a:buFontTx/>
              <a:buChar char="•"/>
            </a:pPr>
            <a:r>
              <a:rPr lang="en-US" b="0" dirty="0"/>
              <a:t> Removing and storing the sterilized material</a:t>
            </a:r>
          </a:p>
          <a:p>
            <a:pPr>
              <a:buFontTx/>
              <a:buChar char="•"/>
            </a:pPr>
            <a:r>
              <a:rPr lang="en-US" b="0" dirty="0"/>
              <a:t> Sampling and testing </a:t>
            </a:r>
          </a:p>
        </p:txBody>
      </p:sp>
      <p:sp>
        <p:nvSpPr>
          <p:cNvPr id="11266" name="Slide Number Placeholder 6"/>
          <p:cNvSpPr>
            <a:spLocks noGrp="1"/>
          </p:cNvSpPr>
          <p:nvPr>
            <p:ph type="sldNum" sz="quarter" idx="4294967295"/>
          </p:nvPr>
        </p:nvSpPr>
        <p:spPr>
          <a:xfrm>
            <a:off x="7239000" y="6248400"/>
            <a:ext cx="1905000" cy="457200"/>
          </a:xfrm>
          <a:noFill/>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eaLnBrk="1" hangingPunct="1"/>
            <a:fld id="{0DF45F3A-B8CA-4F4B-AAA8-8C29C3F08E8D}" type="slidenum">
              <a:rPr lang="en-US" sz="1400" b="0" smtClean="0"/>
              <a:pPr eaLnBrk="1" hangingPunct="1"/>
              <a:t>24</a:t>
            </a:fld>
            <a:endParaRPr lang="en-US" sz="1400" b="0"/>
          </a:p>
        </p:txBody>
      </p:sp>
    </p:spTree>
    <p:extLst>
      <p:ext uri="{BB962C8B-B14F-4D97-AF65-F5344CB8AC3E}">
        <p14:creationId xmlns:p14="http://schemas.microsoft.com/office/powerpoint/2010/main" val="3527340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297CE-3101-8316-FA87-D5C5839F91B6}"/>
              </a:ext>
            </a:extLst>
          </p:cNvPr>
          <p:cNvSpPr>
            <a:spLocks noGrp="1"/>
          </p:cNvSpPr>
          <p:nvPr>
            <p:ph type="title"/>
          </p:nvPr>
        </p:nvSpPr>
        <p:spPr/>
        <p:txBody>
          <a:bodyPr/>
          <a:lstStyle/>
          <a:p>
            <a:r>
              <a:rPr lang="en-US" sz="1800" dirty="0">
                <a:solidFill>
                  <a:schemeClr val="bg1"/>
                </a:solidFill>
              </a:rPr>
              <a:t>What Is Your Comfort Zone?</a:t>
            </a:r>
            <a:br>
              <a:rPr lang="en-US" sz="1800" dirty="0">
                <a:solidFill>
                  <a:schemeClr val="bg1"/>
                </a:solidFill>
              </a:rPr>
            </a:br>
            <a:endParaRPr lang="en-US" dirty="0"/>
          </a:p>
        </p:txBody>
      </p:sp>
      <p:sp>
        <p:nvSpPr>
          <p:cNvPr id="12291" name="Text Box 1026"/>
          <p:cNvSpPr txBox="1">
            <a:spLocks noChangeArrowheads="1"/>
          </p:cNvSpPr>
          <p:nvPr/>
        </p:nvSpPr>
        <p:spPr bwMode="auto">
          <a:xfrm>
            <a:off x="609600" y="1607418"/>
            <a:ext cx="81534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eaLnBrk="1" hangingPunct="1">
              <a:spcBef>
                <a:spcPct val="50000"/>
              </a:spcBef>
            </a:pPr>
            <a:r>
              <a:rPr lang="en-US" sz="3200" dirty="0"/>
              <a:t>If you </a:t>
            </a:r>
            <a:r>
              <a:rPr lang="en-US" sz="3200" u="sng" dirty="0"/>
              <a:t>know</a:t>
            </a:r>
            <a:r>
              <a:rPr lang="en-US" sz="3200" dirty="0"/>
              <a:t> something </a:t>
            </a:r>
            <a:r>
              <a:rPr lang="en-US" sz="3200" u="sng" dirty="0"/>
              <a:t>went wrong</a:t>
            </a:r>
            <a:r>
              <a:rPr lang="en-US" sz="3200" dirty="0"/>
              <a:t> with a production process, would you have concerns about the quality of the final drug product?</a:t>
            </a:r>
          </a:p>
        </p:txBody>
      </p:sp>
      <p:sp>
        <p:nvSpPr>
          <p:cNvPr id="6" name="TextBox 5">
            <a:extLst>
              <a:ext uri="{FF2B5EF4-FFF2-40B4-BE49-F238E27FC236}">
                <a16:creationId xmlns:a16="http://schemas.microsoft.com/office/drawing/2014/main" id="{D1A6300D-4ED5-4CA5-BAC2-FFBA895FF455}"/>
              </a:ext>
            </a:extLst>
          </p:cNvPr>
          <p:cNvSpPr txBox="1"/>
          <p:nvPr/>
        </p:nvSpPr>
        <p:spPr>
          <a:xfrm rot="10800000" flipH="1" flipV="1">
            <a:off x="3738282" y="2914290"/>
            <a:ext cx="2450645" cy="393954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5000" dirty="0">
                <a:solidFill>
                  <a:srgbClr val="3368FF"/>
                </a:solidFill>
                <a:effectLst>
                  <a:outerShdw blurRad="38100" dist="38100" dir="2700000" algn="tl">
                    <a:srgbClr val="000000">
                      <a:alpha val="43137"/>
                    </a:srgbClr>
                  </a:outerShdw>
                </a:effectLst>
              </a:rPr>
              <a:t>?</a:t>
            </a:r>
          </a:p>
        </p:txBody>
      </p:sp>
      <p:sp>
        <p:nvSpPr>
          <p:cNvPr id="12290" name="Slide Number Placeholder 3"/>
          <p:cNvSpPr>
            <a:spLocks noGrp="1"/>
          </p:cNvSpPr>
          <p:nvPr>
            <p:ph type="sldNum" sz="quarter" idx="4294967295"/>
          </p:nvPr>
        </p:nvSpPr>
        <p:spPr>
          <a:xfrm>
            <a:off x="7239000" y="6248400"/>
            <a:ext cx="1905000" cy="457200"/>
          </a:xfrm>
          <a:noFill/>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eaLnBrk="1" hangingPunct="1"/>
            <a:fld id="{A9A729F0-FF4D-4217-99D0-4CF6FB0FB126}" type="slidenum">
              <a:rPr lang="en-US" sz="1400" b="0" smtClean="0"/>
              <a:pPr eaLnBrk="1" hangingPunct="1"/>
              <a:t>25</a:t>
            </a:fld>
            <a:endParaRPr lang="en-US" sz="1400" b="0"/>
          </a:p>
        </p:txBody>
      </p:sp>
    </p:spTree>
    <p:extLst>
      <p:ext uri="{BB962C8B-B14F-4D97-AF65-F5344CB8AC3E}">
        <p14:creationId xmlns:p14="http://schemas.microsoft.com/office/powerpoint/2010/main" val="3859687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F8D3-714A-4BE4-B657-F29573863046}"/>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90EC1BA5-8D2E-478E-AB3B-D7B6B0B54C50}"/>
              </a:ext>
            </a:extLst>
          </p:cNvPr>
          <p:cNvSpPr>
            <a:spLocks noGrp="1"/>
          </p:cNvSpPr>
          <p:nvPr>
            <p:ph idx="4294967295"/>
          </p:nvPr>
        </p:nvSpPr>
        <p:spPr>
          <a:xfrm>
            <a:off x="748632" y="1876925"/>
            <a:ext cx="7484143" cy="4228599"/>
          </a:xfrm>
        </p:spPr>
        <p:txBody>
          <a:bodyPr/>
          <a:lstStyle/>
          <a:p>
            <a:pPr marL="0" indent="0">
              <a:buNone/>
            </a:pPr>
            <a:r>
              <a:rPr lang="en-US" sz="4400" dirty="0"/>
              <a:t>YES</a:t>
            </a:r>
          </a:p>
          <a:p>
            <a:pPr marL="0" indent="0">
              <a:buNone/>
            </a:pPr>
            <a:endParaRPr lang="en-US" dirty="0"/>
          </a:p>
          <a:p>
            <a:pPr marL="0" indent="0">
              <a:buNone/>
            </a:pPr>
            <a:endParaRPr lang="en-US" dirty="0"/>
          </a:p>
          <a:p>
            <a:pPr marL="0" indent="0">
              <a:buNone/>
            </a:pPr>
            <a:r>
              <a:rPr lang="en-US" sz="2800" b="0" dirty="0"/>
              <a:t>When things go wrong, we don’t have the assurance in the final product.</a:t>
            </a:r>
          </a:p>
          <a:p>
            <a:endParaRPr lang="en-US" dirty="0"/>
          </a:p>
        </p:txBody>
      </p:sp>
    </p:spTree>
    <p:extLst>
      <p:ext uri="{BB962C8B-B14F-4D97-AF65-F5344CB8AC3E}">
        <p14:creationId xmlns:p14="http://schemas.microsoft.com/office/powerpoint/2010/main" val="1856355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C5BC-0284-DDA2-1B3F-F38171AFAC0F}"/>
              </a:ext>
            </a:extLst>
          </p:cNvPr>
          <p:cNvSpPr>
            <a:spLocks noGrp="1"/>
          </p:cNvSpPr>
          <p:nvPr>
            <p:ph type="title"/>
          </p:nvPr>
        </p:nvSpPr>
        <p:spPr/>
        <p:txBody>
          <a:bodyPr/>
          <a:lstStyle/>
          <a:p>
            <a:r>
              <a:rPr lang="en-US" sz="1800" dirty="0">
                <a:solidFill>
                  <a:schemeClr val="bg1"/>
                </a:solidFill>
              </a:rPr>
              <a:t>Quality of Drug </a:t>
            </a:r>
            <a:r>
              <a:rPr lang="en-US" sz="1800" dirty="0" err="1">
                <a:solidFill>
                  <a:schemeClr val="bg1"/>
                </a:solidFill>
              </a:rPr>
              <a:t>Prodcut</a:t>
            </a:r>
            <a:r>
              <a:rPr lang="en-US" sz="1800" dirty="0">
                <a:solidFill>
                  <a:schemeClr val="bg1"/>
                </a:solidFill>
              </a:rPr>
              <a:t> </a:t>
            </a:r>
            <a:endParaRPr lang="en-US" dirty="0"/>
          </a:p>
        </p:txBody>
      </p:sp>
      <p:sp>
        <p:nvSpPr>
          <p:cNvPr id="13315" name="Text Box 4"/>
          <p:cNvSpPr txBox="1">
            <a:spLocks noChangeArrowheads="1"/>
          </p:cNvSpPr>
          <p:nvPr/>
        </p:nvSpPr>
        <p:spPr bwMode="auto">
          <a:xfrm>
            <a:off x="374316" y="1797251"/>
            <a:ext cx="8077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eaLnBrk="1" hangingPunct="1">
              <a:spcBef>
                <a:spcPct val="50000"/>
              </a:spcBef>
            </a:pPr>
            <a:r>
              <a:rPr lang="en-US" sz="3200" dirty="0"/>
              <a:t>If you </a:t>
            </a:r>
            <a:r>
              <a:rPr lang="en-US" sz="3200" u="sng" dirty="0"/>
              <a:t>don’t know</a:t>
            </a:r>
            <a:r>
              <a:rPr lang="en-US" sz="3200" dirty="0"/>
              <a:t> that the process </a:t>
            </a:r>
            <a:r>
              <a:rPr lang="en-US" sz="3200" u="sng" dirty="0"/>
              <a:t>went right</a:t>
            </a:r>
            <a:r>
              <a:rPr lang="en-US" sz="3200" dirty="0"/>
              <a:t>, would you have concerns about the quality of the final drug product?</a:t>
            </a:r>
          </a:p>
        </p:txBody>
      </p:sp>
      <p:sp>
        <p:nvSpPr>
          <p:cNvPr id="6" name="TextBox 5">
            <a:extLst>
              <a:ext uri="{FF2B5EF4-FFF2-40B4-BE49-F238E27FC236}">
                <a16:creationId xmlns:a16="http://schemas.microsoft.com/office/drawing/2014/main" id="{64D7FE00-2716-4E8A-9A12-3A45CCB62B29}"/>
              </a:ext>
            </a:extLst>
          </p:cNvPr>
          <p:cNvSpPr txBox="1"/>
          <p:nvPr/>
        </p:nvSpPr>
        <p:spPr>
          <a:xfrm rot="10800000" flipH="1" flipV="1">
            <a:off x="3481699" y="2634488"/>
            <a:ext cx="2333001" cy="393954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5000" dirty="0">
                <a:solidFill>
                  <a:srgbClr val="3368FF"/>
                </a:solidFill>
                <a:effectLst>
                  <a:outerShdw blurRad="38100" dist="38100" dir="2700000" algn="tl">
                    <a:srgbClr val="000000">
                      <a:alpha val="43137"/>
                    </a:srgbClr>
                  </a:outerShdw>
                </a:effectLst>
              </a:rPr>
              <a:t>?</a:t>
            </a:r>
          </a:p>
        </p:txBody>
      </p:sp>
      <p:sp>
        <p:nvSpPr>
          <p:cNvPr id="13314" name="Slide Number Placeholder 3"/>
          <p:cNvSpPr>
            <a:spLocks noGrp="1"/>
          </p:cNvSpPr>
          <p:nvPr>
            <p:ph type="sldNum" sz="quarter" idx="4294967295"/>
          </p:nvPr>
        </p:nvSpPr>
        <p:spPr>
          <a:xfrm>
            <a:off x="7239000" y="6248400"/>
            <a:ext cx="1905000" cy="457200"/>
          </a:xfrm>
          <a:noFill/>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eaLnBrk="1" hangingPunct="1"/>
            <a:fld id="{196B94D9-27D1-4C4E-991B-75E91311E019}" type="slidenum">
              <a:rPr lang="en-US" sz="1400" b="0" smtClean="0"/>
              <a:pPr eaLnBrk="1" hangingPunct="1"/>
              <a:t>27</a:t>
            </a:fld>
            <a:endParaRPr lang="en-US" sz="1400" b="0"/>
          </a:p>
        </p:txBody>
      </p:sp>
    </p:spTree>
    <p:extLst>
      <p:ext uri="{BB962C8B-B14F-4D97-AF65-F5344CB8AC3E}">
        <p14:creationId xmlns:p14="http://schemas.microsoft.com/office/powerpoint/2010/main" val="2204729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F8D3-714A-4BE4-B657-F29573863046}"/>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90EC1BA5-8D2E-478E-AB3B-D7B6B0B54C50}"/>
              </a:ext>
            </a:extLst>
          </p:cNvPr>
          <p:cNvSpPr>
            <a:spLocks noGrp="1"/>
          </p:cNvSpPr>
          <p:nvPr>
            <p:ph idx="4294967295"/>
          </p:nvPr>
        </p:nvSpPr>
        <p:spPr>
          <a:xfrm>
            <a:off x="385010" y="1728704"/>
            <a:ext cx="8232775" cy="4724400"/>
          </a:xfrm>
        </p:spPr>
        <p:txBody>
          <a:bodyPr/>
          <a:lstStyle/>
          <a:p>
            <a:pPr marL="0" indent="0">
              <a:buNone/>
            </a:pPr>
            <a:r>
              <a:rPr lang="en-US" sz="4400" dirty="0"/>
              <a:t>YES</a:t>
            </a:r>
          </a:p>
          <a:p>
            <a:pPr marL="0" indent="0">
              <a:buNone/>
            </a:pPr>
            <a:endParaRPr lang="en-US" dirty="0"/>
          </a:p>
          <a:p>
            <a:pPr marL="0" indent="0">
              <a:buNone/>
            </a:pPr>
            <a:endParaRPr lang="en-US" dirty="0"/>
          </a:p>
          <a:p>
            <a:pPr marL="0" indent="0">
              <a:buNone/>
            </a:pPr>
            <a:r>
              <a:rPr lang="en-US" sz="2800" b="0" dirty="0"/>
              <a:t>If you can’t tell if the process WENT RIGHT, you would be concerned about the quality of the final drug product</a:t>
            </a:r>
            <a:endParaRPr lang="en-US" dirty="0"/>
          </a:p>
        </p:txBody>
      </p:sp>
    </p:spTree>
    <p:extLst>
      <p:ext uri="{BB962C8B-B14F-4D97-AF65-F5344CB8AC3E}">
        <p14:creationId xmlns:p14="http://schemas.microsoft.com/office/powerpoint/2010/main" val="704595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14D745-5679-6A09-8D4C-0BE269F8C837}"/>
              </a:ext>
            </a:extLst>
          </p:cNvPr>
          <p:cNvSpPr>
            <a:spLocks noGrp="1"/>
          </p:cNvSpPr>
          <p:nvPr>
            <p:ph type="title"/>
          </p:nvPr>
        </p:nvSpPr>
        <p:spPr/>
        <p:txBody>
          <a:bodyPr/>
          <a:lstStyle/>
          <a:p>
            <a:r>
              <a:rPr lang="en-US" sz="1800" dirty="0">
                <a:solidFill>
                  <a:schemeClr val="bg1"/>
                </a:solidFill>
              </a:rPr>
              <a:t>Which do you feel more comfortable with? </a:t>
            </a:r>
            <a:br>
              <a:rPr lang="en-US" sz="1800" dirty="0">
                <a:solidFill>
                  <a:schemeClr val="bg1"/>
                </a:solidFill>
              </a:rPr>
            </a:br>
            <a:endParaRPr lang="en-US" dirty="0"/>
          </a:p>
        </p:txBody>
      </p:sp>
      <p:sp>
        <p:nvSpPr>
          <p:cNvPr id="14338" name="Slide Number Placeholder 4"/>
          <p:cNvSpPr>
            <a:spLocks noGrp="1"/>
          </p:cNvSpPr>
          <p:nvPr>
            <p:ph type="sldNum" sz="quarter" idx="4294967295"/>
          </p:nvPr>
        </p:nvSpPr>
        <p:spPr>
          <a:xfrm>
            <a:off x="7239000" y="6248400"/>
            <a:ext cx="1905000" cy="457200"/>
          </a:xfrm>
          <a:noFill/>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eaLnBrk="1" hangingPunct="1"/>
            <a:fld id="{527E8082-CC84-45F5-8B54-2DF1C4F174EC}" type="slidenum">
              <a:rPr lang="en-US" sz="1400" b="0" smtClean="0"/>
              <a:pPr eaLnBrk="1" hangingPunct="1"/>
              <a:t>29</a:t>
            </a:fld>
            <a:endParaRPr lang="en-US" sz="1400" b="0"/>
          </a:p>
        </p:txBody>
      </p:sp>
      <p:sp>
        <p:nvSpPr>
          <p:cNvPr id="14339" name="Text Box 3"/>
          <p:cNvSpPr txBox="1">
            <a:spLocks noChangeArrowheads="1"/>
          </p:cNvSpPr>
          <p:nvPr/>
        </p:nvSpPr>
        <p:spPr bwMode="auto">
          <a:xfrm>
            <a:off x="609600" y="2643609"/>
            <a:ext cx="801329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algn="ctr" eaLnBrk="1" hangingPunct="1">
              <a:spcBef>
                <a:spcPct val="50000"/>
              </a:spcBef>
            </a:pPr>
            <a:r>
              <a:rPr lang="en-US" dirty="0"/>
              <a:t>“The Manufacturer DOESN’T KNOW                                             of anything that went wrong with the process”</a:t>
            </a:r>
          </a:p>
          <a:p>
            <a:pPr algn="ctr" eaLnBrk="1" hangingPunct="1">
              <a:spcBef>
                <a:spcPct val="50000"/>
              </a:spcBef>
            </a:pPr>
            <a:r>
              <a:rPr lang="en-US" b="0" i="1" dirty="0"/>
              <a:t>or</a:t>
            </a:r>
          </a:p>
          <a:p>
            <a:pPr algn="ctr" eaLnBrk="1" hangingPunct="1">
              <a:spcBef>
                <a:spcPct val="50000"/>
              </a:spcBef>
            </a:pPr>
            <a:r>
              <a:rPr lang="en-US" dirty="0"/>
              <a:t>“The Manufacturer KNOWS                                                              that the process was performed properly”</a:t>
            </a:r>
          </a:p>
        </p:txBody>
      </p:sp>
      <p:sp>
        <p:nvSpPr>
          <p:cNvPr id="2" name="TextBox 1"/>
          <p:cNvSpPr txBox="1"/>
          <p:nvPr/>
        </p:nvSpPr>
        <p:spPr>
          <a:xfrm>
            <a:off x="678426" y="1579268"/>
            <a:ext cx="7551174" cy="523220"/>
          </a:xfrm>
          <a:prstGeom prst="rect">
            <a:avLst/>
          </a:prstGeom>
          <a:noFill/>
        </p:spPr>
        <p:txBody>
          <a:bodyPr wrap="square" rtlCol="0">
            <a:spAutoFit/>
          </a:bodyPr>
          <a:lstStyle/>
          <a:p>
            <a:r>
              <a:rPr lang="en-US" sz="2800" dirty="0"/>
              <a:t>Which Do You Feel More Comfortable With?</a:t>
            </a:r>
          </a:p>
        </p:txBody>
      </p:sp>
    </p:spTree>
    <p:extLst>
      <p:ext uri="{BB962C8B-B14F-4D97-AF65-F5344CB8AC3E}">
        <p14:creationId xmlns:p14="http://schemas.microsoft.com/office/powerpoint/2010/main" val="779256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490E2-38D2-4AA9-85DC-A6CF90F814EA}"/>
              </a:ext>
            </a:extLst>
          </p:cNvPr>
          <p:cNvSpPr>
            <a:spLocks noGrp="1"/>
          </p:cNvSpPr>
          <p:nvPr>
            <p:ph type="title"/>
          </p:nvPr>
        </p:nvSpPr>
        <p:spPr/>
        <p:txBody>
          <a:bodyPr/>
          <a:lstStyle/>
          <a:p>
            <a:r>
              <a:rPr lang="en-US" dirty="0"/>
              <a:t>What went wrong?</a:t>
            </a:r>
          </a:p>
        </p:txBody>
      </p:sp>
      <p:sp>
        <p:nvSpPr>
          <p:cNvPr id="3" name="Content Placeholder 2">
            <a:extLst>
              <a:ext uri="{FF2B5EF4-FFF2-40B4-BE49-F238E27FC236}">
                <a16:creationId xmlns:a16="http://schemas.microsoft.com/office/drawing/2014/main" id="{1C336DDA-E3A1-4C73-87E7-22AEB59B231E}"/>
              </a:ext>
            </a:extLst>
          </p:cNvPr>
          <p:cNvSpPr>
            <a:spLocks noGrp="1"/>
          </p:cNvSpPr>
          <p:nvPr>
            <p:ph idx="4294967295"/>
          </p:nvPr>
        </p:nvSpPr>
        <p:spPr>
          <a:xfrm>
            <a:off x="548640" y="1637157"/>
            <a:ext cx="8232775" cy="5181600"/>
          </a:xfrm>
        </p:spPr>
        <p:txBody>
          <a:bodyPr/>
          <a:lstStyle/>
          <a:p>
            <a:r>
              <a:rPr lang="en-US" b="0" dirty="0"/>
              <a:t>The titanic required over 3 million rivets.  There were shortages in iron during construction and the company had to resort to lower-grade iron for the production of rivets.  However, from rivets recovered from the Titanic, more than 2 miles under water, they found rivets riddled with slag (a glassy residue that can make rivets brittle).  </a:t>
            </a:r>
          </a:p>
          <a:p>
            <a:endParaRPr lang="en-US" b="0" dirty="0"/>
          </a:p>
          <a:p>
            <a:r>
              <a:rPr lang="en-US" b="0" dirty="0"/>
              <a:t>Steel rivets were stronger and were in some use.  For example, the Lusitania used steel rivets.  There were some steel rivets used on the Titanic also but only on the central hull where stresses were expected to be the greatest.  Iron rivets were used on the stern and bow which is where the iceberg struck.</a:t>
            </a:r>
          </a:p>
          <a:p>
            <a:endParaRPr lang="en-US" b="0" dirty="0"/>
          </a:p>
          <a:p>
            <a:r>
              <a:rPr lang="en-US" b="0" dirty="0"/>
              <a:t>Better rivets may have kept the vessel floating longer allowing for more survivors. </a:t>
            </a:r>
          </a:p>
          <a:p>
            <a:endParaRPr lang="en-US" dirty="0"/>
          </a:p>
        </p:txBody>
      </p:sp>
    </p:spTree>
    <p:extLst>
      <p:ext uri="{BB962C8B-B14F-4D97-AF65-F5344CB8AC3E}">
        <p14:creationId xmlns:p14="http://schemas.microsoft.com/office/powerpoint/2010/main" val="2680283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31EC-2EEA-49CA-9C34-970A303A7BBF}"/>
              </a:ext>
            </a:extLst>
          </p:cNvPr>
          <p:cNvSpPr>
            <a:spLocks noGrp="1"/>
          </p:cNvSpPr>
          <p:nvPr>
            <p:ph type="title"/>
          </p:nvPr>
        </p:nvSpPr>
        <p:spPr/>
        <p:txBody>
          <a:bodyPr/>
          <a:lstStyle/>
          <a:p>
            <a:r>
              <a:rPr lang="en-US" dirty="0"/>
              <a:t>What Makes You More Assured of the Quality of the Product?</a:t>
            </a:r>
          </a:p>
        </p:txBody>
      </p:sp>
      <p:sp>
        <p:nvSpPr>
          <p:cNvPr id="3" name="Content Placeholder 2">
            <a:extLst>
              <a:ext uri="{FF2B5EF4-FFF2-40B4-BE49-F238E27FC236}">
                <a16:creationId xmlns:a16="http://schemas.microsoft.com/office/drawing/2014/main" id="{DEA382F8-B918-4FC7-A81A-8A93153ED485}"/>
              </a:ext>
            </a:extLst>
          </p:cNvPr>
          <p:cNvSpPr>
            <a:spLocks noGrp="1"/>
          </p:cNvSpPr>
          <p:nvPr>
            <p:ph idx="1"/>
          </p:nvPr>
        </p:nvSpPr>
        <p:spPr/>
        <p:txBody>
          <a:bodyPr/>
          <a:lstStyle/>
          <a:p>
            <a:r>
              <a:rPr lang="en-US" b="0" dirty="0"/>
              <a:t>You probably have a definite opinion about these responses, and so does the FDA. </a:t>
            </a:r>
          </a:p>
          <a:p>
            <a:endParaRPr lang="en-US" b="0" dirty="0"/>
          </a:p>
          <a:p>
            <a:r>
              <a:rPr lang="en-US" b="0" dirty="0"/>
              <a:t>The FDA wants you to </a:t>
            </a:r>
            <a:r>
              <a:rPr lang="en-US" dirty="0"/>
              <a:t>detect</a:t>
            </a:r>
            <a:r>
              <a:rPr lang="en-US" b="0" dirty="0"/>
              <a:t> and </a:t>
            </a:r>
            <a:r>
              <a:rPr lang="en-US" dirty="0"/>
              <a:t>evaluate</a:t>
            </a:r>
            <a:r>
              <a:rPr lang="en-US" b="0" dirty="0"/>
              <a:t> things that go wrong in the process, and they also want you to </a:t>
            </a:r>
            <a:r>
              <a:rPr lang="en-US" dirty="0"/>
              <a:t>know</a:t>
            </a:r>
            <a:r>
              <a:rPr lang="en-US" b="0" dirty="0"/>
              <a:t> and </a:t>
            </a:r>
            <a:r>
              <a:rPr lang="en-US" dirty="0"/>
              <a:t>provide evidence </a:t>
            </a:r>
            <a:r>
              <a:rPr lang="en-US" b="0" dirty="0"/>
              <a:t>that the process was </a:t>
            </a:r>
            <a:r>
              <a:rPr lang="en-US" dirty="0"/>
              <a:t>performed properly</a:t>
            </a:r>
            <a:r>
              <a:rPr lang="en-US" b="0" dirty="0"/>
              <a:t>. </a:t>
            </a:r>
          </a:p>
        </p:txBody>
      </p:sp>
      <p:sp>
        <p:nvSpPr>
          <p:cNvPr id="4" name="Slide Number Placeholder 3">
            <a:extLst>
              <a:ext uri="{FF2B5EF4-FFF2-40B4-BE49-F238E27FC236}">
                <a16:creationId xmlns:a16="http://schemas.microsoft.com/office/drawing/2014/main" id="{D105C0E4-16A6-44BB-A7AA-534099106BDE}"/>
              </a:ext>
            </a:extLst>
          </p:cNvPr>
          <p:cNvSpPr>
            <a:spLocks noGrp="1"/>
          </p:cNvSpPr>
          <p:nvPr>
            <p:ph type="sldNum" sz="quarter" idx="4294967295"/>
          </p:nvPr>
        </p:nvSpPr>
        <p:spPr>
          <a:xfrm>
            <a:off x="7010400" y="6356350"/>
            <a:ext cx="2133600" cy="365125"/>
          </a:xfrm>
        </p:spPr>
        <p:txBody>
          <a:bodyPr/>
          <a:lstStyle/>
          <a:p>
            <a:fld id="{0A090F8D-2E91-45E8-9D37-A3B45C7194D7}" type="slidenum">
              <a:rPr lang="en-US" smtClean="0"/>
              <a:pPr/>
              <a:t>30</a:t>
            </a:fld>
            <a:endParaRPr lang="en-US" dirty="0"/>
          </a:p>
        </p:txBody>
      </p:sp>
    </p:spTree>
    <p:extLst>
      <p:ext uri="{BB962C8B-B14F-4D97-AF65-F5344CB8AC3E}">
        <p14:creationId xmlns:p14="http://schemas.microsoft.com/office/powerpoint/2010/main" val="339146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FFBFF-31E6-857E-6216-A467F1C33C4E}"/>
              </a:ext>
            </a:extLst>
          </p:cNvPr>
          <p:cNvSpPr>
            <a:spLocks noGrp="1"/>
          </p:cNvSpPr>
          <p:nvPr>
            <p:ph type="title"/>
          </p:nvPr>
        </p:nvSpPr>
        <p:spPr/>
        <p:txBody>
          <a:bodyPr/>
          <a:lstStyle/>
          <a:p>
            <a:r>
              <a:rPr lang="en-US" sz="1800" dirty="0">
                <a:solidFill>
                  <a:schemeClr val="bg1"/>
                </a:solidFill>
              </a:rPr>
              <a:t>What Does The FDA Expect? </a:t>
            </a:r>
            <a:br>
              <a:rPr lang="en-US" sz="1800" dirty="0">
                <a:solidFill>
                  <a:schemeClr val="bg1"/>
                </a:solidFill>
              </a:rPr>
            </a:br>
            <a:endParaRPr lang="en-US" dirty="0"/>
          </a:p>
        </p:txBody>
      </p:sp>
      <p:sp>
        <p:nvSpPr>
          <p:cNvPr id="15362" name="Slide Number Placeholder 3"/>
          <p:cNvSpPr>
            <a:spLocks noGrp="1"/>
          </p:cNvSpPr>
          <p:nvPr>
            <p:ph type="sldNum" sz="quarter" idx="4294967295"/>
          </p:nvPr>
        </p:nvSpPr>
        <p:spPr>
          <a:xfrm>
            <a:off x="7239000" y="6248400"/>
            <a:ext cx="1905000" cy="457200"/>
          </a:xfrm>
          <a:noFill/>
        </p:spPr>
        <p:txBody>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eaLnBrk="1" hangingPunct="1"/>
            <a:fld id="{2BAD2F02-3F38-4579-A85C-244790E73550}" type="slidenum">
              <a:rPr lang="en-US" sz="1400" b="0" smtClean="0"/>
              <a:pPr eaLnBrk="1" hangingPunct="1"/>
              <a:t>31</a:t>
            </a:fld>
            <a:endParaRPr lang="en-US" sz="1400" b="0"/>
          </a:p>
        </p:txBody>
      </p:sp>
      <p:sp>
        <p:nvSpPr>
          <p:cNvPr id="15363" name="Text Box 2"/>
          <p:cNvSpPr txBox="1">
            <a:spLocks noChangeArrowheads="1"/>
          </p:cNvSpPr>
          <p:nvPr/>
        </p:nvSpPr>
        <p:spPr bwMode="auto">
          <a:xfrm>
            <a:off x="613317" y="1346606"/>
            <a:ext cx="7756807" cy="4783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marL="457200" indent="-457200" eaLnBrk="1" hangingPunct="1">
              <a:lnSpc>
                <a:spcPct val="110000"/>
              </a:lnSpc>
              <a:spcBef>
                <a:spcPts val="1200"/>
              </a:spcBef>
              <a:buClr>
                <a:srgbClr val="0070C0"/>
              </a:buClr>
              <a:buFont typeface="Arial" panose="020B0604020202020204" pitchFamily="34" charset="0"/>
              <a:buChar char="•"/>
            </a:pPr>
            <a:r>
              <a:rPr lang="en-US" sz="2800" b="0" dirty="0"/>
              <a:t>The FDA wants verifiable evidence that the process was performed properly.</a:t>
            </a:r>
          </a:p>
          <a:p>
            <a:pPr marL="457200" indent="-457200" eaLnBrk="1" hangingPunct="1">
              <a:lnSpc>
                <a:spcPct val="110000"/>
              </a:lnSpc>
              <a:spcBef>
                <a:spcPts val="1200"/>
              </a:spcBef>
              <a:buClr>
                <a:srgbClr val="0070C0"/>
              </a:buClr>
              <a:buFont typeface="Arial" panose="020B0604020202020204" pitchFamily="34" charset="0"/>
              <a:buChar char="•"/>
            </a:pPr>
            <a:r>
              <a:rPr lang="en-US" sz="2800" b="0" dirty="0"/>
              <a:t>According to FDA, the definition of “properly” is “in compliance with Good Manufacturing Practices”</a:t>
            </a:r>
          </a:p>
          <a:p>
            <a:pPr marL="457200" indent="-457200" eaLnBrk="1" hangingPunct="1">
              <a:lnSpc>
                <a:spcPct val="110000"/>
              </a:lnSpc>
              <a:spcBef>
                <a:spcPts val="1200"/>
              </a:spcBef>
              <a:buClr>
                <a:srgbClr val="0070C0"/>
              </a:buClr>
              <a:buFont typeface="Arial" panose="020B0604020202020204" pitchFamily="34" charset="0"/>
              <a:buChar char="•"/>
            </a:pPr>
            <a:r>
              <a:rPr lang="en-US" sz="2800" b="0" dirty="0"/>
              <a:t>This includes the requirement that any non-conformances are properly investigated.</a:t>
            </a:r>
          </a:p>
          <a:p>
            <a:pPr marL="457200" indent="-457200" eaLnBrk="1" hangingPunct="1">
              <a:lnSpc>
                <a:spcPct val="110000"/>
              </a:lnSpc>
              <a:spcBef>
                <a:spcPts val="1200"/>
              </a:spcBef>
              <a:buClr>
                <a:srgbClr val="0070C0"/>
              </a:buClr>
              <a:buFont typeface="Arial" panose="020B0604020202020204" pitchFamily="34" charset="0"/>
              <a:buChar char="•"/>
            </a:pPr>
            <a:r>
              <a:rPr lang="en-US" sz="2800" b="0" dirty="0"/>
              <a:t>Investigations of non-conformances need to be </a:t>
            </a:r>
            <a:r>
              <a:rPr lang="en-US" sz="2800" dirty="0"/>
              <a:t>thorough</a:t>
            </a:r>
            <a:r>
              <a:rPr lang="en-US" sz="2800" b="0" dirty="0"/>
              <a:t>, </a:t>
            </a:r>
            <a:r>
              <a:rPr lang="en-US" sz="2800" dirty="0"/>
              <a:t>complete</a:t>
            </a:r>
            <a:r>
              <a:rPr lang="en-US" sz="2800" b="0" dirty="0"/>
              <a:t>, and </a:t>
            </a:r>
            <a:r>
              <a:rPr lang="en-US" sz="2800" dirty="0"/>
              <a:t>timely</a:t>
            </a:r>
            <a:r>
              <a:rPr lang="en-US" sz="2800" b="0" dirty="0"/>
              <a:t>.</a:t>
            </a:r>
          </a:p>
        </p:txBody>
      </p:sp>
    </p:spTree>
    <p:extLst>
      <p:ext uri="{BB962C8B-B14F-4D97-AF65-F5344CB8AC3E}">
        <p14:creationId xmlns:p14="http://schemas.microsoft.com/office/powerpoint/2010/main" val="3904622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0000"/>
              </a:lnSpc>
            </a:pPr>
            <a:r>
              <a:rPr lang="en-US" dirty="0"/>
              <a:t>The State of Being </a:t>
            </a:r>
            <a:br>
              <a:rPr lang="en-US" dirty="0"/>
            </a:br>
            <a:r>
              <a:rPr lang="en-US" dirty="0"/>
              <a:t>In-Control  vs  Out-of-Control</a:t>
            </a:r>
          </a:p>
        </p:txBody>
      </p:sp>
      <p:sp>
        <p:nvSpPr>
          <p:cNvPr id="3" name="Content Placeholder 2"/>
          <p:cNvSpPr>
            <a:spLocks noGrp="1"/>
          </p:cNvSpPr>
          <p:nvPr>
            <p:ph sz="half" idx="4294967295"/>
          </p:nvPr>
        </p:nvSpPr>
        <p:spPr>
          <a:xfrm>
            <a:off x="544284" y="2540913"/>
            <a:ext cx="8131175" cy="4114800"/>
          </a:xfrm>
        </p:spPr>
        <p:txBody>
          <a:bodyPr/>
          <a:lstStyle/>
          <a:p>
            <a:pPr>
              <a:buClr>
                <a:srgbClr val="0070C0"/>
              </a:buClr>
            </a:pPr>
            <a:r>
              <a:rPr lang="en-US" sz="2400" dirty="0"/>
              <a:t>In-Control</a:t>
            </a:r>
          </a:p>
          <a:p>
            <a:pPr lvl="1">
              <a:buClr>
                <a:srgbClr val="0070C0"/>
              </a:buClr>
            </a:pPr>
            <a:r>
              <a:rPr lang="en-US" sz="2200" dirty="0"/>
              <a:t>“operating in compliance with applicable CGMP requirements” </a:t>
            </a:r>
          </a:p>
          <a:p>
            <a:pPr>
              <a:buClr>
                <a:srgbClr val="0070C0"/>
              </a:buClr>
            </a:pPr>
            <a:r>
              <a:rPr lang="en-US" sz="2400" dirty="0"/>
              <a:t>Out-of-Control</a:t>
            </a:r>
          </a:p>
          <a:p>
            <a:pPr lvl="1">
              <a:buClr>
                <a:srgbClr val="0070C0"/>
              </a:buClr>
            </a:pPr>
            <a:r>
              <a:rPr lang="en-US" sz="2200" dirty="0"/>
              <a:t>“determine whether inspected firms are operating in compliance with applicable CGMP requirements, and if not, to provide the evidence for actions to prevent adulterated products from entering the market and as appropriate to remove adulterated products from the market, and to take action against persons responsible as appropriate” </a:t>
            </a:r>
          </a:p>
          <a:p>
            <a:pPr marL="0" indent="0">
              <a:buNone/>
            </a:pPr>
            <a:r>
              <a:rPr lang="en-US" sz="1000" b="0" kern="1200" dirty="0">
                <a:solidFill>
                  <a:srgbClr val="000000"/>
                </a:solidFill>
                <a:latin typeface="Arial" pitchFamily="34" charset="0"/>
              </a:rPr>
              <a:t>REFERENCE: FDA’s COMPLIANCE PROGRAM GUIDANCE MANUAL </a:t>
            </a:r>
            <a:r>
              <a:rPr lang="en-US" sz="1000" kern="1200" dirty="0">
                <a:solidFill>
                  <a:srgbClr val="000000"/>
                </a:solidFill>
                <a:latin typeface="Arial" pitchFamily="34" charset="0"/>
              </a:rPr>
              <a:t>7356.002 </a:t>
            </a:r>
            <a:r>
              <a:rPr lang="en-US" sz="1000" b="0" kern="1200" dirty="0">
                <a:solidFill>
                  <a:srgbClr val="000000"/>
                </a:solidFill>
                <a:latin typeface="Arial" pitchFamily="34" charset="0"/>
              </a:rPr>
              <a:t>    </a:t>
            </a:r>
            <a:r>
              <a:rPr lang="en-US" sz="1000" kern="1200" dirty="0">
                <a:solidFill>
                  <a:srgbClr val="000000"/>
                </a:solidFill>
                <a:latin typeface="Arial" pitchFamily="34" charset="0"/>
              </a:rPr>
              <a:t>SUBJECT</a:t>
            </a:r>
            <a:r>
              <a:rPr lang="en-US" sz="1000" b="0" kern="1200" dirty="0">
                <a:solidFill>
                  <a:srgbClr val="000000"/>
                </a:solidFill>
                <a:latin typeface="Arial" pitchFamily="34" charset="0"/>
              </a:rPr>
              <a:t>: DRUG MANUFACTURING INSPECTIONS</a:t>
            </a:r>
            <a:endParaRPr lang="en-US" sz="1000" dirty="0"/>
          </a:p>
          <a:p>
            <a:endParaRPr lang="en-US" dirty="0"/>
          </a:p>
          <a:p>
            <a:endParaRPr lang="en-US" dirty="0"/>
          </a:p>
        </p:txBody>
      </p:sp>
      <p:sp>
        <p:nvSpPr>
          <p:cNvPr id="5" name="TextBox 4"/>
          <p:cNvSpPr txBox="1"/>
          <p:nvPr/>
        </p:nvSpPr>
        <p:spPr>
          <a:xfrm>
            <a:off x="474886" y="1649661"/>
            <a:ext cx="8200573" cy="769441"/>
          </a:xfrm>
          <a:prstGeom prst="rect">
            <a:avLst/>
          </a:prstGeom>
          <a:noFill/>
        </p:spPr>
        <p:txBody>
          <a:bodyPr wrap="square" rtlCol="0">
            <a:spAutoFit/>
          </a:bodyPr>
          <a:lstStyle/>
          <a:p>
            <a:r>
              <a:rPr lang="is-IS" sz="2200" dirty="0"/>
              <a:t>[FDA investigations] “… </a:t>
            </a:r>
            <a:r>
              <a:rPr lang="en-US" sz="2200" dirty="0"/>
              <a:t>provide CGMP assessment which may be used in efficient determination of acceptability of the firm </a:t>
            </a:r>
            <a:r>
              <a:rPr lang="is-IS" sz="2200" dirty="0"/>
              <a:t>…”</a:t>
            </a:r>
            <a:endParaRPr lang="en-US" sz="2200" dirty="0"/>
          </a:p>
        </p:txBody>
      </p:sp>
    </p:spTree>
    <p:extLst>
      <p:ext uri="{BB962C8B-B14F-4D97-AF65-F5344CB8AC3E}">
        <p14:creationId xmlns:p14="http://schemas.microsoft.com/office/powerpoint/2010/main" val="3138631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0FD461-67E6-90D4-50A9-57E865BE9A94}"/>
              </a:ext>
            </a:extLst>
          </p:cNvPr>
          <p:cNvSpPr>
            <a:spLocks noGrp="1"/>
          </p:cNvSpPr>
          <p:nvPr>
            <p:ph type="title"/>
          </p:nvPr>
        </p:nvSpPr>
        <p:spPr/>
        <p:txBody>
          <a:bodyPr/>
          <a:lstStyle/>
          <a:p>
            <a:r>
              <a:rPr lang="en-US" dirty="0"/>
              <a:t>Quality </a:t>
            </a:r>
          </a:p>
        </p:txBody>
      </p:sp>
      <p:sp>
        <p:nvSpPr>
          <p:cNvPr id="3" name="Content Placeholder 2"/>
          <p:cNvSpPr>
            <a:spLocks noGrp="1"/>
          </p:cNvSpPr>
          <p:nvPr>
            <p:ph idx="4294967295"/>
          </p:nvPr>
        </p:nvSpPr>
        <p:spPr>
          <a:xfrm>
            <a:off x="615950" y="1795463"/>
            <a:ext cx="8528050" cy="4030662"/>
          </a:xfrm>
        </p:spPr>
        <p:txBody>
          <a:bodyPr/>
          <a:lstStyle/>
          <a:p>
            <a:pPr marL="0" lvl="0" indent="0">
              <a:buNone/>
            </a:pPr>
            <a:r>
              <a:rPr lang="en-US" sz="800" dirty="0">
                <a:solidFill>
                  <a:srgbClr val="000000"/>
                </a:solidFill>
              </a:rPr>
              <a:t> </a:t>
            </a:r>
          </a:p>
          <a:p>
            <a:pPr lvl="0">
              <a:buClr>
                <a:srgbClr val="0070C0"/>
              </a:buClr>
            </a:pPr>
            <a:r>
              <a:rPr lang="en-US" sz="2800" dirty="0">
                <a:solidFill>
                  <a:srgbClr val="000000"/>
                </a:solidFill>
              </a:rPr>
              <a:t>“Quality needs to be constantly improved, but it is just as necessary to make sure that quality never deteriorates.”</a:t>
            </a:r>
            <a:r>
              <a:rPr lang="en-US" sz="1600" dirty="0">
                <a:solidFill>
                  <a:srgbClr val="000000"/>
                </a:solidFill>
              </a:rPr>
              <a:t> – Shigeru Mizuno</a:t>
            </a:r>
          </a:p>
          <a:p>
            <a:endParaRPr lang="en-US" sz="2800" dirty="0"/>
          </a:p>
          <a:p>
            <a:pPr>
              <a:buClr>
                <a:srgbClr val="0070C0"/>
              </a:buClr>
            </a:pPr>
            <a:r>
              <a:rPr lang="en-US" sz="2800" dirty="0">
                <a:solidFill>
                  <a:srgbClr val="000000"/>
                </a:solidFill>
              </a:rPr>
              <a:t>“What happens is not as important as how you react to what happens” </a:t>
            </a:r>
            <a:r>
              <a:rPr lang="en-US" sz="1600" dirty="0"/>
              <a:t>– Epictetus, Greek philosopher</a:t>
            </a:r>
          </a:p>
        </p:txBody>
      </p:sp>
    </p:spTree>
    <p:extLst>
      <p:ext uri="{BB962C8B-B14F-4D97-AF65-F5344CB8AC3E}">
        <p14:creationId xmlns:p14="http://schemas.microsoft.com/office/powerpoint/2010/main" val="2151504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Corporate Culture  /  Institutional Culture  /  Group Culture  /  Team Dynamics</a:t>
            </a:r>
          </a:p>
        </p:txBody>
      </p:sp>
      <p:sp>
        <p:nvSpPr>
          <p:cNvPr id="3" name="Text Placeholder 2"/>
          <p:cNvSpPr>
            <a:spLocks noGrp="1"/>
          </p:cNvSpPr>
          <p:nvPr>
            <p:ph type="body" idx="4294967295"/>
          </p:nvPr>
        </p:nvSpPr>
        <p:spPr>
          <a:xfrm>
            <a:off x="1371600" y="2144713"/>
            <a:ext cx="7772400" cy="1500187"/>
          </a:xfrm>
        </p:spPr>
        <p:txBody>
          <a:bodyPr/>
          <a:lstStyle/>
          <a:p>
            <a:r>
              <a:rPr lang="en-US" sz="4400" dirty="0"/>
              <a:t>The “Culture” of Quality</a:t>
            </a:r>
          </a:p>
        </p:txBody>
      </p:sp>
    </p:spTree>
    <p:extLst>
      <p:ext uri="{BB962C8B-B14F-4D97-AF65-F5344CB8AC3E}">
        <p14:creationId xmlns:p14="http://schemas.microsoft.com/office/powerpoint/2010/main" val="3058390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pPr>
            <a:r>
              <a:rPr lang="en-US" dirty="0"/>
              <a:t>It’s All About Attitude</a:t>
            </a:r>
            <a:br>
              <a:rPr lang="en-US" sz="3200" dirty="0"/>
            </a:br>
            <a:r>
              <a:rPr lang="en-US" sz="3200" dirty="0"/>
              <a:t>Being Cavalier</a:t>
            </a:r>
          </a:p>
        </p:txBody>
      </p:sp>
      <p:sp>
        <p:nvSpPr>
          <p:cNvPr id="3" name="Content Placeholder 2"/>
          <p:cNvSpPr>
            <a:spLocks noGrp="1"/>
          </p:cNvSpPr>
          <p:nvPr>
            <p:ph idx="4294967295"/>
          </p:nvPr>
        </p:nvSpPr>
        <p:spPr>
          <a:xfrm>
            <a:off x="491331" y="1931313"/>
            <a:ext cx="8161338" cy="4724400"/>
          </a:xfrm>
        </p:spPr>
        <p:txBody>
          <a:bodyPr/>
          <a:lstStyle/>
          <a:p>
            <a:pPr>
              <a:buClr>
                <a:srgbClr val="0070C0"/>
              </a:buClr>
            </a:pPr>
            <a:r>
              <a:rPr lang="en-US" sz="2200" dirty="0"/>
              <a:t>Synonyms: Indifferent  /  Offhand  /  Heedless  /  Neglectful</a:t>
            </a:r>
          </a:p>
          <a:p>
            <a:pPr marL="0" indent="0">
              <a:buNone/>
            </a:pPr>
            <a:r>
              <a:rPr lang="en-US" sz="800" dirty="0"/>
              <a:t>   </a:t>
            </a:r>
          </a:p>
          <a:p>
            <a:pPr>
              <a:buClr>
                <a:srgbClr val="0070C0"/>
              </a:buClr>
            </a:pPr>
            <a:r>
              <a:rPr lang="en-US" sz="2200" dirty="0"/>
              <a:t>We’ve all heard remarks like this:</a:t>
            </a:r>
          </a:p>
          <a:p>
            <a:pPr lvl="1">
              <a:buClr>
                <a:srgbClr val="0070C0"/>
              </a:buClr>
            </a:pPr>
            <a:r>
              <a:rPr lang="en-US" sz="2000" dirty="0"/>
              <a:t>“Don’t worry, we’ve never had a problem with that before!”</a:t>
            </a:r>
          </a:p>
          <a:p>
            <a:pPr lvl="1">
              <a:buClr>
                <a:srgbClr val="0070C0"/>
              </a:buClr>
            </a:pPr>
            <a:r>
              <a:rPr lang="en-US" sz="2000" dirty="0"/>
              <a:t>“I’m sure it’ll be fine.  Let’s just go ahead with it.”</a:t>
            </a:r>
          </a:p>
          <a:p>
            <a:pPr lvl="1">
              <a:buClr>
                <a:srgbClr val="0070C0"/>
              </a:buClr>
            </a:pPr>
            <a:r>
              <a:rPr lang="en-US" sz="2000" dirty="0"/>
              <a:t>“We’re not spending a dime/time on this unless we know it’s a real problem.”</a:t>
            </a:r>
          </a:p>
          <a:p>
            <a:pPr lvl="1">
              <a:buClr>
                <a:srgbClr val="0070C0"/>
              </a:buClr>
            </a:pPr>
            <a:r>
              <a:rPr lang="en-US" sz="2000" dirty="0"/>
              <a:t>“Let’s just go ahead.  If there’s a problem, we’ll fix it then.”</a:t>
            </a:r>
          </a:p>
          <a:p>
            <a:pPr marL="401638" lvl="1" indent="0">
              <a:buNone/>
            </a:pPr>
            <a:r>
              <a:rPr lang="en-US" sz="800" dirty="0"/>
              <a:t>     </a:t>
            </a:r>
          </a:p>
          <a:p>
            <a:pPr>
              <a:buClr>
                <a:srgbClr val="0070C0"/>
              </a:buClr>
            </a:pPr>
            <a:r>
              <a:rPr lang="en-US" sz="2200" dirty="0"/>
              <a:t>This type of attitude drives the FDA (and other quality professionals) to despair.  It guarantees eventual pain and suffering.</a:t>
            </a:r>
          </a:p>
        </p:txBody>
      </p:sp>
    </p:spTree>
    <p:extLst>
      <p:ext uri="{BB962C8B-B14F-4D97-AF65-F5344CB8AC3E}">
        <p14:creationId xmlns:p14="http://schemas.microsoft.com/office/powerpoint/2010/main" val="2796285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23C8B5-AC69-3171-12AC-9684C9172909}"/>
              </a:ext>
            </a:extLst>
          </p:cNvPr>
          <p:cNvSpPr>
            <a:spLocks noGrp="1"/>
          </p:cNvSpPr>
          <p:nvPr>
            <p:ph type="title"/>
          </p:nvPr>
        </p:nvSpPr>
        <p:spPr/>
        <p:txBody>
          <a:bodyPr/>
          <a:lstStyle/>
          <a:p>
            <a:r>
              <a:rPr lang="en-US" dirty="0"/>
              <a:t>Non-Conformances </a:t>
            </a:r>
          </a:p>
        </p:txBody>
      </p:sp>
      <p:sp>
        <p:nvSpPr>
          <p:cNvPr id="3" name="Text Placeholder 2"/>
          <p:cNvSpPr>
            <a:spLocks noGrp="1"/>
          </p:cNvSpPr>
          <p:nvPr>
            <p:ph type="body" idx="4294967295"/>
          </p:nvPr>
        </p:nvSpPr>
        <p:spPr>
          <a:xfrm>
            <a:off x="1371600" y="2144713"/>
            <a:ext cx="7772400" cy="1500187"/>
          </a:xfrm>
        </p:spPr>
        <p:txBody>
          <a:bodyPr/>
          <a:lstStyle/>
          <a:p>
            <a:r>
              <a:rPr lang="en-US" sz="4000" dirty="0"/>
              <a:t>Non-Conformances</a:t>
            </a:r>
          </a:p>
        </p:txBody>
      </p:sp>
    </p:spTree>
    <p:extLst>
      <p:ext uri="{BB962C8B-B14F-4D97-AF65-F5344CB8AC3E}">
        <p14:creationId xmlns:p14="http://schemas.microsoft.com/office/powerpoint/2010/main" val="20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C080D-FE03-24F7-48D7-720C410F5A48}"/>
              </a:ext>
            </a:extLst>
          </p:cNvPr>
          <p:cNvSpPr>
            <a:spLocks noGrp="1"/>
          </p:cNvSpPr>
          <p:nvPr>
            <p:ph type="title"/>
          </p:nvPr>
        </p:nvSpPr>
        <p:spPr/>
        <p:txBody>
          <a:bodyPr/>
          <a:lstStyle/>
          <a:p>
            <a:r>
              <a:rPr lang="en-US" sz="1800" kern="0" dirty="0"/>
              <a:t>Documentation and Investigation of Non-Conformances</a:t>
            </a:r>
            <a:br>
              <a:rPr lang="en-US" sz="2000" kern="0" dirty="0"/>
            </a:br>
            <a:r>
              <a:rPr lang="en-US" sz="3200" kern="0" dirty="0"/>
              <a:t>What’s a Non-Conformance?</a:t>
            </a:r>
            <a:br>
              <a:rPr lang="en-US" sz="3200" kern="0" dirty="0"/>
            </a:br>
            <a:endParaRPr lang="en-US" dirty="0"/>
          </a:p>
        </p:txBody>
      </p:sp>
      <p:sp>
        <p:nvSpPr>
          <p:cNvPr id="3" name="Content Placeholder 2"/>
          <p:cNvSpPr>
            <a:spLocks noGrp="1"/>
          </p:cNvSpPr>
          <p:nvPr>
            <p:ph sz="half" idx="4294967295"/>
          </p:nvPr>
        </p:nvSpPr>
        <p:spPr>
          <a:xfrm>
            <a:off x="0" y="2124075"/>
            <a:ext cx="3717925" cy="4013200"/>
          </a:xfrm>
        </p:spPr>
        <p:txBody>
          <a:bodyPr/>
          <a:lstStyle/>
          <a:p>
            <a:pPr>
              <a:buClr>
                <a:srgbClr val="0070C0"/>
              </a:buClr>
            </a:pPr>
            <a:r>
              <a:rPr lang="en-US" sz="2200" dirty="0"/>
              <a:t>Deviations</a:t>
            </a:r>
          </a:p>
          <a:p>
            <a:pPr>
              <a:buClr>
                <a:srgbClr val="0070C0"/>
              </a:buClr>
            </a:pPr>
            <a:r>
              <a:rPr lang="en-US" sz="2200" dirty="0"/>
              <a:t>Failures</a:t>
            </a:r>
          </a:p>
          <a:p>
            <a:pPr>
              <a:buClr>
                <a:srgbClr val="0070C0"/>
              </a:buClr>
            </a:pPr>
            <a:r>
              <a:rPr lang="en-US" sz="2200" dirty="0"/>
              <a:t>Out of Specifications (OOS)</a:t>
            </a:r>
          </a:p>
          <a:p>
            <a:pPr>
              <a:buClr>
                <a:srgbClr val="0070C0"/>
              </a:buClr>
            </a:pPr>
            <a:r>
              <a:rPr lang="en-US" sz="2200" dirty="0"/>
              <a:t>Out of Tolerance (OOT)</a:t>
            </a:r>
          </a:p>
          <a:p>
            <a:pPr>
              <a:buClr>
                <a:srgbClr val="0070C0"/>
              </a:buClr>
            </a:pPr>
            <a:r>
              <a:rPr lang="en-US" sz="2200" dirty="0"/>
              <a:t>Stability OOS</a:t>
            </a:r>
          </a:p>
          <a:p>
            <a:pPr>
              <a:buClr>
                <a:srgbClr val="0070C0"/>
              </a:buClr>
            </a:pPr>
            <a:r>
              <a:rPr lang="en-US" sz="2200" dirty="0"/>
              <a:t>Validation Failures and OOS</a:t>
            </a:r>
          </a:p>
          <a:p>
            <a:pPr>
              <a:buClr>
                <a:srgbClr val="0070C0"/>
              </a:buClr>
            </a:pPr>
            <a:r>
              <a:rPr lang="en-US" sz="2200" dirty="0"/>
              <a:t>Exception Reports</a:t>
            </a:r>
          </a:p>
          <a:p>
            <a:pPr marL="0" indent="0">
              <a:buNone/>
            </a:pPr>
            <a:endParaRPr lang="en-US" dirty="0"/>
          </a:p>
        </p:txBody>
      </p:sp>
      <p:sp>
        <p:nvSpPr>
          <p:cNvPr id="4" name="Content Placeholder 3"/>
          <p:cNvSpPr>
            <a:spLocks noGrp="1"/>
          </p:cNvSpPr>
          <p:nvPr>
            <p:ph sz="half" idx="4294967295"/>
          </p:nvPr>
        </p:nvSpPr>
        <p:spPr>
          <a:xfrm>
            <a:off x="5334000" y="2081213"/>
            <a:ext cx="3810000" cy="3678237"/>
          </a:xfrm>
        </p:spPr>
        <p:txBody>
          <a:bodyPr/>
          <a:lstStyle/>
          <a:p>
            <a:pPr>
              <a:buClr>
                <a:srgbClr val="0070C0"/>
              </a:buClr>
            </a:pPr>
            <a:r>
              <a:rPr lang="en-US" sz="2200" dirty="0"/>
              <a:t>Environmental &amp; Utility Monitoring OOS</a:t>
            </a:r>
          </a:p>
          <a:p>
            <a:pPr>
              <a:buClr>
                <a:srgbClr val="0070C0"/>
              </a:buClr>
            </a:pPr>
            <a:r>
              <a:rPr lang="en-US" sz="2200" dirty="0"/>
              <a:t>Customer Complaints</a:t>
            </a:r>
          </a:p>
          <a:p>
            <a:pPr>
              <a:buClr>
                <a:srgbClr val="0070C0"/>
              </a:buClr>
            </a:pPr>
            <a:r>
              <a:rPr lang="en-US" sz="2200" dirty="0"/>
              <a:t>Unexpected Results</a:t>
            </a:r>
          </a:p>
          <a:p>
            <a:pPr>
              <a:buClr>
                <a:srgbClr val="0070C0"/>
              </a:buClr>
            </a:pPr>
            <a:r>
              <a:rPr lang="en-US" sz="2200" dirty="0"/>
              <a:t>Audit Observations</a:t>
            </a:r>
          </a:p>
          <a:p>
            <a:pPr>
              <a:buClr>
                <a:srgbClr val="0070C0"/>
              </a:buClr>
            </a:pPr>
            <a:r>
              <a:rPr lang="en-US" sz="2200" dirty="0"/>
              <a:t>Employee Observations</a:t>
            </a:r>
          </a:p>
          <a:p>
            <a:pPr>
              <a:buClr>
                <a:srgbClr val="0070C0"/>
              </a:buClr>
            </a:pPr>
            <a:r>
              <a:rPr lang="en-US" sz="2200" dirty="0"/>
              <a:t>Variances</a:t>
            </a:r>
          </a:p>
          <a:p>
            <a:pPr>
              <a:buClr>
                <a:srgbClr val="0070C0"/>
              </a:buClr>
            </a:pPr>
            <a:r>
              <a:rPr lang="en-US" sz="2200" dirty="0"/>
              <a:t>Quality Events</a:t>
            </a:r>
          </a:p>
          <a:p>
            <a:pPr>
              <a:buClr>
                <a:srgbClr val="0070C0"/>
              </a:buClr>
            </a:pPr>
            <a:r>
              <a:rPr lang="en-US" sz="2200" dirty="0"/>
              <a:t>Others</a:t>
            </a:r>
          </a:p>
          <a:p>
            <a:endParaRPr lang="en-US" sz="2200" dirty="0"/>
          </a:p>
        </p:txBody>
      </p:sp>
    </p:spTree>
    <p:extLst>
      <p:ext uri="{BB962C8B-B14F-4D97-AF65-F5344CB8AC3E}">
        <p14:creationId xmlns:p14="http://schemas.microsoft.com/office/powerpoint/2010/main" val="3259494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C6DF-58BD-CA7A-77F0-E61D929FABB3}"/>
              </a:ext>
            </a:extLst>
          </p:cNvPr>
          <p:cNvSpPr>
            <a:spLocks noGrp="1"/>
          </p:cNvSpPr>
          <p:nvPr>
            <p:ph type="title"/>
          </p:nvPr>
        </p:nvSpPr>
        <p:spPr/>
        <p:txBody>
          <a:bodyPr/>
          <a:lstStyle/>
          <a:p>
            <a:pPr>
              <a:lnSpc>
                <a:spcPct val="110000"/>
              </a:lnSpc>
            </a:pPr>
            <a:r>
              <a:rPr lang="en-US" sz="1800" b="1" dirty="0">
                <a:solidFill>
                  <a:schemeClr val="bg1"/>
                </a:solidFill>
              </a:rPr>
              <a:t>Do I Really Need To Report A Non-conformance?</a:t>
            </a:r>
            <a:br>
              <a:rPr lang="en-US" sz="1800" b="1" dirty="0">
                <a:solidFill>
                  <a:schemeClr val="bg1"/>
                </a:solidFill>
              </a:rPr>
            </a:br>
            <a:endParaRPr lang="en-US" dirty="0"/>
          </a:p>
        </p:txBody>
      </p:sp>
      <p:sp>
        <p:nvSpPr>
          <p:cNvPr id="57346" name="Slide Number Placeholder 3"/>
          <p:cNvSpPr>
            <a:spLocks noGrp="1"/>
          </p:cNvSpPr>
          <p:nvPr>
            <p:ph type="sldNum" sz="quarter" idx="4294967295"/>
          </p:nvPr>
        </p:nvSpPr>
        <p:spPr>
          <a:xfrm>
            <a:off x="7239000" y="6248400"/>
            <a:ext cx="1905000" cy="457200"/>
          </a:xfrm>
          <a:noFill/>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fld id="{40A98C9E-9E56-432B-95EB-D4DD8CC8A06D}" type="slidenum">
              <a:rPr lang="en-US" sz="1400" b="0" smtClean="0"/>
              <a:pPr eaLnBrk="1" hangingPunct="1"/>
              <a:t>38</a:t>
            </a:fld>
            <a:endParaRPr lang="en-US" sz="1400" b="0" dirty="0"/>
          </a:p>
        </p:txBody>
      </p:sp>
      <p:sp>
        <p:nvSpPr>
          <p:cNvPr id="6" name="Text Box 1030"/>
          <p:cNvSpPr txBox="1">
            <a:spLocks noChangeArrowheads="1"/>
          </p:cNvSpPr>
          <p:nvPr/>
        </p:nvSpPr>
        <p:spPr bwMode="auto">
          <a:xfrm>
            <a:off x="533399" y="1486359"/>
            <a:ext cx="8059757"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346075" eaLnBrk="0" hangingPunct="0">
              <a:defRPr sz="2400" b="1">
                <a:solidFill>
                  <a:schemeClr val="tx1"/>
                </a:solidFill>
                <a:latin typeface="Times New Roman" pitchFamily="18" charset="0"/>
              </a:defRPr>
            </a:lvl1pPr>
            <a:lvl2pPr marL="742950" indent="-285750" defTabSz="346075" eaLnBrk="0" hangingPunct="0">
              <a:defRPr sz="2400" b="1">
                <a:solidFill>
                  <a:schemeClr val="tx1"/>
                </a:solidFill>
                <a:latin typeface="Times New Roman" pitchFamily="18" charset="0"/>
              </a:defRPr>
            </a:lvl2pPr>
            <a:lvl3pPr marL="1143000" indent="-228600" defTabSz="346075" eaLnBrk="0" hangingPunct="0">
              <a:defRPr sz="2400" b="1">
                <a:solidFill>
                  <a:schemeClr val="tx1"/>
                </a:solidFill>
                <a:latin typeface="Times New Roman" pitchFamily="18" charset="0"/>
              </a:defRPr>
            </a:lvl3pPr>
            <a:lvl4pPr marL="1600200" indent="-228600" defTabSz="346075" eaLnBrk="0" hangingPunct="0">
              <a:defRPr sz="2400" b="1">
                <a:solidFill>
                  <a:schemeClr val="tx1"/>
                </a:solidFill>
                <a:latin typeface="Times New Roman" pitchFamily="18" charset="0"/>
              </a:defRPr>
            </a:lvl4pPr>
            <a:lvl5pPr marL="2057400" indent="-228600" defTabSz="346075" eaLnBrk="0" hangingPunct="0">
              <a:defRPr sz="2400" b="1">
                <a:solidFill>
                  <a:schemeClr val="tx1"/>
                </a:solidFill>
                <a:latin typeface="Times New Roman" pitchFamily="18" charset="0"/>
              </a:defRPr>
            </a:lvl5pPr>
            <a:lvl6pPr marL="2514600" indent="-228600" defTabSz="346075" eaLnBrk="0" fontAlgn="base" hangingPunct="0">
              <a:spcBef>
                <a:spcPct val="0"/>
              </a:spcBef>
              <a:spcAft>
                <a:spcPct val="0"/>
              </a:spcAft>
              <a:defRPr sz="2400" b="1">
                <a:solidFill>
                  <a:schemeClr val="tx1"/>
                </a:solidFill>
                <a:latin typeface="Times New Roman" pitchFamily="18" charset="0"/>
              </a:defRPr>
            </a:lvl6pPr>
            <a:lvl7pPr marL="2971800" indent="-228600" defTabSz="346075" eaLnBrk="0" fontAlgn="base" hangingPunct="0">
              <a:spcBef>
                <a:spcPct val="0"/>
              </a:spcBef>
              <a:spcAft>
                <a:spcPct val="0"/>
              </a:spcAft>
              <a:defRPr sz="2400" b="1">
                <a:solidFill>
                  <a:schemeClr val="tx1"/>
                </a:solidFill>
                <a:latin typeface="Times New Roman" pitchFamily="18" charset="0"/>
              </a:defRPr>
            </a:lvl7pPr>
            <a:lvl8pPr marL="3429000" indent="-228600" defTabSz="346075" eaLnBrk="0" fontAlgn="base" hangingPunct="0">
              <a:spcBef>
                <a:spcPct val="0"/>
              </a:spcBef>
              <a:spcAft>
                <a:spcPct val="0"/>
              </a:spcAft>
              <a:defRPr sz="2400" b="1">
                <a:solidFill>
                  <a:schemeClr val="tx1"/>
                </a:solidFill>
                <a:latin typeface="Times New Roman" pitchFamily="18" charset="0"/>
              </a:defRPr>
            </a:lvl8pPr>
            <a:lvl9pPr marL="3886200" indent="-228600" defTabSz="346075"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2800" dirty="0">
                <a:latin typeface="Arial" charset="0"/>
              </a:rPr>
              <a:t>“I don’t want to report it because . . .”</a:t>
            </a:r>
          </a:p>
          <a:p>
            <a:pPr marL="457200" indent="-457200" eaLnBrk="1" hangingPunct="1">
              <a:spcBef>
                <a:spcPct val="50000"/>
              </a:spcBef>
              <a:buClr>
                <a:srgbClr val="0070C0"/>
              </a:buClr>
              <a:buFont typeface="Arial" panose="020B0604020202020204" pitchFamily="34" charset="0"/>
              <a:buChar char="•"/>
            </a:pPr>
            <a:r>
              <a:rPr lang="en-US" sz="2000" dirty="0">
                <a:latin typeface="Arial" charset="0"/>
              </a:rPr>
              <a:t>I don’t like it</a:t>
            </a:r>
          </a:p>
          <a:p>
            <a:pPr marL="457200" indent="-457200" eaLnBrk="1" hangingPunct="1">
              <a:spcBef>
                <a:spcPct val="50000"/>
              </a:spcBef>
              <a:buClr>
                <a:srgbClr val="0070C0"/>
              </a:buClr>
              <a:buFont typeface="Arial" panose="020B0604020202020204" pitchFamily="34" charset="0"/>
              <a:buChar char="•"/>
            </a:pPr>
            <a:r>
              <a:rPr lang="en-US" sz="2000" dirty="0">
                <a:latin typeface="Arial" charset="0"/>
              </a:rPr>
              <a:t>It’s going to make me look bad</a:t>
            </a:r>
          </a:p>
          <a:p>
            <a:pPr marL="457200" indent="-457200" eaLnBrk="1" hangingPunct="1">
              <a:spcBef>
                <a:spcPct val="50000"/>
              </a:spcBef>
              <a:buClr>
                <a:srgbClr val="0070C0"/>
              </a:buClr>
              <a:buFont typeface="Arial" panose="020B0604020202020204" pitchFamily="34" charset="0"/>
              <a:buChar char="•"/>
            </a:pPr>
            <a:r>
              <a:rPr lang="en-US" sz="2000" dirty="0">
                <a:latin typeface="Arial" charset="0"/>
              </a:rPr>
              <a:t>I don’t want to inform on my colleagues</a:t>
            </a:r>
          </a:p>
          <a:p>
            <a:pPr marL="457200" indent="-457200" eaLnBrk="1" hangingPunct="1">
              <a:spcBef>
                <a:spcPct val="50000"/>
              </a:spcBef>
              <a:buClr>
                <a:srgbClr val="0070C0"/>
              </a:buClr>
              <a:buFont typeface="Arial" panose="020B0604020202020204" pitchFamily="34" charset="0"/>
              <a:buChar char="•"/>
            </a:pPr>
            <a:r>
              <a:rPr lang="en-US" sz="2000" dirty="0">
                <a:latin typeface="Arial" charset="0"/>
              </a:rPr>
              <a:t>I wasn’t expecting it </a:t>
            </a:r>
          </a:p>
          <a:p>
            <a:pPr marL="457200" indent="-457200" eaLnBrk="1" hangingPunct="1">
              <a:spcBef>
                <a:spcPct val="50000"/>
              </a:spcBef>
              <a:buClr>
                <a:srgbClr val="0070C0"/>
              </a:buClr>
              <a:buFont typeface="Arial" panose="020B0604020202020204" pitchFamily="34" charset="0"/>
              <a:buChar char="•"/>
            </a:pPr>
            <a:r>
              <a:rPr lang="en-US" sz="2000" dirty="0">
                <a:latin typeface="Arial" charset="0"/>
              </a:rPr>
              <a:t>My boss will be mad </a:t>
            </a:r>
          </a:p>
          <a:p>
            <a:pPr marL="457200" indent="-457200" eaLnBrk="1" hangingPunct="1">
              <a:spcBef>
                <a:spcPct val="50000"/>
              </a:spcBef>
              <a:buClr>
                <a:srgbClr val="0070C0"/>
              </a:buClr>
              <a:buFont typeface="Arial" panose="020B0604020202020204" pitchFamily="34" charset="0"/>
              <a:buChar char="•"/>
            </a:pPr>
            <a:r>
              <a:rPr lang="en-US" sz="2000" dirty="0">
                <a:latin typeface="Arial" charset="0"/>
              </a:rPr>
              <a:t>We really need that product, utility, equip. …</a:t>
            </a:r>
          </a:p>
          <a:p>
            <a:pPr marL="457200" indent="-457200" eaLnBrk="1" hangingPunct="1">
              <a:spcBef>
                <a:spcPct val="50000"/>
              </a:spcBef>
              <a:buClr>
                <a:srgbClr val="0070C0"/>
              </a:buClr>
              <a:buFont typeface="Arial" panose="020B0604020202020204" pitchFamily="34" charset="0"/>
              <a:buChar char="•"/>
            </a:pPr>
            <a:r>
              <a:rPr lang="en-US" sz="2000" dirty="0">
                <a:latin typeface="Arial" charset="0"/>
              </a:rPr>
              <a:t>It’ll probably never happen again</a:t>
            </a:r>
          </a:p>
          <a:p>
            <a:pPr marL="457200" indent="-457200" eaLnBrk="1" hangingPunct="1">
              <a:spcBef>
                <a:spcPct val="50000"/>
              </a:spcBef>
              <a:buClr>
                <a:srgbClr val="0070C0"/>
              </a:buClr>
              <a:buFont typeface="Arial" panose="020B0604020202020204" pitchFamily="34" charset="0"/>
              <a:buChar char="•"/>
            </a:pPr>
            <a:r>
              <a:rPr lang="en-US" sz="2000" dirty="0">
                <a:latin typeface="Arial" charset="0"/>
              </a:rPr>
              <a:t>It’ll be a hassle to deal with</a:t>
            </a:r>
          </a:p>
          <a:p>
            <a:pPr marL="457200" indent="-457200" eaLnBrk="1" hangingPunct="1">
              <a:spcBef>
                <a:spcPct val="50000"/>
              </a:spcBef>
              <a:buClr>
                <a:srgbClr val="0070C0"/>
              </a:buClr>
              <a:buFont typeface="Arial" panose="020B0604020202020204" pitchFamily="34" charset="0"/>
              <a:buChar char="•"/>
            </a:pPr>
            <a:r>
              <a:rPr lang="en-US" sz="2000" dirty="0">
                <a:latin typeface="Arial" charset="0"/>
              </a:rPr>
              <a:t>Etc.</a:t>
            </a:r>
          </a:p>
        </p:txBody>
      </p:sp>
    </p:spTree>
    <p:extLst>
      <p:ext uri="{BB962C8B-B14F-4D97-AF65-F5344CB8AC3E}">
        <p14:creationId xmlns:p14="http://schemas.microsoft.com/office/powerpoint/2010/main" val="1598578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pPr>
            <a:br>
              <a:rPr lang="en-US" dirty="0"/>
            </a:br>
            <a:r>
              <a:rPr lang="en-US" sz="3200" dirty="0"/>
              <a:t>Out of Specification (OOS)</a:t>
            </a:r>
          </a:p>
        </p:txBody>
      </p:sp>
      <p:sp>
        <p:nvSpPr>
          <p:cNvPr id="5" name="TextBox 4"/>
          <p:cNvSpPr txBox="1"/>
          <p:nvPr/>
        </p:nvSpPr>
        <p:spPr>
          <a:xfrm>
            <a:off x="670213" y="1915231"/>
            <a:ext cx="7803573" cy="452431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The court case United States of America versus Barr Laboratories, tried in 1992 in New Jersey, sent FDA regulated industries a wake-up call.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Barr was inspected numerous times from 1989 – 1992.  In 1992, FDA inspected the Northvale Facility giving them a 483 containing 75 items and the Pomona Facility, giving them a 483 containing 47 items.  Many of these issues had been recorded during prior visits to Barr in the areas of process validation, failure investigation and laboratory practices.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31654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34706-2733-3A71-AEDC-0ED4CC27C47A}"/>
              </a:ext>
              <a:ext uri="{C183D7F6-B498-43B3-948B-1728B52AA6E4}">
                <adec:decorative xmlns:adec="http://schemas.microsoft.com/office/drawing/2017/decorative" val="0"/>
              </a:ext>
            </a:extLst>
          </p:cNvPr>
          <p:cNvSpPr>
            <a:spLocks noGrp="1"/>
          </p:cNvSpPr>
          <p:nvPr>
            <p:ph type="title"/>
          </p:nvPr>
        </p:nvSpPr>
        <p:spPr/>
        <p:txBody>
          <a:bodyPr/>
          <a:lstStyle/>
          <a:p>
            <a:r>
              <a:rPr lang="en-US" kern="0" dirty="0">
                <a:effectLst/>
              </a:rPr>
              <a:t>We Know What We’re Doing, What Could Possibly Go Wrong?</a:t>
            </a:r>
            <a:br>
              <a:rPr lang="en-US" kern="0" dirty="0"/>
            </a:br>
            <a:endParaRPr lang="en-US" dirty="0"/>
          </a:p>
        </p:txBody>
      </p:sp>
      <p:sp>
        <p:nvSpPr>
          <p:cNvPr id="3" name="Content Placeholder 2">
            <a:extLst>
              <a:ext uri="{C183D7F6-B498-43B3-948B-1728B52AA6E4}">
                <adec:decorative xmlns:adec="http://schemas.microsoft.com/office/drawing/2017/decorative" val="0"/>
              </a:ext>
            </a:extLst>
          </p:cNvPr>
          <p:cNvSpPr>
            <a:spLocks noGrp="1"/>
          </p:cNvSpPr>
          <p:nvPr>
            <p:ph idx="4294967295"/>
          </p:nvPr>
        </p:nvSpPr>
        <p:spPr>
          <a:xfrm>
            <a:off x="748553" y="1708418"/>
            <a:ext cx="3417888" cy="1720850"/>
          </a:xfrm>
        </p:spPr>
        <p:txBody>
          <a:bodyPr/>
          <a:lstStyle/>
          <a:p>
            <a:pPr marL="0" indent="0">
              <a:buNone/>
            </a:pPr>
            <a:r>
              <a:rPr lang="en-US" sz="1800" dirty="0"/>
              <a:t>1902  Diphtheria anti-toxin contaminated with tetanus</a:t>
            </a:r>
          </a:p>
          <a:p>
            <a:pPr lvl="1"/>
            <a:r>
              <a:rPr lang="en-US" sz="1600" dirty="0"/>
              <a:t>13 children died</a:t>
            </a:r>
          </a:p>
          <a:p>
            <a:pPr lvl="1"/>
            <a:r>
              <a:rPr lang="en-US" sz="1600" dirty="0"/>
              <a:t>Resulted in the Biologics Control Act of 1902</a:t>
            </a:r>
          </a:p>
          <a:p>
            <a:endParaRPr lang="en-US" dirty="0"/>
          </a:p>
        </p:txBody>
      </p:sp>
      <p:pic>
        <p:nvPicPr>
          <p:cNvPr id="11" name="Picture 10" descr="Diphtheria Biological Control Act ">
            <a:extLst>
              <a:ext uri="{FF2B5EF4-FFF2-40B4-BE49-F238E27FC236}">
                <a16:creationId xmlns:a16="http://schemas.microsoft.com/office/drawing/2014/main" id="{B814A7D2-22E8-FA82-500E-9193C7497EEB}"/>
              </a:ext>
            </a:extLst>
          </p:cNvPr>
          <p:cNvPicPr>
            <a:picLocks noChangeAspect="1"/>
          </p:cNvPicPr>
          <p:nvPr/>
        </p:nvPicPr>
        <p:blipFill>
          <a:blip r:embed="rId3"/>
          <a:stretch>
            <a:fillRect/>
          </a:stretch>
        </p:blipFill>
        <p:spPr>
          <a:xfrm>
            <a:off x="4769223" y="1640541"/>
            <a:ext cx="4002741" cy="2084294"/>
          </a:xfrm>
          <a:prstGeom prst="rect">
            <a:avLst/>
          </a:prstGeom>
        </p:spPr>
      </p:pic>
      <p:sp>
        <p:nvSpPr>
          <p:cNvPr id="9" name="Rectangle 8">
            <a:extLst>
              <a:ext uri="{C183D7F6-B498-43B3-948B-1728B52AA6E4}">
                <adec:decorative xmlns:adec="http://schemas.microsoft.com/office/drawing/2017/decorative" val="0"/>
              </a:ext>
            </a:extLst>
          </p:cNvPr>
          <p:cNvSpPr/>
          <p:nvPr/>
        </p:nvSpPr>
        <p:spPr>
          <a:xfrm>
            <a:off x="5340287" y="4196222"/>
            <a:ext cx="2860612" cy="1384995"/>
          </a:xfrm>
          <a:prstGeom prst="rect">
            <a:avLst/>
          </a:prstGeom>
        </p:spPr>
        <p:txBody>
          <a:bodyPr wrap="square">
            <a:spAutoFit/>
          </a:bodyPr>
          <a:lstStyle/>
          <a:p>
            <a:r>
              <a:rPr lang="en-US" sz="1400" dirty="0"/>
              <a:t>“The purity of these substances is of far more importance than that of ordinary drugs.  A dose of an antitoxin for instance, once administered directly into the bloodstream, is beyond recall.”</a:t>
            </a:r>
          </a:p>
        </p:txBody>
      </p:sp>
      <p:pic>
        <p:nvPicPr>
          <p:cNvPr id="4" name="Picture 2">
            <a:extLst>
              <a:ext uri="{FF2B5EF4-FFF2-40B4-BE49-F238E27FC236}">
                <a16:creationId xmlns:a16="http://schemas.microsoft.com/office/drawing/2014/main" id="{8D16A144-5540-B0D8-E6E6-398E247455D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764" y="3288322"/>
            <a:ext cx="2933914" cy="28426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65EDC5-F874-001D-15F9-C474EE63DC98}"/>
              </a:ext>
              <a:ext uri="{C183D7F6-B498-43B3-948B-1728B52AA6E4}">
                <adec:decorative xmlns:adec="http://schemas.microsoft.com/office/drawing/2017/decorative" val="1"/>
              </a:ext>
            </a:extLst>
          </p:cNvPr>
          <p:cNvSpPr txBox="1"/>
          <p:nvPr/>
        </p:nvSpPr>
        <p:spPr>
          <a:xfrm>
            <a:off x="343892" y="6130959"/>
            <a:ext cx="3535658" cy="215444"/>
          </a:xfrm>
          <a:prstGeom prst="rect">
            <a:avLst/>
          </a:prstGeom>
          <a:noFill/>
        </p:spPr>
        <p:txBody>
          <a:bodyPr wrap="square" rtlCol="0">
            <a:spAutoFit/>
          </a:bodyPr>
          <a:lstStyle/>
          <a:p>
            <a:r>
              <a:rPr lang="en-US" sz="800" b="0" i="0" u="none" strike="noStrike" dirty="0">
                <a:effectLst/>
                <a:latin typeface="Roboto"/>
              </a:rPr>
              <a:t>https://commons.wikimedia.org/wiki/File:Diphtheria_antitoxin_horse.jpeg</a:t>
            </a:r>
            <a:endParaRPr lang="en-US" sz="800" dirty="0"/>
          </a:p>
        </p:txBody>
      </p:sp>
    </p:spTree>
    <p:extLst>
      <p:ext uri="{BB962C8B-B14F-4D97-AF65-F5344CB8AC3E}">
        <p14:creationId xmlns:p14="http://schemas.microsoft.com/office/powerpoint/2010/main" val="3685128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A7704-8F55-0569-CDE9-5AA6EC7E951D}"/>
              </a:ext>
            </a:extLst>
          </p:cNvPr>
          <p:cNvSpPr>
            <a:spLocks noGrp="1"/>
          </p:cNvSpPr>
          <p:nvPr>
            <p:ph type="title"/>
          </p:nvPr>
        </p:nvSpPr>
        <p:spPr/>
        <p:txBody>
          <a:bodyPr/>
          <a:lstStyle/>
          <a:p>
            <a:r>
              <a:rPr kumimoji="0" lang="en-US" sz="1800" b="1" i="0" u="none" strike="noStrike" kern="1200" cap="none" spc="0" normalizeH="0" baseline="0" noProof="0" dirty="0">
                <a:ln>
                  <a:noFill/>
                </a:ln>
                <a:solidFill>
                  <a:srgbClr val="FFFFFF"/>
                </a:solidFill>
                <a:effectLst/>
                <a:uLnTx/>
                <a:uFillTx/>
                <a:latin typeface="Arial" charset="0"/>
                <a:ea typeface="+mn-ea"/>
                <a:cs typeface="+mn-cs"/>
              </a:rPr>
              <a:t>Out of Specification (OOS)</a:t>
            </a:r>
            <a:endParaRPr lang="en-US" dirty="0"/>
          </a:p>
        </p:txBody>
      </p:sp>
      <p:sp>
        <p:nvSpPr>
          <p:cNvPr id="52226" name="Slide Number Placeholder 4"/>
          <p:cNvSpPr>
            <a:spLocks noGrp="1"/>
          </p:cNvSpPr>
          <p:nvPr>
            <p:ph type="sldNum" sz="quarter" idx="4294967295"/>
          </p:nvPr>
        </p:nvSpPr>
        <p:spPr>
          <a:xfrm>
            <a:off x="7239000" y="6248400"/>
            <a:ext cx="1905000" cy="457200"/>
          </a:xfrm>
          <a:noFill/>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ADC8AA-8A87-4E1C-A0D1-53B22BC34563}" type="slidenum">
              <a:rPr kumimoji="0" lang="en-US" sz="14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2228" name="Text Box 5"/>
          <p:cNvSpPr txBox="1">
            <a:spLocks noChangeArrowheads="1"/>
          </p:cNvSpPr>
          <p:nvPr/>
        </p:nvSpPr>
        <p:spPr bwMode="auto">
          <a:xfrm>
            <a:off x="457200" y="1507115"/>
            <a:ext cx="81534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77813" eaLnBrk="0" hangingPunct="0">
              <a:defRPr sz="2400" b="1">
                <a:solidFill>
                  <a:schemeClr val="tx1"/>
                </a:solidFill>
                <a:latin typeface="Times New Roman" pitchFamily="18" charset="0"/>
              </a:defRPr>
            </a:lvl1pPr>
            <a:lvl2pPr marL="742950" indent="-285750" defTabSz="277813" eaLnBrk="0" hangingPunct="0">
              <a:defRPr sz="2400" b="1">
                <a:solidFill>
                  <a:schemeClr val="tx1"/>
                </a:solidFill>
                <a:latin typeface="Times New Roman" pitchFamily="18" charset="0"/>
              </a:defRPr>
            </a:lvl2pPr>
            <a:lvl3pPr marL="1143000" indent="-228600" defTabSz="277813" eaLnBrk="0" hangingPunct="0">
              <a:defRPr sz="2400" b="1">
                <a:solidFill>
                  <a:schemeClr val="tx1"/>
                </a:solidFill>
                <a:latin typeface="Times New Roman" pitchFamily="18" charset="0"/>
              </a:defRPr>
            </a:lvl3pPr>
            <a:lvl4pPr marL="1600200" indent="-228600" defTabSz="277813" eaLnBrk="0" hangingPunct="0">
              <a:defRPr sz="2400" b="1">
                <a:solidFill>
                  <a:schemeClr val="tx1"/>
                </a:solidFill>
                <a:latin typeface="Times New Roman" pitchFamily="18" charset="0"/>
              </a:defRPr>
            </a:lvl4pPr>
            <a:lvl5pPr marL="2057400" indent="-228600" defTabSz="277813" eaLnBrk="0" hangingPunct="0">
              <a:defRPr sz="2400" b="1">
                <a:solidFill>
                  <a:schemeClr val="tx1"/>
                </a:solidFill>
                <a:latin typeface="Times New Roman" pitchFamily="18" charset="0"/>
              </a:defRPr>
            </a:lvl5pPr>
            <a:lvl6pPr marL="2514600" indent="-228600" defTabSz="277813" eaLnBrk="0" fontAlgn="base" hangingPunct="0">
              <a:spcBef>
                <a:spcPct val="0"/>
              </a:spcBef>
              <a:spcAft>
                <a:spcPct val="0"/>
              </a:spcAft>
              <a:defRPr sz="2400" b="1">
                <a:solidFill>
                  <a:schemeClr val="tx1"/>
                </a:solidFill>
                <a:latin typeface="Times New Roman" pitchFamily="18" charset="0"/>
              </a:defRPr>
            </a:lvl6pPr>
            <a:lvl7pPr marL="2971800" indent="-228600" defTabSz="277813" eaLnBrk="0" fontAlgn="base" hangingPunct="0">
              <a:spcBef>
                <a:spcPct val="0"/>
              </a:spcBef>
              <a:spcAft>
                <a:spcPct val="0"/>
              </a:spcAft>
              <a:defRPr sz="2400" b="1">
                <a:solidFill>
                  <a:schemeClr val="tx1"/>
                </a:solidFill>
                <a:latin typeface="Times New Roman" pitchFamily="18" charset="0"/>
              </a:defRPr>
            </a:lvl7pPr>
            <a:lvl8pPr marL="3429000" indent="-228600" defTabSz="277813" eaLnBrk="0" fontAlgn="base" hangingPunct="0">
              <a:spcBef>
                <a:spcPct val="0"/>
              </a:spcBef>
              <a:spcAft>
                <a:spcPct val="0"/>
              </a:spcAft>
              <a:defRPr sz="2400" b="1">
                <a:solidFill>
                  <a:schemeClr val="tx1"/>
                </a:solidFill>
                <a:latin typeface="Times New Roman" pitchFamily="18" charset="0"/>
              </a:defRPr>
            </a:lvl8pPr>
            <a:lvl9pPr marL="3886200" indent="-228600" defTabSz="277813"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277813"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FDA discovered that Barr was:</a:t>
            </a:r>
          </a:p>
          <a:p>
            <a:pPr marL="0" marR="0" lvl="0" indent="0" algn="l" defTabSz="277813" rtl="0" eaLnBrk="1" fontAlgn="base" latinLnBrk="0" hangingPunct="1">
              <a:lnSpc>
                <a:spcPct val="100000"/>
              </a:lnSpc>
              <a:spcBef>
                <a:spcPct val="50000"/>
              </a:spcBef>
              <a:spcAft>
                <a:spcPct val="0"/>
              </a:spcAft>
              <a:buClr>
                <a:srgbClr val="0070C0"/>
              </a:buClr>
              <a:buSzTx/>
              <a:buFontTx/>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  Averaging out of specification results with in-spec results 	to get a passing result</a:t>
            </a:r>
          </a:p>
          <a:p>
            <a:pPr marL="0" marR="0" lvl="0" indent="0" algn="l" defTabSz="277813" rtl="0" eaLnBrk="1" fontAlgn="base" latinLnBrk="0" hangingPunct="1">
              <a:lnSpc>
                <a:spcPct val="100000"/>
              </a:lnSpc>
              <a:spcBef>
                <a:spcPct val="50000"/>
              </a:spcBef>
              <a:spcAft>
                <a:spcPct val="0"/>
              </a:spcAft>
              <a:buClr>
                <a:srgbClr val="0070C0"/>
              </a:buClr>
              <a:buSzTx/>
              <a:buFontTx/>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 	Maintaining an ineffective program for process validation</a:t>
            </a:r>
          </a:p>
          <a:p>
            <a:pPr marL="0" marR="0" lvl="0" indent="0" algn="l" defTabSz="277813" rtl="0" eaLnBrk="1" fontAlgn="base" latinLnBrk="0" hangingPunct="1">
              <a:lnSpc>
                <a:spcPct val="100000"/>
              </a:lnSpc>
              <a:spcBef>
                <a:spcPct val="50000"/>
              </a:spcBef>
              <a:spcAft>
                <a:spcPct val="0"/>
              </a:spcAft>
              <a:buClr>
                <a:srgbClr val="0070C0"/>
              </a:buClr>
              <a:buSzTx/>
              <a:buFontTx/>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 	Discarding raw data</a:t>
            </a:r>
          </a:p>
          <a:p>
            <a:pPr marL="0" marR="0" lvl="0" indent="0" algn="l" defTabSz="277813" rtl="0" eaLnBrk="1" fontAlgn="base" latinLnBrk="0" hangingPunct="1">
              <a:lnSpc>
                <a:spcPct val="100000"/>
              </a:lnSpc>
              <a:spcBef>
                <a:spcPct val="50000"/>
              </a:spcBef>
              <a:spcAft>
                <a:spcPct val="0"/>
              </a:spcAft>
              <a:buClr>
                <a:srgbClr val="0070C0"/>
              </a:buClr>
              <a:buSzTx/>
              <a:buFontTx/>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 	Conducting multiple retests with no defined end point</a:t>
            </a:r>
          </a:p>
          <a:p>
            <a:pPr marL="0" marR="0" lvl="0" indent="0" algn="l" defTabSz="277813" rtl="0" eaLnBrk="1" fontAlgn="base" latinLnBrk="0" hangingPunct="1">
              <a:lnSpc>
                <a:spcPct val="100000"/>
              </a:lnSpc>
              <a:spcBef>
                <a:spcPct val="50000"/>
              </a:spcBef>
              <a:spcAft>
                <a:spcPct val="0"/>
              </a:spcAft>
              <a:buClr>
                <a:srgbClr val="0070C0"/>
              </a:buClr>
              <a:buSzTx/>
              <a:buFontTx/>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 	Performing inadequate failure investigations</a:t>
            </a:r>
          </a:p>
          <a:p>
            <a:pPr marL="0" marR="0" lvl="0" indent="0" algn="l" defTabSz="277813" rtl="0" eaLnBrk="1" fontAlgn="base" latinLnBrk="0" hangingPunct="1">
              <a:lnSpc>
                <a:spcPct val="100000"/>
              </a:lnSpc>
              <a:spcBef>
                <a:spcPct val="50000"/>
              </a:spcBef>
              <a:spcAft>
                <a:spcPct val="0"/>
              </a:spcAft>
              <a:buClr>
                <a:srgbClr val="0070C0"/>
              </a:buClr>
              <a:buSzTx/>
              <a:buFontTx/>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 	Lacking method validation</a:t>
            </a:r>
          </a:p>
        </p:txBody>
      </p:sp>
    </p:spTree>
    <p:extLst>
      <p:ext uri="{BB962C8B-B14F-4D97-AF65-F5344CB8AC3E}">
        <p14:creationId xmlns:p14="http://schemas.microsoft.com/office/powerpoint/2010/main" val="360539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42E2D-7297-4833-A916-610F6643994C}"/>
              </a:ext>
            </a:extLst>
          </p:cNvPr>
          <p:cNvSpPr>
            <a:spLocks noGrp="1"/>
          </p:cNvSpPr>
          <p:nvPr>
            <p:ph type="title"/>
          </p:nvPr>
        </p:nvSpPr>
        <p:spPr>
          <a:xfrm>
            <a:off x="1217946" y="238125"/>
            <a:ext cx="7105639" cy="1143000"/>
          </a:xfrm>
        </p:spPr>
        <p:txBody>
          <a:bodyPr/>
          <a:lstStyle/>
          <a:p>
            <a:r>
              <a:rPr lang="en-US" dirty="0"/>
              <a:t>Human Nature – Question Unexpected Results</a:t>
            </a:r>
          </a:p>
        </p:txBody>
      </p:sp>
      <p:sp>
        <p:nvSpPr>
          <p:cNvPr id="3" name="Content Placeholder 2">
            <a:extLst>
              <a:ext uri="{FF2B5EF4-FFF2-40B4-BE49-F238E27FC236}">
                <a16:creationId xmlns:a16="http://schemas.microsoft.com/office/drawing/2014/main" id="{C44F7810-E0C9-4FD8-B7BC-414357BB3BF3}"/>
              </a:ext>
            </a:extLst>
          </p:cNvPr>
          <p:cNvSpPr>
            <a:spLocks noGrp="1"/>
          </p:cNvSpPr>
          <p:nvPr>
            <p:ph idx="1"/>
          </p:nvPr>
        </p:nvSpPr>
        <p:spPr>
          <a:xfrm>
            <a:off x="310148" y="1748589"/>
            <a:ext cx="8292516" cy="4972886"/>
          </a:xfrm>
        </p:spPr>
        <p:txBody>
          <a:bodyPr/>
          <a:lstStyle/>
          <a:p>
            <a:r>
              <a:rPr lang="en-US" sz="1800" b="0" dirty="0"/>
              <a:t>It might be human nature to immediately conclude that if you didn’t get the answer you expected, then the answer that you got is somehow wrong.  So, you repeat the testing.  And maybe to be on the safe side, you repeat the testing several times.  But when you get an expected result from a test, do you question the validity of that result?  Would you perform repeat testing?  And ultimately, retesting of a sample boils down to how much you “like” the result.  If you like the result, if it’s in-spec, you report it.  If you don’t like the result, if it’s out of spec, you repeat it. </a:t>
            </a:r>
          </a:p>
          <a:p>
            <a:r>
              <a:rPr lang="en-US" sz="1800" b="0" dirty="0"/>
              <a:t>When you step on a scale to monitor the weekly weight loss from your diet, and you don’t like the result, don’t you step on the scale again?  If you don’t like the numbers, you get balancing your checkbook, don’t you run the numbers again?  </a:t>
            </a:r>
          </a:p>
          <a:p>
            <a:r>
              <a:rPr lang="en-US" sz="1800" b="0" dirty="0"/>
              <a:t>This is what Barr Labs was doing with their QC test results that didn’t turn out the way they expected.  And FDA had a problem with that.  The reason that you give for a test result being invalid must be based on science – not on emotions or how well you “like” the answer. </a:t>
            </a:r>
          </a:p>
        </p:txBody>
      </p:sp>
      <p:sp>
        <p:nvSpPr>
          <p:cNvPr id="4" name="Slide Number Placeholder 3">
            <a:extLst>
              <a:ext uri="{FF2B5EF4-FFF2-40B4-BE49-F238E27FC236}">
                <a16:creationId xmlns:a16="http://schemas.microsoft.com/office/drawing/2014/main" id="{DDCB1FF5-2F9A-4A27-802A-91F2E8A9E792}"/>
              </a:ext>
            </a:extLst>
          </p:cNvPr>
          <p:cNvSpPr>
            <a:spLocks noGrp="1"/>
          </p:cNvSpPr>
          <p:nvPr>
            <p:ph type="sldNum" sz="quarter" idx="4294967295"/>
          </p:nvPr>
        </p:nvSpPr>
        <p:spPr>
          <a:xfrm>
            <a:off x="7010400" y="6356350"/>
            <a:ext cx="2133600" cy="365125"/>
          </a:xfrm>
        </p:spPr>
        <p:txBody>
          <a:bodyPr/>
          <a:lstStyle/>
          <a:p>
            <a:fld id="{0A090F8D-2E91-45E8-9D37-A3B45C7194D7}" type="slidenum">
              <a:rPr lang="en-US" smtClean="0"/>
              <a:pPr/>
              <a:t>41</a:t>
            </a:fld>
            <a:endParaRPr lang="en-US" dirty="0"/>
          </a:p>
        </p:txBody>
      </p:sp>
    </p:spTree>
    <p:extLst>
      <p:ext uri="{BB962C8B-B14F-4D97-AF65-F5344CB8AC3E}">
        <p14:creationId xmlns:p14="http://schemas.microsoft.com/office/powerpoint/2010/main" val="1308551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pPr>
            <a:r>
              <a:rPr lang="en-US" sz="2800" dirty="0"/>
              <a:t>Warning Letter</a:t>
            </a:r>
            <a:br>
              <a:rPr lang="en-US" dirty="0"/>
            </a:br>
            <a:r>
              <a:rPr lang="en-US" sz="2000" dirty="0"/>
              <a:t>Whitney Labs, Orlando, FL</a:t>
            </a:r>
          </a:p>
        </p:txBody>
      </p:sp>
      <p:sp>
        <p:nvSpPr>
          <p:cNvPr id="3" name="Content Placeholder 2"/>
          <p:cNvSpPr>
            <a:spLocks noGrp="1"/>
          </p:cNvSpPr>
          <p:nvPr>
            <p:ph idx="4294967295"/>
          </p:nvPr>
        </p:nvSpPr>
        <p:spPr>
          <a:xfrm>
            <a:off x="0" y="1508125"/>
            <a:ext cx="8232775" cy="4384675"/>
          </a:xfrm>
        </p:spPr>
        <p:txBody>
          <a:bodyPr/>
          <a:lstStyle/>
          <a:p>
            <a:pPr>
              <a:lnSpc>
                <a:spcPct val="110000"/>
              </a:lnSpc>
              <a:buClr>
                <a:srgbClr val="0070C0"/>
              </a:buClr>
            </a:pPr>
            <a:r>
              <a:rPr lang="en-US" b="0" dirty="0"/>
              <a:t>[Observation] 4. Failure to thoroughly investigate any unexplained discrepancies or failures of a batch or any of its components to meet any of its specifications [</a:t>
            </a:r>
            <a:r>
              <a:rPr lang="en-US" b="0" i="1" dirty="0"/>
              <a:t>21 CFR § 211.192</a:t>
            </a:r>
            <a:r>
              <a:rPr lang="en-US" b="0" dirty="0"/>
              <a:t>]. For example, the mislabeling of 300 unit-doses </a:t>
            </a:r>
            <a:r>
              <a:rPr lang="is-IS" b="0" dirty="0"/>
              <a:t>…</a:t>
            </a:r>
            <a:r>
              <a:rPr lang="en-US" b="0" dirty="0"/>
              <a:t> and reports of leaking containers and missing labels received by your firm were not investigated to determine root causes and no corrective or preventive action was implemented. </a:t>
            </a:r>
          </a:p>
          <a:p>
            <a:pPr>
              <a:lnSpc>
                <a:spcPct val="110000"/>
              </a:lnSpc>
              <a:buClr>
                <a:srgbClr val="0070C0"/>
              </a:buClr>
            </a:pPr>
            <a:r>
              <a:rPr lang="en-US" b="0" dirty="0"/>
              <a:t>Your FDA 483 response is inadequate because it does not address the need to investigate unexplained discrepancies or failures of a drug product or component to meet specifications even when there is no complaint involved.</a:t>
            </a:r>
          </a:p>
        </p:txBody>
      </p:sp>
    </p:spTree>
    <p:extLst>
      <p:ext uri="{BB962C8B-B14F-4D97-AF65-F5344CB8AC3E}">
        <p14:creationId xmlns:p14="http://schemas.microsoft.com/office/powerpoint/2010/main" val="3064296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0000"/>
              </a:lnSpc>
            </a:pPr>
            <a:r>
              <a:rPr lang="en-US" sz="2800" dirty="0"/>
              <a:t>Warning Letter</a:t>
            </a:r>
            <a:br>
              <a:rPr lang="en-US" dirty="0"/>
            </a:br>
            <a:r>
              <a:rPr lang="en-US" sz="2000" dirty="0" err="1"/>
              <a:t>Pharmalucence</a:t>
            </a:r>
            <a:r>
              <a:rPr lang="en-US" sz="2000" dirty="0"/>
              <a:t>, Inc., Bedford, MA</a:t>
            </a:r>
          </a:p>
        </p:txBody>
      </p:sp>
      <p:sp>
        <p:nvSpPr>
          <p:cNvPr id="3" name="Content Placeholder 2"/>
          <p:cNvSpPr>
            <a:spLocks noGrp="1"/>
          </p:cNvSpPr>
          <p:nvPr>
            <p:ph idx="4294967295"/>
          </p:nvPr>
        </p:nvSpPr>
        <p:spPr>
          <a:xfrm>
            <a:off x="0" y="1571625"/>
            <a:ext cx="8232775" cy="4724400"/>
          </a:xfrm>
        </p:spPr>
        <p:txBody>
          <a:bodyPr/>
          <a:lstStyle/>
          <a:p>
            <a:pPr>
              <a:lnSpc>
                <a:spcPct val="110000"/>
              </a:lnSpc>
              <a:buClr>
                <a:srgbClr val="0070C0"/>
              </a:buClr>
            </a:pPr>
            <a:r>
              <a:rPr lang="en-US" b="0" dirty="0"/>
              <a:t>2. a. Your investigations into environmental and personnel monitoring excursions do not address potential links between identified microorganisms and the root cause or indicate whether these microbes had been observed in past monitoring.  Five investigations were conducted when the action level was exceeded for personnel monitoring. ...  Each investigation lacked the identification of potential sources or previous occurrence of the identified microorganisms.  Additionally, three of the above-mentioned investigations conducted </a:t>
            </a:r>
            <a:r>
              <a:rPr lang="is-IS" b="0" dirty="0"/>
              <a:t>…</a:t>
            </a:r>
            <a:r>
              <a:rPr lang="en-US" b="0" dirty="0"/>
              <a:t> were not initiated until 7-9 months after the excursion had occurred.  Your response to the Form FDA-483 was inadequate in that the written records of the investigations were not included and the rationale to support release of associated product was not provided.</a:t>
            </a:r>
          </a:p>
        </p:txBody>
      </p:sp>
    </p:spTree>
    <p:extLst>
      <p:ext uri="{BB962C8B-B14F-4D97-AF65-F5344CB8AC3E}">
        <p14:creationId xmlns:p14="http://schemas.microsoft.com/office/powerpoint/2010/main" val="3273095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nSpc>
                <a:spcPct val="114000"/>
              </a:lnSpc>
            </a:pPr>
            <a:r>
              <a:rPr lang="en-US" sz="2800" dirty="0"/>
              <a:t>Obligation to Report Problems</a:t>
            </a:r>
            <a:br>
              <a:rPr lang="en-US" sz="2800" dirty="0"/>
            </a:br>
            <a:r>
              <a:rPr lang="en-US" sz="2800" dirty="0"/>
              <a:t>and Near Misses</a:t>
            </a:r>
          </a:p>
        </p:txBody>
      </p:sp>
      <p:sp>
        <p:nvSpPr>
          <p:cNvPr id="6" name="Content Placeholder 5"/>
          <p:cNvSpPr>
            <a:spLocks noGrp="1"/>
          </p:cNvSpPr>
          <p:nvPr>
            <p:ph idx="4294967295"/>
          </p:nvPr>
        </p:nvSpPr>
        <p:spPr>
          <a:xfrm>
            <a:off x="0" y="1493838"/>
            <a:ext cx="8232775" cy="4724400"/>
          </a:xfrm>
        </p:spPr>
        <p:txBody>
          <a:bodyPr/>
          <a:lstStyle/>
          <a:p>
            <a:pPr marL="0" indent="0">
              <a:lnSpc>
                <a:spcPct val="114000"/>
              </a:lnSpc>
              <a:buNone/>
            </a:pPr>
            <a:r>
              <a:rPr lang="en-US" sz="2400" b="0" dirty="0"/>
              <a:t>Failure to report non-conformances or other problems can result in:</a:t>
            </a:r>
          </a:p>
          <a:p>
            <a:pPr>
              <a:lnSpc>
                <a:spcPct val="114000"/>
              </a:lnSpc>
              <a:buClr>
                <a:srgbClr val="0070C0"/>
              </a:buClr>
            </a:pPr>
            <a:r>
              <a:rPr lang="en-US" sz="2200" b="0" dirty="0"/>
              <a:t>Patients can be harmed</a:t>
            </a:r>
          </a:p>
          <a:p>
            <a:pPr>
              <a:lnSpc>
                <a:spcPct val="114000"/>
              </a:lnSpc>
              <a:buClr>
                <a:srgbClr val="0070C0"/>
              </a:buClr>
            </a:pPr>
            <a:r>
              <a:rPr lang="en-US" sz="2200" b="0" dirty="0"/>
              <a:t>Drug product may not be effective</a:t>
            </a:r>
          </a:p>
          <a:p>
            <a:pPr>
              <a:lnSpc>
                <a:spcPct val="114000"/>
              </a:lnSpc>
              <a:buClr>
                <a:srgbClr val="0070C0"/>
              </a:buClr>
            </a:pPr>
            <a:r>
              <a:rPr lang="en-US" sz="2200" b="0" dirty="0"/>
              <a:t>Drug product may not represent its true characteristics</a:t>
            </a:r>
          </a:p>
          <a:p>
            <a:pPr>
              <a:lnSpc>
                <a:spcPct val="114000"/>
              </a:lnSpc>
              <a:buClr>
                <a:srgbClr val="0070C0"/>
              </a:buClr>
            </a:pPr>
            <a:r>
              <a:rPr lang="en-US" sz="2200" b="0" dirty="0"/>
              <a:t>Missed opportunity to correct a pervasive problem that will continue to cause headaches, failures, etc.</a:t>
            </a:r>
          </a:p>
          <a:p>
            <a:pPr lvl="1">
              <a:lnSpc>
                <a:spcPct val="114000"/>
              </a:lnSpc>
              <a:buClr>
                <a:srgbClr val="0070C0"/>
              </a:buClr>
            </a:pPr>
            <a:r>
              <a:rPr lang="en-US" sz="2000" b="0" dirty="0"/>
              <a:t>It will come back to haunt us – M</a:t>
            </a:r>
            <a:r>
              <a:rPr lang="en-US" b="0" dirty="0"/>
              <a:t>urphy's Law</a:t>
            </a:r>
          </a:p>
          <a:p>
            <a:pPr>
              <a:lnSpc>
                <a:spcPct val="114000"/>
              </a:lnSpc>
              <a:buClr>
                <a:srgbClr val="0070C0"/>
              </a:buClr>
            </a:pPr>
            <a:r>
              <a:rPr lang="en-US" sz="2200" b="0" dirty="0"/>
              <a:t>It will reduce your credibility, the BDP’s credibility, and potentially the credibility of biopharmaceutical medicine.</a:t>
            </a:r>
          </a:p>
          <a:p>
            <a:endParaRPr lang="en-US" dirty="0"/>
          </a:p>
        </p:txBody>
      </p:sp>
    </p:spTree>
    <p:extLst>
      <p:ext uri="{BB962C8B-B14F-4D97-AF65-F5344CB8AC3E}">
        <p14:creationId xmlns:p14="http://schemas.microsoft.com/office/powerpoint/2010/main" val="2937122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FDA Expectations</a:t>
            </a:r>
          </a:p>
        </p:txBody>
      </p:sp>
      <p:sp>
        <p:nvSpPr>
          <p:cNvPr id="3" name="Content Placeholder 2"/>
          <p:cNvSpPr>
            <a:spLocks noGrp="1"/>
          </p:cNvSpPr>
          <p:nvPr>
            <p:ph idx="4294967295"/>
          </p:nvPr>
        </p:nvSpPr>
        <p:spPr>
          <a:xfrm>
            <a:off x="0" y="1452563"/>
            <a:ext cx="8232775" cy="4724400"/>
          </a:xfrm>
        </p:spPr>
        <p:txBody>
          <a:bodyPr/>
          <a:lstStyle/>
          <a:p>
            <a:pPr>
              <a:lnSpc>
                <a:spcPct val="114000"/>
              </a:lnSpc>
              <a:buClr>
                <a:srgbClr val="0070C0"/>
              </a:buClr>
            </a:pPr>
            <a:r>
              <a:rPr lang="en-US" sz="2200" b="0" dirty="0"/>
              <a:t>A primary FDA concern and GMP requirement is the ability of a GMP organization to properly document deviations, failures, deficiencies, etc. and to subsequently perform thorough and effective investigations to determine root cause, possible product impact, corrective and preventative actions (CAPA), and to document such actions.  </a:t>
            </a:r>
          </a:p>
          <a:p>
            <a:pPr>
              <a:lnSpc>
                <a:spcPct val="114000"/>
              </a:lnSpc>
              <a:buClr>
                <a:srgbClr val="0070C0"/>
              </a:buClr>
            </a:pPr>
            <a:r>
              <a:rPr lang="en-US" sz="2200" b="0" dirty="0"/>
              <a:t>These investigations are expected to be completed within a reasonable time period (example 30 days)</a:t>
            </a:r>
          </a:p>
          <a:p>
            <a:pPr>
              <a:lnSpc>
                <a:spcPct val="114000"/>
              </a:lnSpc>
              <a:buClr>
                <a:srgbClr val="0070C0"/>
              </a:buClr>
            </a:pPr>
            <a:r>
              <a:rPr lang="en-US" sz="2200" b="0" dirty="0"/>
              <a:t>The inability to complete an investigation in a timely fashion must be justified, approved, and documented in writing.</a:t>
            </a:r>
          </a:p>
        </p:txBody>
      </p:sp>
    </p:spTree>
    <p:extLst>
      <p:ext uri="{BB962C8B-B14F-4D97-AF65-F5344CB8AC3E}">
        <p14:creationId xmlns:p14="http://schemas.microsoft.com/office/powerpoint/2010/main" val="984267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SOP 21301</a:t>
            </a:r>
          </a:p>
        </p:txBody>
      </p:sp>
      <p:sp>
        <p:nvSpPr>
          <p:cNvPr id="3" name="Text Placeholder 2"/>
          <p:cNvSpPr>
            <a:spLocks noGrp="1"/>
          </p:cNvSpPr>
          <p:nvPr>
            <p:ph type="body" idx="4294967295"/>
          </p:nvPr>
        </p:nvSpPr>
        <p:spPr>
          <a:xfrm>
            <a:off x="1371600" y="1654175"/>
            <a:ext cx="7772400" cy="1774825"/>
          </a:xfrm>
        </p:spPr>
        <p:txBody>
          <a:bodyPr/>
          <a:lstStyle/>
          <a:p>
            <a:r>
              <a:rPr lang="en-US" sz="4400" dirty="0"/>
              <a:t>SOP – </a:t>
            </a:r>
            <a:r>
              <a:rPr lang="en-US" sz="4400" i="1" dirty="0"/>
              <a:t>Deviations</a:t>
            </a:r>
          </a:p>
        </p:txBody>
      </p:sp>
    </p:spTree>
    <p:extLst>
      <p:ext uri="{BB962C8B-B14F-4D97-AF65-F5344CB8AC3E}">
        <p14:creationId xmlns:p14="http://schemas.microsoft.com/office/powerpoint/2010/main" val="2408481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pPr>
            <a:r>
              <a:rPr lang="en-US" dirty="0"/>
              <a:t>SOP 21301  Deviations</a:t>
            </a:r>
          </a:p>
        </p:txBody>
      </p:sp>
      <p:sp>
        <p:nvSpPr>
          <p:cNvPr id="3" name="Content Placeholder 2"/>
          <p:cNvSpPr>
            <a:spLocks noGrp="1"/>
          </p:cNvSpPr>
          <p:nvPr>
            <p:ph idx="4294967295"/>
          </p:nvPr>
        </p:nvSpPr>
        <p:spPr>
          <a:xfrm>
            <a:off x="455612" y="1931313"/>
            <a:ext cx="8232775" cy="4724400"/>
          </a:xfrm>
        </p:spPr>
        <p:txBody>
          <a:bodyPr/>
          <a:lstStyle/>
          <a:p>
            <a:pPr>
              <a:lnSpc>
                <a:spcPct val="105000"/>
              </a:lnSpc>
              <a:spcBef>
                <a:spcPts val="600"/>
              </a:spcBef>
              <a:buClr>
                <a:srgbClr val="0070C0"/>
              </a:buClr>
            </a:pPr>
            <a:r>
              <a:rPr lang="en-US" b="0" dirty="0"/>
              <a:t>This procedure defines the process for reporting, evaluating, dispositioning, and documenting deviations from approved written procedures, such as SOPs, BPRs, and GMP regulations.</a:t>
            </a:r>
          </a:p>
          <a:p>
            <a:pPr>
              <a:lnSpc>
                <a:spcPct val="105000"/>
              </a:lnSpc>
              <a:spcBef>
                <a:spcPts val="600"/>
              </a:spcBef>
              <a:buClr>
                <a:srgbClr val="0070C0"/>
              </a:buClr>
            </a:pPr>
            <a:r>
              <a:rPr lang="en-US" b="0" dirty="0"/>
              <a:t>Is it a deviation?</a:t>
            </a:r>
          </a:p>
          <a:p>
            <a:pPr lvl="1">
              <a:lnSpc>
                <a:spcPct val="105000"/>
              </a:lnSpc>
              <a:spcBef>
                <a:spcPts val="600"/>
              </a:spcBef>
              <a:buClr>
                <a:srgbClr val="0070C0"/>
              </a:buClr>
            </a:pPr>
            <a:r>
              <a:rPr lang="en-US" b="0" dirty="0"/>
              <a:t>If an official document states to do “X” and “Y” is done instead, it’s a deviation.</a:t>
            </a:r>
          </a:p>
          <a:p>
            <a:pPr lvl="1">
              <a:lnSpc>
                <a:spcPct val="105000"/>
              </a:lnSpc>
              <a:spcBef>
                <a:spcPts val="600"/>
              </a:spcBef>
              <a:buClr>
                <a:srgbClr val="0070C0"/>
              </a:buClr>
            </a:pPr>
            <a:r>
              <a:rPr lang="en-US" b="0" dirty="0">
                <a:solidFill>
                  <a:srgbClr val="000000"/>
                </a:solidFill>
              </a:rPr>
              <a:t>If an official document states to do “X” and “X” is not done, it’s a deviation.</a:t>
            </a:r>
          </a:p>
          <a:p>
            <a:pPr lvl="2">
              <a:lnSpc>
                <a:spcPct val="105000"/>
              </a:lnSpc>
              <a:spcBef>
                <a:spcPts val="600"/>
              </a:spcBef>
              <a:buClr>
                <a:srgbClr val="0070C0"/>
              </a:buClr>
            </a:pPr>
            <a:r>
              <a:rPr lang="en-US" dirty="0"/>
              <a:t>This is also called a deficiency.</a:t>
            </a:r>
          </a:p>
          <a:p>
            <a:pPr lvl="1">
              <a:lnSpc>
                <a:spcPct val="105000"/>
              </a:lnSpc>
              <a:spcBef>
                <a:spcPts val="600"/>
              </a:spcBef>
              <a:buClr>
                <a:srgbClr val="0070C0"/>
              </a:buClr>
            </a:pPr>
            <a:r>
              <a:rPr lang="en-US" dirty="0"/>
              <a:t>If something new is done that is not a part of the stated procedure, it’s a deviation.</a:t>
            </a:r>
          </a:p>
          <a:p>
            <a:pPr lvl="1">
              <a:lnSpc>
                <a:spcPct val="105000"/>
              </a:lnSpc>
              <a:spcBef>
                <a:spcPts val="600"/>
              </a:spcBef>
              <a:buClr>
                <a:srgbClr val="0070C0"/>
              </a:buClr>
            </a:pPr>
            <a:r>
              <a:rPr lang="en-US" dirty="0"/>
              <a:t>This procedure also applies to deviations that occur during the execution of validation protocols.</a:t>
            </a:r>
          </a:p>
          <a:p>
            <a:pPr lvl="1">
              <a:lnSpc>
                <a:spcPct val="105000"/>
              </a:lnSpc>
              <a:spcBef>
                <a:spcPts val="600"/>
              </a:spcBef>
              <a:buClr>
                <a:srgbClr val="0070C0"/>
              </a:buClr>
            </a:pPr>
            <a:r>
              <a:rPr lang="en-US" dirty="0"/>
              <a:t>Unexpected events are best handled as deviations.</a:t>
            </a:r>
          </a:p>
        </p:txBody>
      </p:sp>
    </p:spTree>
    <p:extLst>
      <p:ext uri="{BB962C8B-B14F-4D97-AF65-F5344CB8AC3E}">
        <p14:creationId xmlns:p14="http://schemas.microsoft.com/office/powerpoint/2010/main" val="37922971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pPr>
            <a:r>
              <a:rPr lang="en-US" dirty="0"/>
              <a:t>SOP 21301 Deviations</a:t>
            </a:r>
          </a:p>
        </p:txBody>
      </p:sp>
      <p:sp>
        <p:nvSpPr>
          <p:cNvPr id="3" name="Content Placeholder 2"/>
          <p:cNvSpPr>
            <a:spLocks noGrp="1"/>
          </p:cNvSpPr>
          <p:nvPr>
            <p:ph idx="4294967295"/>
          </p:nvPr>
        </p:nvSpPr>
        <p:spPr>
          <a:xfrm>
            <a:off x="0" y="1490663"/>
            <a:ext cx="8232775" cy="4667250"/>
          </a:xfrm>
        </p:spPr>
        <p:txBody>
          <a:bodyPr>
            <a:normAutofit lnSpcReduction="10000"/>
          </a:bodyPr>
          <a:lstStyle/>
          <a:p>
            <a:pPr>
              <a:lnSpc>
                <a:spcPct val="110000"/>
              </a:lnSpc>
              <a:buClr>
                <a:srgbClr val="0070C0"/>
              </a:buClr>
            </a:pPr>
            <a:r>
              <a:rPr lang="en-US" b="0" dirty="0"/>
              <a:t>Planned vs Unplanned Deviations – Planned is much better</a:t>
            </a:r>
          </a:p>
          <a:p>
            <a:pPr lvl="1">
              <a:lnSpc>
                <a:spcPct val="110000"/>
              </a:lnSpc>
              <a:buClr>
                <a:srgbClr val="0070C0"/>
              </a:buClr>
            </a:pPr>
            <a:r>
              <a:rPr lang="en-US" dirty="0"/>
              <a:t>The FDA and auditors expect to see planned deviations, they’re normal.  The time and effort has been expended to optimize the probability that the right thing is being done.  They are considered a temporary change to a procedure.</a:t>
            </a:r>
          </a:p>
          <a:p>
            <a:pPr lvl="1">
              <a:lnSpc>
                <a:spcPct val="110000"/>
              </a:lnSpc>
              <a:buClr>
                <a:srgbClr val="0070C0"/>
              </a:buClr>
            </a:pPr>
            <a:r>
              <a:rPr lang="en-US" b="0" dirty="0"/>
              <a:t>Unplanned deviations are a problem. The potential impact to product &amp; patient </a:t>
            </a:r>
            <a:r>
              <a:rPr lang="en-US" dirty="0"/>
              <a:t>may be unknown.</a:t>
            </a:r>
            <a:r>
              <a:rPr lang="en-US" b="0" dirty="0"/>
              <a:t>  There has been no opportunity to ensure that the right immediate response has been made.  “Shooting from the hip”</a:t>
            </a:r>
          </a:p>
          <a:p>
            <a:pPr>
              <a:lnSpc>
                <a:spcPct val="110000"/>
              </a:lnSpc>
              <a:buClr>
                <a:srgbClr val="0070C0"/>
              </a:buClr>
            </a:pPr>
            <a:r>
              <a:rPr lang="en-US" b="0" dirty="0"/>
              <a:t>Need to identify and investigate the Who, What, Why, Where, When, &amp; How, and the Scope or Weight of the deviation.</a:t>
            </a:r>
          </a:p>
          <a:p>
            <a:pPr>
              <a:lnSpc>
                <a:spcPct val="110000"/>
              </a:lnSpc>
              <a:buClr>
                <a:srgbClr val="0070C0"/>
              </a:buClr>
            </a:pPr>
            <a:r>
              <a:rPr lang="en-US" b="0" dirty="0"/>
              <a:t>Investigate the deviation, identify and document root causes, determine possible product impact (SISQP), and perform actions to contain, correct and prevent the problem from happening again.</a:t>
            </a:r>
          </a:p>
        </p:txBody>
      </p:sp>
    </p:spTree>
    <p:extLst>
      <p:ext uri="{BB962C8B-B14F-4D97-AF65-F5344CB8AC3E}">
        <p14:creationId xmlns:p14="http://schemas.microsoft.com/office/powerpoint/2010/main" val="31774768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pPr>
            <a:r>
              <a:rPr lang="en-US" sz="1600" dirty="0"/>
              <a:t>SOP 21301 – Deviations</a:t>
            </a:r>
            <a:br>
              <a:rPr lang="en-US" sz="2000" dirty="0"/>
            </a:br>
            <a:r>
              <a:rPr lang="en-US" dirty="0"/>
              <a:t>Classifications of Criticality &amp; Risk</a:t>
            </a:r>
          </a:p>
        </p:txBody>
      </p:sp>
      <p:sp>
        <p:nvSpPr>
          <p:cNvPr id="3" name="Content Placeholder 2"/>
          <p:cNvSpPr>
            <a:spLocks noGrp="1"/>
          </p:cNvSpPr>
          <p:nvPr>
            <p:ph idx="4294967295"/>
          </p:nvPr>
        </p:nvSpPr>
        <p:spPr>
          <a:xfrm>
            <a:off x="213895" y="1627690"/>
            <a:ext cx="8232775" cy="5446712"/>
          </a:xfrm>
        </p:spPr>
        <p:txBody>
          <a:bodyPr/>
          <a:lstStyle/>
          <a:p>
            <a:pPr marL="228600" lvl="2">
              <a:lnSpc>
                <a:spcPct val="110000"/>
              </a:lnSpc>
              <a:buClr>
                <a:srgbClr val="0070C0"/>
              </a:buClr>
            </a:pPr>
            <a:r>
              <a:rPr lang="en-US" sz="1500" b="1" dirty="0">
                <a:latin typeface="Arial" panose="020B0604020202020204" pitchFamily="34" charset="0"/>
                <a:cs typeface="Arial" panose="020B0604020202020204" pitchFamily="34" charset="0"/>
              </a:rPr>
              <a:t>Critical Deviations</a:t>
            </a:r>
          </a:p>
          <a:p>
            <a:pPr marL="571500" lvl="3">
              <a:lnSpc>
                <a:spcPct val="110000"/>
              </a:lnSpc>
              <a:buClr>
                <a:srgbClr val="0070C0"/>
              </a:buClr>
            </a:pPr>
            <a:r>
              <a:rPr lang="en-US" sz="1500" dirty="0">
                <a:latin typeface="Arial" panose="020B0604020202020204" pitchFamily="34" charset="0"/>
                <a:cs typeface="Arial" panose="020B0604020202020204" pitchFamily="34" charset="0"/>
              </a:rPr>
              <a:t>An event that is likely to cause a product to fail established final product test specifications or general expectations and that makes the product unfit for its intended use.  The deviation results in a substantial impact on a quality attribute, process parameter, equipment or instrument used for process or control for which impact to patients, personnel, or environment is highly likely.  </a:t>
            </a:r>
          </a:p>
          <a:p>
            <a:pPr marL="228600" lvl="2">
              <a:lnSpc>
                <a:spcPct val="110000"/>
              </a:lnSpc>
              <a:buClr>
                <a:srgbClr val="0070C0"/>
              </a:buClr>
            </a:pPr>
            <a:r>
              <a:rPr lang="en-US" sz="1500" b="1" dirty="0">
                <a:latin typeface="Arial" panose="020B0604020202020204" pitchFamily="34" charset="0"/>
                <a:cs typeface="Arial" panose="020B0604020202020204" pitchFamily="34" charset="0"/>
              </a:rPr>
              <a:t>Major Deviations</a:t>
            </a:r>
          </a:p>
          <a:p>
            <a:pPr marL="571500" lvl="3">
              <a:lnSpc>
                <a:spcPct val="110000"/>
              </a:lnSpc>
              <a:buClr>
                <a:srgbClr val="0070C0"/>
              </a:buClr>
            </a:pPr>
            <a:r>
              <a:rPr lang="en-US" sz="1500" dirty="0">
                <a:latin typeface="Arial" panose="020B0604020202020204" pitchFamily="34" charset="0"/>
                <a:cs typeface="Arial" panose="020B0604020202020204" pitchFamily="34" charset="0"/>
              </a:rPr>
              <a:t>An event that could possibly cause a product to fail established final product test specifications or general expectations but that may still allow the product to be used as intended with an approved corrective action.  The deviation results in a moderate impact on a quality attribute, process parameter, equipment or instrument used for process or control.</a:t>
            </a:r>
          </a:p>
          <a:p>
            <a:pPr marL="228600" lvl="2">
              <a:lnSpc>
                <a:spcPct val="110000"/>
              </a:lnSpc>
              <a:buClr>
                <a:srgbClr val="0070C0"/>
              </a:buClr>
            </a:pPr>
            <a:r>
              <a:rPr lang="en-US" sz="1500" b="1" dirty="0">
                <a:latin typeface="Arial" panose="020B0604020202020204" pitchFamily="34" charset="0"/>
                <a:cs typeface="Arial" panose="020B0604020202020204" pitchFamily="34" charset="0"/>
              </a:rPr>
              <a:t>Minor Deviations</a:t>
            </a:r>
          </a:p>
          <a:p>
            <a:pPr marL="571500" lvl="3">
              <a:lnSpc>
                <a:spcPct val="110000"/>
              </a:lnSpc>
              <a:buClr>
                <a:srgbClr val="0070C0"/>
              </a:buClr>
            </a:pPr>
            <a:r>
              <a:rPr lang="en-US" sz="1500" dirty="0">
                <a:latin typeface="Arial" panose="020B0604020202020204" pitchFamily="34" charset="0"/>
                <a:cs typeface="Arial" panose="020B0604020202020204" pitchFamily="34" charset="0"/>
              </a:rPr>
              <a:t>An event that will not obviously cause a product to fail established final product test specifications or general product expectation.   The deviation does not affect the safety, identity, strength, quality, or purity of the product.  The deviation has a minimal impact on a process parameter, equipment or instrument used for process or control.</a:t>
            </a:r>
          </a:p>
          <a:p>
            <a:pPr marL="228600" lvl="2">
              <a:lnSpc>
                <a:spcPct val="110000"/>
              </a:lnSpc>
              <a:buClr>
                <a:srgbClr val="0070C0"/>
              </a:buClr>
            </a:pPr>
            <a:r>
              <a:rPr lang="en-US" sz="1500" dirty="0">
                <a:latin typeface="Arial" panose="020B0604020202020204" pitchFamily="34" charset="0"/>
                <a:cs typeface="Arial" panose="020B0604020202020204" pitchFamily="34" charset="0"/>
              </a:rPr>
              <a:t>Classifications can change with additional data &amp; investigation results.</a:t>
            </a:r>
          </a:p>
        </p:txBody>
      </p:sp>
    </p:spTree>
    <p:extLst>
      <p:ext uri="{BB962C8B-B14F-4D97-AF65-F5344CB8AC3E}">
        <p14:creationId xmlns:p14="http://schemas.microsoft.com/office/powerpoint/2010/main" val="94642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4604-A0B4-4DF3-83F7-8E9A135E7FD2}"/>
              </a:ext>
            </a:extLst>
          </p:cNvPr>
          <p:cNvSpPr>
            <a:spLocks noGrp="1"/>
          </p:cNvSpPr>
          <p:nvPr>
            <p:ph type="title"/>
          </p:nvPr>
        </p:nvSpPr>
        <p:spPr/>
        <p:txBody>
          <a:bodyPr/>
          <a:lstStyle/>
          <a:p>
            <a:r>
              <a:rPr lang="en-US" dirty="0"/>
              <a:t>Vaccinations </a:t>
            </a:r>
          </a:p>
        </p:txBody>
      </p:sp>
      <p:sp>
        <p:nvSpPr>
          <p:cNvPr id="4" name="Slide Number Placeholder 3">
            <a:extLst>
              <a:ext uri="{FF2B5EF4-FFF2-40B4-BE49-F238E27FC236}">
                <a16:creationId xmlns:a16="http://schemas.microsoft.com/office/drawing/2014/main" id="{6FE8D867-C08C-4C2F-B7C1-9B3B545C5851}"/>
              </a:ext>
            </a:extLst>
          </p:cNvPr>
          <p:cNvSpPr>
            <a:spLocks noGrp="1"/>
          </p:cNvSpPr>
          <p:nvPr>
            <p:ph type="sldNum" sz="quarter" idx="4294967295"/>
          </p:nvPr>
        </p:nvSpPr>
        <p:spPr>
          <a:xfrm>
            <a:off x="7010400" y="6356350"/>
            <a:ext cx="2133600" cy="365125"/>
          </a:xfrm>
        </p:spPr>
        <p:txBody>
          <a:bodyPr/>
          <a:lstStyle/>
          <a:p>
            <a:fld id="{0A090F8D-2E91-45E8-9D37-A3B45C7194D7}" type="slidenum">
              <a:rPr lang="en-US" smtClean="0"/>
              <a:pPr/>
              <a:t>5</a:t>
            </a:fld>
            <a:endParaRPr lang="en-US" dirty="0"/>
          </a:p>
        </p:txBody>
      </p:sp>
      <p:sp>
        <p:nvSpPr>
          <p:cNvPr id="3" name="Content Placeholder 2">
            <a:extLst>
              <a:ext uri="{FF2B5EF4-FFF2-40B4-BE49-F238E27FC236}">
                <a16:creationId xmlns:a16="http://schemas.microsoft.com/office/drawing/2014/main" id="{143EC432-12C7-43D4-AA46-7D0F45B7811B}"/>
              </a:ext>
            </a:extLst>
          </p:cNvPr>
          <p:cNvSpPr>
            <a:spLocks noGrp="1"/>
          </p:cNvSpPr>
          <p:nvPr>
            <p:ph idx="4294967295"/>
          </p:nvPr>
        </p:nvSpPr>
        <p:spPr>
          <a:xfrm>
            <a:off x="146304" y="1614569"/>
            <a:ext cx="8806675" cy="5193792"/>
          </a:xfrm>
        </p:spPr>
        <p:txBody>
          <a:bodyPr>
            <a:normAutofit/>
          </a:bodyPr>
          <a:lstStyle/>
          <a:p>
            <a:pPr eaLnBrk="1" hangingPunct="1"/>
            <a:r>
              <a:rPr lang="en-US" b="0" dirty="0"/>
              <a:t>Forms of vaccination had been practiced since at least the 1100s in various</a:t>
            </a:r>
            <a:r>
              <a:rPr lang="en-US" b="0" baseline="0" dirty="0"/>
              <a:t> parts of the world when dried scabs from smallpox patients were inoculated into children and adults.  This process probably involved “sniffing’” smallpox crust powder or scratching material into the skin.  Intravenous infusions started to be used in the 1830s, originally developed as a treatment for cholera.  In 1888 the diphtheria toxin was discovered and the treatment of diphtheria using therapeutic antibodies (against the toxin) was developed by an Emil von Behring (who won the first Nobel prize for Physiology and Medicine for this work).  </a:t>
            </a:r>
            <a:endParaRPr lang="en-US" dirty="0"/>
          </a:p>
          <a:p>
            <a:pPr defTabSz="957468" eaLnBrk="1" hangingPunct="1">
              <a:defRPr/>
            </a:pPr>
            <a:r>
              <a:rPr lang="en-US" b="0" dirty="0"/>
              <a:t>Diphtheria is a bacterial infection that causes throat swelling often to the point of strangulation.  Today, we have vaccines to protect children from diphtheria, but in the early 1900’s the treatment was to treat children who already had the disease with antiserum made from the blood of diphtheria-immunized horses.  Public Health Labs had been producing diphtheria antitoxin since 1894.  </a:t>
            </a:r>
          </a:p>
          <a:p>
            <a:pPr eaLnBrk="1" hangingPunct="1"/>
            <a:endParaRPr lang="en-US" dirty="0"/>
          </a:p>
          <a:p>
            <a:endParaRPr lang="en-US" dirty="0"/>
          </a:p>
        </p:txBody>
      </p:sp>
    </p:spTree>
    <p:extLst>
      <p:ext uri="{BB962C8B-B14F-4D97-AF65-F5344CB8AC3E}">
        <p14:creationId xmlns:p14="http://schemas.microsoft.com/office/powerpoint/2010/main" val="20354286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0000"/>
              </a:lnSpc>
            </a:pPr>
            <a:r>
              <a:rPr lang="en-US" sz="2000" dirty="0"/>
              <a:t>SOP 21301, Deviations</a:t>
            </a:r>
            <a:br>
              <a:rPr lang="en-US" dirty="0"/>
            </a:br>
            <a:r>
              <a:rPr lang="en-US" dirty="0"/>
              <a:t>Deviation Request  - In the eQMS</a:t>
            </a:r>
          </a:p>
        </p:txBody>
      </p:sp>
      <p:pic>
        <p:nvPicPr>
          <p:cNvPr id="7" name="Picture 6" descr="Deviation request in the eQMS ">
            <a:extLst>
              <a:ext uri="{FF2B5EF4-FFF2-40B4-BE49-F238E27FC236}">
                <a16:creationId xmlns:a16="http://schemas.microsoft.com/office/drawing/2014/main" id="{5F0AA012-CB1D-460D-8439-B1D58DCD179C}"/>
              </a:ext>
            </a:extLst>
          </p:cNvPr>
          <p:cNvPicPr>
            <a:picLocks noChangeAspect="1"/>
          </p:cNvPicPr>
          <p:nvPr/>
        </p:nvPicPr>
        <p:blipFill>
          <a:blip r:embed="rId2"/>
          <a:stretch>
            <a:fillRect/>
          </a:stretch>
        </p:blipFill>
        <p:spPr>
          <a:xfrm>
            <a:off x="719092" y="1676056"/>
            <a:ext cx="7496869" cy="4697572"/>
          </a:xfrm>
          <a:prstGeom prst="rect">
            <a:avLst/>
          </a:prstGeom>
        </p:spPr>
      </p:pic>
    </p:spTree>
    <p:extLst>
      <p:ext uri="{BB962C8B-B14F-4D97-AF65-F5344CB8AC3E}">
        <p14:creationId xmlns:p14="http://schemas.microsoft.com/office/powerpoint/2010/main" val="2930887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pPr>
            <a:r>
              <a:rPr lang="en-US" sz="2000" dirty="0"/>
              <a:t>Warning Letter </a:t>
            </a:r>
            <a:r>
              <a:rPr lang="en-US" dirty="0"/>
              <a:t>Hospira, Inc., Clayton, NC</a:t>
            </a:r>
          </a:p>
        </p:txBody>
      </p:sp>
      <p:sp>
        <p:nvSpPr>
          <p:cNvPr id="3" name="Content Placeholder 2"/>
          <p:cNvSpPr>
            <a:spLocks noGrp="1"/>
          </p:cNvSpPr>
          <p:nvPr>
            <p:ph idx="4294967295"/>
          </p:nvPr>
        </p:nvSpPr>
        <p:spPr>
          <a:xfrm>
            <a:off x="337930" y="1901935"/>
            <a:ext cx="8232775" cy="4724400"/>
          </a:xfrm>
        </p:spPr>
        <p:txBody>
          <a:bodyPr/>
          <a:lstStyle/>
          <a:p>
            <a:pPr>
              <a:lnSpc>
                <a:spcPct val="110000"/>
              </a:lnSpc>
              <a:buClr>
                <a:srgbClr val="0070C0"/>
              </a:buClr>
            </a:pPr>
            <a:r>
              <a:rPr lang="en-US" sz="1800" b="0" dirty="0"/>
              <a:t>“Your failure to follow written procedures, assure prompt investigation, determine root cause, and implement appropriate corrective action resulted in exposure of patients to objectionably contaminated drugs. </a:t>
            </a:r>
            <a:r>
              <a:rPr lang="is-IS" sz="1800" b="0" dirty="0"/>
              <a:t>… </a:t>
            </a:r>
          </a:p>
          <a:p>
            <a:pPr>
              <a:lnSpc>
                <a:spcPct val="110000"/>
              </a:lnSpc>
              <a:buClr>
                <a:srgbClr val="0070C0"/>
              </a:buClr>
            </a:pPr>
            <a:r>
              <a:rPr lang="is-IS" sz="1800" b="0" dirty="0"/>
              <a:t>... </a:t>
            </a:r>
            <a:r>
              <a:rPr lang="en-US" sz="1800" b="0" dirty="0"/>
              <a:t>it is unclear if your firm has determined the root cause of the problem and resolved it. In addition, you have not provided an interim plan to ensure the quality of drug products that you continue to manufacture and distribute, prior to the completion of your corrective action and validation activities.</a:t>
            </a:r>
          </a:p>
          <a:p>
            <a:pPr>
              <a:lnSpc>
                <a:spcPct val="110000"/>
              </a:lnSpc>
              <a:buClr>
                <a:srgbClr val="0070C0"/>
              </a:buClr>
            </a:pPr>
            <a:r>
              <a:rPr lang="is-IS" sz="1800" b="0" dirty="0"/>
              <a:t>…</a:t>
            </a:r>
            <a:r>
              <a:rPr lang="en-US" sz="1800" b="0" dirty="0"/>
              <a:t>your Quality Control Unit (QCD) failed to: </a:t>
            </a:r>
            <a:r>
              <a:rPr lang="is-IS" sz="1800" b="0" dirty="0"/>
              <a:t>… </a:t>
            </a:r>
            <a:r>
              <a:rPr lang="en-US" sz="1800" b="0" dirty="0"/>
              <a:t>(2) implement adequate corrective and preventive actions related to objectionable </a:t>
            </a:r>
            <a:r>
              <a:rPr lang="is-IS" sz="1800" b="0" dirty="0"/>
              <a:t>…</a:t>
            </a:r>
            <a:r>
              <a:rPr lang="en-US" sz="1800" b="0" dirty="0"/>
              <a:t> contamination in </a:t>
            </a:r>
            <a:r>
              <a:rPr lang="is-IS" sz="1800" b="0" dirty="0"/>
              <a:t>…</a:t>
            </a:r>
            <a:r>
              <a:rPr lang="en-US" sz="1800" b="0" dirty="0"/>
              <a:t> drug products; and (3) complete and approve 178 manufacturing investigations within 30 days </a:t>
            </a:r>
            <a:r>
              <a:rPr lang="is-IS" sz="1800" b="0" dirty="0"/>
              <a:t>…  </a:t>
            </a:r>
            <a:r>
              <a:rPr lang="en-US" sz="1800" b="0" dirty="0"/>
              <a:t>.</a:t>
            </a:r>
          </a:p>
          <a:p>
            <a:pPr>
              <a:lnSpc>
                <a:spcPct val="110000"/>
              </a:lnSpc>
              <a:buClr>
                <a:srgbClr val="0070C0"/>
              </a:buClr>
            </a:pPr>
            <a:r>
              <a:rPr lang="is-IS" sz="1800" b="0" dirty="0"/>
              <a:t>… </a:t>
            </a:r>
            <a:r>
              <a:rPr lang="en-US" sz="1800" b="0" dirty="0"/>
              <a:t>you failed to conduct adequate investigations that [would] result in your implementation of corrective actions to prevent recurrence of the problems and evaluate other potentially affected lots.”</a:t>
            </a:r>
          </a:p>
        </p:txBody>
      </p:sp>
    </p:spTree>
    <p:extLst>
      <p:ext uri="{BB962C8B-B14F-4D97-AF65-F5344CB8AC3E}">
        <p14:creationId xmlns:p14="http://schemas.microsoft.com/office/powerpoint/2010/main" val="19353138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9C8D99-1660-D81F-4506-A0D076C1D846}"/>
              </a:ext>
            </a:extLst>
          </p:cNvPr>
          <p:cNvSpPr>
            <a:spLocks noGrp="1"/>
          </p:cNvSpPr>
          <p:nvPr>
            <p:ph type="title"/>
          </p:nvPr>
        </p:nvSpPr>
        <p:spPr/>
        <p:txBody>
          <a:bodyPr/>
          <a:lstStyle/>
          <a:p>
            <a:r>
              <a:rPr lang="en-US" dirty="0"/>
              <a:t>Deviations </a:t>
            </a:r>
          </a:p>
        </p:txBody>
      </p:sp>
      <p:sp>
        <p:nvSpPr>
          <p:cNvPr id="3" name="Text Placeholder 2"/>
          <p:cNvSpPr>
            <a:spLocks noGrp="1"/>
          </p:cNvSpPr>
          <p:nvPr>
            <p:ph type="body" idx="4294967295"/>
          </p:nvPr>
        </p:nvSpPr>
        <p:spPr>
          <a:xfrm>
            <a:off x="1371600" y="2144713"/>
            <a:ext cx="7772400" cy="1500187"/>
          </a:xfrm>
        </p:spPr>
        <p:txBody>
          <a:bodyPr/>
          <a:lstStyle/>
          <a:p>
            <a:r>
              <a:rPr lang="en-US" sz="4000" dirty="0"/>
              <a:t>Planned Verses Unplanned Deviations</a:t>
            </a:r>
          </a:p>
        </p:txBody>
      </p:sp>
    </p:spTree>
    <p:extLst>
      <p:ext uri="{BB962C8B-B14F-4D97-AF65-F5344CB8AC3E}">
        <p14:creationId xmlns:p14="http://schemas.microsoft.com/office/powerpoint/2010/main" val="41993698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t>Planned Vs Unplanned Deviations</a:t>
            </a:r>
          </a:p>
        </p:txBody>
      </p:sp>
      <p:sp>
        <p:nvSpPr>
          <p:cNvPr id="5" name="Content Placeholder 4"/>
          <p:cNvSpPr>
            <a:spLocks noGrp="1"/>
          </p:cNvSpPr>
          <p:nvPr>
            <p:ph sz="half" idx="4294967295"/>
          </p:nvPr>
        </p:nvSpPr>
        <p:spPr>
          <a:xfrm>
            <a:off x="390525" y="1782625"/>
            <a:ext cx="4181475" cy="4595812"/>
          </a:xfrm>
        </p:spPr>
        <p:txBody>
          <a:bodyPr/>
          <a:lstStyle/>
          <a:p>
            <a:pPr marL="0" indent="0">
              <a:buNone/>
            </a:pPr>
            <a:r>
              <a:rPr lang="en-US" dirty="0"/>
              <a:t>Planned Deviation</a:t>
            </a:r>
          </a:p>
          <a:p>
            <a:pPr>
              <a:buClr>
                <a:srgbClr val="0070C0"/>
              </a:buClr>
            </a:pPr>
            <a:r>
              <a:rPr lang="en-US" sz="2200" b="0" dirty="0"/>
              <a:t>Controlled</a:t>
            </a:r>
          </a:p>
          <a:p>
            <a:pPr>
              <a:buClr>
                <a:srgbClr val="0070C0"/>
              </a:buClr>
            </a:pPr>
            <a:r>
              <a:rPr lang="en-US" sz="2200" b="0" dirty="0"/>
              <a:t>Forethought – input from PS, SME, QA, RA, Manuf. &amp; others</a:t>
            </a:r>
          </a:p>
          <a:p>
            <a:pPr>
              <a:buClr>
                <a:srgbClr val="0070C0"/>
              </a:buClr>
            </a:pPr>
            <a:r>
              <a:rPr lang="en-US" sz="2200" b="0" dirty="0"/>
              <a:t>Allows prior consideration of possible choices to minimize negative product &amp; patient impact</a:t>
            </a:r>
          </a:p>
          <a:p>
            <a:pPr>
              <a:buClr>
                <a:srgbClr val="0070C0"/>
              </a:buClr>
            </a:pPr>
            <a:r>
              <a:rPr lang="en-US" sz="2200" b="0" dirty="0"/>
              <a:t>Can track how well plan was executed</a:t>
            </a:r>
          </a:p>
          <a:p>
            <a:endParaRPr lang="en-US" sz="2400" dirty="0"/>
          </a:p>
          <a:p>
            <a:endParaRPr lang="en-US" dirty="0"/>
          </a:p>
        </p:txBody>
      </p:sp>
      <p:sp>
        <p:nvSpPr>
          <p:cNvPr id="6" name="Content Placeholder 5"/>
          <p:cNvSpPr>
            <a:spLocks noGrp="1"/>
          </p:cNvSpPr>
          <p:nvPr>
            <p:ph sz="half" idx="4294967295"/>
          </p:nvPr>
        </p:nvSpPr>
        <p:spPr>
          <a:xfrm>
            <a:off x="4807474" y="1782625"/>
            <a:ext cx="4181475" cy="4383087"/>
          </a:xfrm>
        </p:spPr>
        <p:txBody>
          <a:bodyPr/>
          <a:lstStyle/>
          <a:p>
            <a:pPr marL="0" indent="0">
              <a:buNone/>
            </a:pPr>
            <a:r>
              <a:rPr lang="en-US" dirty="0"/>
              <a:t>Unplanned Deviation</a:t>
            </a:r>
          </a:p>
          <a:p>
            <a:pPr>
              <a:buClr>
                <a:srgbClr val="0070C0"/>
              </a:buClr>
            </a:pPr>
            <a:r>
              <a:rPr lang="en-US" sz="2200" b="0" dirty="0"/>
              <a:t>Uncontrolled</a:t>
            </a:r>
          </a:p>
          <a:p>
            <a:pPr>
              <a:buClr>
                <a:srgbClr val="0070C0"/>
              </a:buClr>
            </a:pPr>
            <a:r>
              <a:rPr lang="en-US" sz="2200" b="0" dirty="0"/>
              <a:t>Unexpected</a:t>
            </a:r>
          </a:p>
          <a:p>
            <a:pPr>
              <a:buClr>
                <a:srgbClr val="0070C0"/>
              </a:buClr>
            </a:pPr>
            <a:r>
              <a:rPr lang="en-US" sz="2200" b="0" dirty="0"/>
              <a:t>Not enough time to get pre-approval</a:t>
            </a:r>
          </a:p>
          <a:p>
            <a:pPr>
              <a:buClr>
                <a:srgbClr val="0070C0"/>
              </a:buClr>
            </a:pPr>
            <a:r>
              <a:rPr lang="en-US" sz="2200" b="0" dirty="0"/>
              <a:t>A significant problem due to unknown impact to product &amp; patient</a:t>
            </a:r>
          </a:p>
          <a:p>
            <a:pPr>
              <a:buClr>
                <a:srgbClr val="0070C0"/>
              </a:buClr>
            </a:pPr>
            <a:r>
              <a:rPr lang="en-US" sz="2200" b="0" dirty="0"/>
              <a:t>Not to be used to avoid obtaining a planned deviation</a:t>
            </a:r>
          </a:p>
          <a:p>
            <a:endParaRPr lang="en-US" sz="2200" dirty="0"/>
          </a:p>
        </p:txBody>
      </p:sp>
    </p:spTree>
    <p:extLst>
      <p:ext uri="{BB962C8B-B14F-4D97-AF65-F5344CB8AC3E}">
        <p14:creationId xmlns:p14="http://schemas.microsoft.com/office/powerpoint/2010/main" val="36617686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nSpc>
                <a:spcPct val="114000"/>
              </a:lnSpc>
            </a:pPr>
            <a:r>
              <a:rPr lang="en-US" sz="2000" dirty="0"/>
              <a:t>Planned Vs Unplanned Deviations</a:t>
            </a:r>
            <a:br>
              <a:rPr lang="en-US" sz="2800" dirty="0"/>
            </a:br>
            <a:r>
              <a:rPr lang="en-US" sz="2800" dirty="0"/>
              <a:t>Asking for Forgiveness, Not Permission*</a:t>
            </a:r>
          </a:p>
        </p:txBody>
      </p:sp>
      <p:sp>
        <p:nvSpPr>
          <p:cNvPr id="5" name="Content Placeholder 4"/>
          <p:cNvSpPr>
            <a:spLocks noGrp="1"/>
          </p:cNvSpPr>
          <p:nvPr>
            <p:ph sz="half" idx="4294967295"/>
          </p:nvPr>
        </p:nvSpPr>
        <p:spPr>
          <a:xfrm>
            <a:off x="632129" y="1922421"/>
            <a:ext cx="7713663" cy="4643438"/>
          </a:xfrm>
        </p:spPr>
        <p:txBody>
          <a:bodyPr/>
          <a:lstStyle/>
          <a:p>
            <a:pPr>
              <a:lnSpc>
                <a:spcPct val="110000"/>
              </a:lnSpc>
              <a:buClr>
                <a:srgbClr val="0070C0"/>
              </a:buClr>
            </a:pPr>
            <a:r>
              <a:rPr lang="en-US" sz="2400" dirty="0"/>
              <a:t>“I can do anything I want and if something goes wrong or if I get caught, I’ll just say I’m sorry.”</a:t>
            </a:r>
          </a:p>
          <a:p>
            <a:pPr lvl="1">
              <a:lnSpc>
                <a:spcPct val="110000"/>
              </a:lnSpc>
              <a:buClr>
                <a:srgbClr val="0070C0"/>
              </a:buClr>
            </a:pPr>
            <a:r>
              <a:rPr lang="en-US" dirty="0"/>
              <a:t>Actions have consequences!</a:t>
            </a:r>
          </a:p>
          <a:p>
            <a:pPr lvl="1">
              <a:lnSpc>
                <a:spcPct val="110000"/>
              </a:lnSpc>
              <a:buClr>
                <a:srgbClr val="0070C0"/>
              </a:buClr>
            </a:pPr>
            <a:r>
              <a:rPr lang="en-US" dirty="0"/>
              <a:t>The </a:t>
            </a:r>
            <a:r>
              <a:rPr lang="en-US" b="1" dirty="0"/>
              <a:t>trust</a:t>
            </a:r>
            <a:r>
              <a:rPr lang="en-US" dirty="0"/>
              <a:t> between you and your supervisor, your department and QA, and the BDP and our customer is compromised.</a:t>
            </a:r>
          </a:p>
          <a:p>
            <a:pPr lvl="1">
              <a:lnSpc>
                <a:spcPct val="110000"/>
              </a:lnSpc>
              <a:buClr>
                <a:srgbClr val="0070C0"/>
              </a:buClr>
            </a:pPr>
            <a:r>
              <a:rPr lang="en-US" dirty="0"/>
              <a:t>You are creating liability for yourself, the BDP, Leidos, and FNLCR!</a:t>
            </a:r>
          </a:p>
          <a:p>
            <a:pPr marL="401638" lvl="1" indent="0">
              <a:lnSpc>
                <a:spcPct val="110000"/>
              </a:lnSpc>
              <a:buNone/>
            </a:pPr>
            <a:endParaRPr lang="en-US" sz="1400" b="0" dirty="0"/>
          </a:p>
          <a:p>
            <a:pPr marL="401638" lvl="1" indent="0">
              <a:lnSpc>
                <a:spcPct val="110000"/>
              </a:lnSpc>
              <a:buNone/>
            </a:pPr>
            <a:r>
              <a:rPr lang="en-US" sz="1400" b="0" dirty="0"/>
              <a:t>*  Paraphrased from: “Asking for Forgiveness, Not Permission, The Importance of Judgment and Responsibility,” Walt Grassl</a:t>
            </a:r>
          </a:p>
          <a:p>
            <a:endParaRPr lang="en-US" dirty="0"/>
          </a:p>
        </p:txBody>
      </p:sp>
    </p:spTree>
    <p:extLst>
      <p:ext uri="{BB962C8B-B14F-4D97-AF65-F5344CB8AC3E}">
        <p14:creationId xmlns:p14="http://schemas.microsoft.com/office/powerpoint/2010/main" val="13046703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nSpc>
                <a:spcPct val="114000"/>
              </a:lnSpc>
            </a:pPr>
            <a:br>
              <a:rPr lang="en-US" sz="2800" dirty="0"/>
            </a:br>
            <a:r>
              <a:rPr lang="en-US" sz="2800" dirty="0"/>
              <a:t>Asking for Forgiveness, Not Permission*</a:t>
            </a:r>
          </a:p>
        </p:txBody>
      </p:sp>
      <p:sp>
        <p:nvSpPr>
          <p:cNvPr id="5" name="Content Placeholder 4"/>
          <p:cNvSpPr>
            <a:spLocks noGrp="1"/>
          </p:cNvSpPr>
          <p:nvPr>
            <p:ph sz="half" idx="4294967295"/>
          </p:nvPr>
        </p:nvSpPr>
        <p:spPr>
          <a:xfrm>
            <a:off x="714375" y="1912993"/>
            <a:ext cx="7715250" cy="4570412"/>
          </a:xfrm>
        </p:spPr>
        <p:txBody>
          <a:bodyPr/>
          <a:lstStyle/>
          <a:p>
            <a:pPr>
              <a:buClr>
                <a:srgbClr val="0070C0"/>
              </a:buClr>
            </a:pPr>
            <a:r>
              <a:rPr lang="en-US" dirty="0"/>
              <a:t>Ask yourself:</a:t>
            </a:r>
          </a:p>
          <a:p>
            <a:pPr lvl="1">
              <a:lnSpc>
                <a:spcPct val="110000"/>
              </a:lnSpc>
              <a:buClr>
                <a:srgbClr val="0070C0"/>
              </a:buClr>
            </a:pPr>
            <a:r>
              <a:rPr lang="en-US" sz="2200" dirty="0"/>
              <a:t>Is what I am going to do illegal?</a:t>
            </a:r>
          </a:p>
          <a:p>
            <a:pPr lvl="1">
              <a:lnSpc>
                <a:spcPct val="110000"/>
              </a:lnSpc>
              <a:buClr>
                <a:srgbClr val="0070C0"/>
              </a:buClr>
            </a:pPr>
            <a:r>
              <a:rPr lang="en-US" sz="2200" dirty="0"/>
              <a:t>Is what I am going to do a violation of policy?</a:t>
            </a:r>
          </a:p>
          <a:p>
            <a:pPr lvl="1">
              <a:lnSpc>
                <a:spcPct val="110000"/>
              </a:lnSpc>
              <a:buClr>
                <a:srgbClr val="0070C0"/>
              </a:buClr>
            </a:pPr>
            <a:r>
              <a:rPr lang="en-US" sz="2200" dirty="0"/>
              <a:t>Do I have enough information to make a reasonable decision?</a:t>
            </a:r>
          </a:p>
          <a:p>
            <a:pPr lvl="1">
              <a:lnSpc>
                <a:spcPct val="110000"/>
              </a:lnSpc>
              <a:buClr>
                <a:srgbClr val="0070C0"/>
              </a:buClr>
            </a:pPr>
            <a:r>
              <a:rPr lang="en-US" sz="2200" dirty="0"/>
              <a:t>If what I choose to do does not work out, what is the worst possible outcome?</a:t>
            </a:r>
          </a:p>
          <a:p>
            <a:pPr lvl="1">
              <a:lnSpc>
                <a:spcPct val="110000"/>
              </a:lnSpc>
              <a:buClr>
                <a:srgbClr val="0070C0"/>
              </a:buClr>
            </a:pPr>
            <a:r>
              <a:rPr lang="en-US" sz="2200" dirty="0"/>
              <a:t>Am I willing to accept responsibility for making the decision and not look to blame others for the unexpected outcome?</a:t>
            </a:r>
          </a:p>
          <a:p>
            <a:pPr lvl="1"/>
            <a:endParaRPr lang="en-US" dirty="0"/>
          </a:p>
          <a:p>
            <a:endParaRPr lang="en-US" dirty="0"/>
          </a:p>
          <a:p>
            <a:endParaRPr lang="en-US" sz="2400" dirty="0"/>
          </a:p>
          <a:p>
            <a:endParaRPr lang="en-US" dirty="0"/>
          </a:p>
        </p:txBody>
      </p:sp>
    </p:spTree>
    <p:extLst>
      <p:ext uri="{BB962C8B-B14F-4D97-AF65-F5344CB8AC3E}">
        <p14:creationId xmlns:p14="http://schemas.microsoft.com/office/powerpoint/2010/main" val="31095713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nSpc>
                <a:spcPct val="114000"/>
              </a:lnSpc>
            </a:pPr>
            <a:br>
              <a:rPr lang="en-US" sz="2800" dirty="0"/>
            </a:br>
            <a:br>
              <a:rPr lang="en-US" sz="2800" dirty="0"/>
            </a:br>
            <a:r>
              <a:rPr lang="en-US" sz="2800" dirty="0"/>
              <a:t>Planned Vs Unplanned Deviations</a:t>
            </a:r>
            <a:br>
              <a:rPr lang="en-US" sz="2800" dirty="0"/>
            </a:br>
            <a:endParaRPr lang="en-US" sz="2800" dirty="0"/>
          </a:p>
        </p:txBody>
      </p:sp>
      <p:sp>
        <p:nvSpPr>
          <p:cNvPr id="5" name="Content Placeholder 4"/>
          <p:cNvSpPr>
            <a:spLocks noGrp="1"/>
          </p:cNvSpPr>
          <p:nvPr>
            <p:ph sz="half" idx="4294967295"/>
          </p:nvPr>
        </p:nvSpPr>
        <p:spPr>
          <a:xfrm>
            <a:off x="528762" y="1882665"/>
            <a:ext cx="7713663" cy="4570413"/>
          </a:xfrm>
        </p:spPr>
        <p:txBody>
          <a:bodyPr/>
          <a:lstStyle/>
          <a:p>
            <a:pPr lvl="1">
              <a:lnSpc>
                <a:spcPct val="114000"/>
              </a:lnSpc>
              <a:buClr>
                <a:srgbClr val="0070C0"/>
              </a:buClr>
            </a:pPr>
            <a:r>
              <a:rPr lang="en-US" sz="2100" dirty="0"/>
              <a:t>Remember that Planned Deviations (asking for permission) are greatly preferable to Un-planned Deviations</a:t>
            </a:r>
          </a:p>
          <a:p>
            <a:pPr lvl="2">
              <a:lnSpc>
                <a:spcPct val="114000"/>
              </a:lnSpc>
              <a:buClr>
                <a:srgbClr val="0070C0"/>
              </a:buClr>
            </a:pPr>
            <a:r>
              <a:rPr lang="en-US" dirty="0"/>
              <a:t>Forethought</a:t>
            </a:r>
          </a:p>
          <a:p>
            <a:pPr lvl="2">
              <a:lnSpc>
                <a:spcPct val="114000"/>
              </a:lnSpc>
              <a:buClr>
                <a:srgbClr val="0070C0"/>
              </a:buClr>
            </a:pPr>
            <a:r>
              <a:rPr lang="en-US" dirty="0"/>
              <a:t>Opportunity for additional input</a:t>
            </a:r>
          </a:p>
          <a:p>
            <a:pPr lvl="2">
              <a:lnSpc>
                <a:spcPct val="114000"/>
              </a:lnSpc>
              <a:buClr>
                <a:srgbClr val="0070C0"/>
              </a:buClr>
            </a:pPr>
            <a:r>
              <a:rPr lang="en-US" dirty="0"/>
              <a:t>Approval to proceed</a:t>
            </a:r>
          </a:p>
          <a:p>
            <a:pPr>
              <a:lnSpc>
                <a:spcPct val="114000"/>
              </a:lnSpc>
              <a:buClr>
                <a:srgbClr val="0070C0"/>
              </a:buClr>
            </a:pPr>
            <a:r>
              <a:rPr lang="en-US" sz="2400" dirty="0"/>
              <a:t>Planned deviations must be approved prior to the action being taken.</a:t>
            </a:r>
          </a:p>
          <a:p>
            <a:pPr lvl="1">
              <a:lnSpc>
                <a:spcPct val="114000"/>
              </a:lnSpc>
              <a:buClr>
                <a:srgbClr val="0070C0"/>
              </a:buClr>
            </a:pPr>
            <a:r>
              <a:rPr lang="en-US" dirty="0"/>
              <a:t>Otherwise, it becomes an unplanned deviation</a:t>
            </a:r>
          </a:p>
          <a:p>
            <a:endParaRPr lang="en-US" dirty="0"/>
          </a:p>
          <a:p>
            <a:endParaRPr lang="en-US" sz="2400" dirty="0"/>
          </a:p>
          <a:p>
            <a:endParaRPr lang="en-US" dirty="0"/>
          </a:p>
        </p:txBody>
      </p:sp>
    </p:spTree>
    <p:extLst>
      <p:ext uri="{BB962C8B-B14F-4D97-AF65-F5344CB8AC3E}">
        <p14:creationId xmlns:p14="http://schemas.microsoft.com/office/powerpoint/2010/main" val="40393370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SOP 22004</a:t>
            </a:r>
          </a:p>
        </p:txBody>
      </p:sp>
      <p:sp>
        <p:nvSpPr>
          <p:cNvPr id="3" name="Text Placeholder 2"/>
          <p:cNvSpPr>
            <a:spLocks noGrp="1"/>
          </p:cNvSpPr>
          <p:nvPr>
            <p:ph type="body" idx="4294967295"/>
          </p:nvPr>
        </p:nvSpPr>
        <p:spPr>
          <a:xfrm>
            <a:off x="1371600" y="2144713"/>
            <a:ext cx="7772400" cy="1500187"/>
          </a:xfrm>
        </p:spPr>
        <p:txBody>
          <a:bodyPr>
            <a:normAutofit lnSpcReduction="10000"/>
          </a:bodyPr>
          <a:lstStyle/>
          <a:p>
            <a:r>
              <a:rPr lang="en-US" sz="3600" dirty="0"/>
              <a:t>SOP – Managing Out-of-Specification Test Results or Unexpected Test Results</a:t>
            </a:r>
          </a:p>
        </p:txBody>
      </p:sp>
    </p:spTree>
    <p:extLst>
      <p:ext uri="{BB962C8B-B14F-4D97-AF65-F5344CB8AC3E}">
        <p14:creationId xmlns:p14="http://schemas.microsoft.com/office/powerpoint/2010/main" val="29851685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3000"/>
              </a:lnSpc>
            </a:pPr>
            <a:r>
              <a:rPr lang="en-US" dirty="0">
                <a:effectLst/>
              </a:rPr>
              <a:t> Unexpected Test Results</a:t>
            </a:r>
            <a:endParaRPr lang="en-US" dirty="0"/>
          </a:p>
        </p:txBody>
      </p:sp>
      <p:sp>
        <p:nvSpPr>
          <p:cNvPr id="3" name="Content Placeholder 2"/>
          <p:cNvSpPr>
            <a:spLocks noGrp="1"/>
          </p:cNvSpPr>
          <p:nvPr>
            <p:ph idx="4294967295"/>
          </p:nvPr>
        </p:nvSpPr>
        <p:spPr>
          <a:xfrm>
            <a:off x="302149" y="1659420"/>
            <a:ext cx="8511872" cy="4724400"/>
          </a:xfrm>
        </p:spPr>
        <p:txBody>
          <a:bodyPr>
            <a:normAutofit lnSpcReduction="10000"/>
          </a:bodyPr>
          <a:lstStyle/>
          <a:p>
            <a:pPr>
              <a:lnSpc>
                <a:spcPct val="110000"/>
              </a:lnSpc>
              <a:buClr>
                <a:srgbClr val="0070C0"/>
              </a:buClr>
            </a:pPr>
            <a:r>
              <a:rPr lang="en-US" b="0" dirty="0"/>
              <a:t>PA/QC test results that are OOS or unexpected must be investigated by the analyst and their supervisor to confirm that they accurately represent the quality attributes of the sample being tested.  </a:t>
            </a:r>
          </a:p>
          <a:p>
            <a:pPr>
              <a:lnSpc>
                <a:spcPct val="110000"/>
              </a:lnSpc>
              <a:buClr>
                <a:srgbClr val="0070C0"/>
              </a:buClr>
            </a:pPr>
            <a:r>
              <a:rPr lang="en-US" b="0" dirty="0"/>
              <a:t>OOS investigations occur in two phases.  </a:t>
            </a:r>
          </a:p>
          <a:p>
            <a:pPr lvl="1">
              <a:lnSpc>
                <a:spcPct val="110000"/>
              </a:lnSpc>
              <a:buClr>
                <a:srgbClr val="0070C0"/>
              </a:buClr>
            </a:pPr>
            <a:r>
              <a:rPr lang="en-US" sz="1600" b="0" dirty="0"/>
              <a:t>The first phase of investigation attempts to identify “obvious” </a:t>
            </a:r>
            <a:r>
              <a:rPr lang="en-US" sz="1600" dirty="0"/>
              <a:t>lab related (not sample related) </a:t>
            </a:r>
            <a:r>
              <a:rPr lang="en-US" sz="1600" b="0" dirty="0"/>
              <a:t>causes for the OOS result such as out of calibration equipment, use of outdated reagents, calculation errors, dilution errors, etc.  </a:t>
            </a:r>
          </a:p>
          <a:p>
            <a:pPr lvl="1">
              <a:lnSpc>
                <a:spcPct val="110000"/>
              </a:lnSpc>
              <a:buClr>
                <a:srgbClr val="0070C0"/>
              </a:buClr>
            </a:pPr>
            <a:r>
              <a:rPr lang="en-US" sz="1600" b="0" dirty="0"/>
              <a:t>If no obvious causes of lab error are identified, the investigation is expanded to a second phase, often utilizing laboratory experiments, to identify a cause of the initial OOS result.  Initial OOS results that are determined to be due to laboratory error are invalidated and after implementing corrective action to prevent a future occurrence, the sample may be retested.  </a:t>
            </a:r>
          </a:p>
          <a:p>
            <a:pPr>
              <a:lnSpc>
                <a:spcPct val="110000"/>
              </a:lnSpc>
              <a:buClr>
                <a:srgbClr val="0070C0"/>
              </a:buClr>
            </a:pPr>
            <a:r>
              <a:rPr lang="en-US" b="0" dirty="0"/>
              <a:t>In cases of documented lab error, the retest result replaces the initial OOS result.</a:t>
            </a:r>
          </a:p>
        </p:txBody>
      </p:sp>
    </p:spTree>
    <p:extLst>
      <p:ext uri="{BB962C8B-B14F-4D97-AF65-F5344CB8AC3E}">
        <p14:creationId xmlns:p14="http://schemas.microsoft.com/office/powerpoint/2010/main" val="2929678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3000"/>
              </a:lnSpc>
            </a:pPr>
            <a:r>
              <a:rPr lang="en-US" dirty="0"/>
              <a:t>SOP 22004 – </a:t>
            </a:r>
            <a:r>
              <a:rPr lang="en-US" dirty="0">
                <a:effectLst/>
              </a:rPr>
              <a:t>Managing Out-of-Specification Test Results or Unexpected Test Results</a:t>
            </a:r>
            <a:endParaRPr lang="en-US" dirty="0"/>
          </a:p>
        </p:txBody>
      </p:sp>
      <p:sp>
        <p:nvSpPr>
          <p:cNvPr id="3" name="Content Placeholder 2"/>
          <p:cNvSpPr>
            <a:spLocks noGrp="1"/>
          </p:cNvSpPr>
          <p:nvPr>
            <p:ph idx="4294967295"/>
          </p:nvPr>
        </p:nvSpPr>
        <p:spPr>
          <a:xfrm>
            <a:off x="198783" y="1615689"/>
            <a:ext cx="8232775" cy="5002213"/>
          </a:xfrm>
        </p:spPr>
        <p:txBody>
          <a:bodyPr/>
          <a:lstStyle/>
          <a:p>
            <a:pPr>
              <a:lnSpc>
                <a:spcPct val="110000"/>
              </a:lnSpc>
              <a:buClr>
                <a:srgbClr val="0070C0"/>
              </a:buClr>
            </a:pPr>
            <a:r>
              <a:rPr lang="en-US" b="0" dirty="0">
                <a:latin typeface="Arial" panose="020B0604020202020204" pitchFamily="34" charset="0"/>
                <a:cs typeface="Arial" panose="020B0604020202020204" pitchFamily="34" charset="0"/>
              </a:rPr>
              <a:t>Investigations that indicate that the OOS result accurately represents the attributes of the sample are valid results. </a:t>
            </a:r>
          </a:p>
          <a:p>
            <a:pPr>
              <a:lnSpc>
                <a:spcPct val="110000"/>
              </a:lnSpc>
              <a:buClr>
                <a:srgbClr val="0070C0"/>
              </a:buClr>
            </a:pPr>
            <a:r>
              <a:rPr lang="en-US" b="0" dirty="0">
                <a:latin typeface="Arial" panose="020B0604020202020204" pitchFamily="34" charset="0"/>
                <a:cs typeface="Arial" panose="020B0604020202020204" pitchFamily="34" charset="0"/>
              </a:rPr>
              <a:t>Expand the Investigation – Review:</a:t>
            </a:r>
          </a:p>
          <a:p>
            <a:pPr lvl="1">
              <a:lnSpc>
                <a:spcPct val="110000"/>
              </a:lnSpc>
              <a:spcBef>
                <a:spcPts val="0"/>
              </a:spcBef>
              <a:buClr>
                <a:srgbClr val="0070C0"/>
              </a:buClr>
            </a:pPr>
            <a:r>
              <a:rPr lang="en-US" dirty="0">
                <a:latin typeface="Arial" panose="020B0604020202020204" pitchFamily="34" charset="0"/>
                <a:cs typeface="Arial" panose="020B0604020202020204" pitchFamily="34" charset="0"/>
              </a:rPr>
              <a:t>Manufacturing Process Sequences</a:t>
            </a:r>
          </a:p>
          <a:p>
            <a:pPr lvl="1">
              <a:lnSpc>
                <a:spcPct val="110000"/>
              </a:lnSpc>
              <a:spcBef>
                <a:spcPts val="0"/>
              </a:spcBef>
              <a:buClr>
                <a:srgbClr val="0070C0"/>
              </a:buClr>
            </a:pPr>
            <a:r>
              <a:rPr lang="en-US" dirty="0">
                <a:latin typeface="Arial" panose="020B0604020202020204" pitchFamily="34" charset="0"/>
                <a:cs typeface="Arial" panose="020B0604020202020204" pitchFamily="34" charset="0"/>
              </a:rPr>
              <a:t>Past OOS Events</a:t>
            </a:r>
          </a:p>
          <a:p>
            <a:pPr lvl="1">
              <a:lnSpc>
                <a:spcPct val="110000"/>
              </a:lnSpc>
              <a:spcBef>
                <a:spcPts val="0"/>
              </a:spcBef>
              <a:buClr>
                <a:srgbClr val="0070C0"/>
              </a:buClr>
            </a:pPr>
            <a:r>
              <a:rPr lang="en-US" dirty="0">
                <a:latin typeface="Arial" panose="020B0604020202020204" pitchFamily="34" charset="0"/>
                <a:cs typeface="Arial" panose="020B0604020202020204" pitchFamily="34" charset="0"/>
              </a:rPr>
              <a:t>Test Results for Other Similar Batches</a:t>
            </a:r>
          </a:p>
          <a:p>
            <a:pPr lvl="1">
              <a:lnSpc>
                <a:spcPct val="110000"/>
              </a:lnSpc>
              <a:spcBef>
                <a:spcPts val="0"/>
              </a:spcBef>
              <a:buClr>
                <a:srgbClr val="0070C0"/>
              </a:buClr>
            </a:pPr>
            <a:r>
              <a:rPr lang="en-US" dirty="0">
                <a:latin typeface="Arial" panose="020B0604020202020204" pitchFamily="34" charset="0"/>
                <a:cs typeface="Arial" panose="020B0604020202020204" pitchFamily="34" charset="0"/>
              </a:rPr>
              <a:t>Test Data and Follow-up Testing Results</a:t>
            </a:r>
          </a:p>
          <a:p>
            <a:pPr lvl="1">
              <a:lnSpc>
                <a:spcPct val="110000"/>
              </a:lnSpc>
              <a:spcBef>
                <a:spcPts val="0"/>
              </a:spcBef>
              <a:buClr>
                <a:srgbClr val="0070C0"/>
              </a:buClr>
            </a:pPr>
            <a:r>
              <a:rPr lang="en-US" dirty="0">
                <a:latin typeface="Arial" panose="020B0604020202020204" pitchFamily="34" charset="0"/>
                <a:cs typeface="Arial" panose="020B0604020202020204" pitchFamily="34" charset="0"/>
              </a:rPr>
              <a:t>Sampling Process</a:t>
            </a:r>
          </a:p>
          <a:p>
            <a:pPr lvl="1">
              <a:lnSpc>
                <a:spcPct val="110000"/>
              </a:lnSpc>
              <a:spcBef>
                <a:spcPts val="0"/>
              </a:spcBef>
              <a:buClr>
                <a:srgbClr val="0070C0"/>
              </a:buClr>
            </a:pPr>
            <a:r>
              <a:rPr lang="en-US" dirty="0">
                <a:latin typeface="Arial" panose="020B0604020202020204" pitchFamily="34" charset="0"/>
                <a:cs typeface="Arial" panose="020B0604020202020204" pitchFamily="34" charset="0"/>
              </a:rPr>
              <a:t>Test Standards and Test Specifications</a:t>
            </a:r>
          </a:p>
          <a:p>
            <a:pPr marL="401638" lvl="1" indent="0">
              <a:lnSpc>
                <a:spcPct val="110000"/>
              </a:lnSpc>
              <a:spcBef>
                <a:spcPts val="0"/>
              </a:spcBef>
              <a:buNone/>
            </a:pPr>
            <a:endParaRPr lang="en-US" sz="400" dirty="0">
              <a:latin typeface="Arial" panose="020B0604020202020204" pitchFamily="34" charset="0"/>
              <a:cs typeface="Arial" panose="020B0604020202020204" pitchFamily="34" charset="0"/>
            </a:endParaRPr>
          </a:p>
          <a:p>
            <a:pPr>
              <a:lnSpc>
                <a:spcPct val="110000"/>
              </a:lnSpc>
              <a:spcBef>
                <a:spcPts val="0"/>
              </a:spcBef>
              <a:buClr>
                <a:srgbClr val="0070C0"/>
              </a:buClr>
            </a:pPr>
            <a:r>
              <a:rPr lang="en-US" b="0" dirty="0">
                <a:latin typeface="Arial" panose="020B0604020202020204" pitchFamily="34" charset="0"/>
                <a:cs typeface="Arial" panose="020B0604020202020204" pitchFamily="34" charset="0"/>
              </a:rPr>
              <a:t>Assignable Cause</a:t>
            </a:r>
          </a:p>
          <a:p>
            <a:pPr lvl="1">
              <a:lnSpc>
                <a:spcPct val="110000"/>
              </a:lnSpc>
              <a:spcBef>
                <a:spcPts val="0"/>
              </a:spcBef>
              <a:buClr>
                <a:srgbClr val="0070C0"/>
              </a:buClr>
            </a:pPr>
            <a:r>
              <a:rPr lang="en-US" dirty="0">
                <a:latin typeface="Arial" panose="020B0604020202020204" pitchFamily="34" charset="0"/>
                <a:cs typeface="Arial" panose="020B0604020202020204" pitchFamily="34" charset="0"/>
              </a:rPr>
              <a:t>Laboratory Error</a:t>
            </a:r>
          </a:p>
          <a:p>
            <a:pPr lvl="1">
              <a:lnSpc>
                <a:spcPct val="110000"/>
              </a:lnSpc>
              <a:spcBef>
                <a:spcPts val="0"/>
              </a:spcBef>
              <a:buClr>
                <a:srgbClr val="0070C0"/>
              </a:buClr>
            </a:pPr>
            <a:r>
              <a:rPr lang="en-US" dirty="0">
                <a:latin typeface="Arial" panose="020B0604020202020204" pitchFamily="34" charset="0"/>
                <a:cs typeface="Arial" panose="020B0604020202020204" pitchFamily="34" charset="0"/>
              </a:rPr>
              <a:t>Sampling Error</a:t>
            </a:r>
          </a:p>
          <a:p>
            <a:pPr lvl="1">
              <a:lnSpc>
                <a:spcPct val="110000"/>
              </a:lnSpc>
              <a:spcBef>
                <a:spcPts val="0"/>
              </a:spcBef>
              <a:buClr>
                <a:srgbClr val="0070C0"/>
              </a:buClr>
            </a:pPr>
            <a:r>
              <a:rPr lang="en-US" dirty="0">
                <a:latin typeface="Arial" panose="020B0604020202020204" pitchFamily="34" charset="0"/>
                <a:cs typeface="Arial" panose="020B0604020202020204" pitchFamily="34" charset="0"/>
              </a:rPr>
              <a:t>Inappropriate Standard or Test Specification</a:t>
            </a:r>
          </a:p>
          <a:p>
            <a:pPr lvl="1">
              <a:lnSpc>
                <a:spcPct val="110000"/>
              </a:lnSpc>
              <a:spcBef>
                <a:spcPts val="0"/>
              </a:spcBef>
              <a:buClr>
                <a:srgbClr val="0070C0"/>
              </a:buClr>
            </a:pPr>
            <a:r>
              <a:rPr lang="en-US" dirty="0">
                <a:latin typeface="Arial" panose="020B0604020202020204" pitchFamily="34" charset="0"/>
                <a:cs typeface="Arial" panose="020B0604020202020204" pitchFamily="34" charset="0"/>
              </a:rPr>
              <a:t>Manufacturing Error</a:t>
            </a:r>
          </a:p>
          <a:p>
            <a:pPr lvl="1">
              <a:lnSpc>
                <a:spcPct val="110000"/>
              </a:lnSpc>
              <a:spcBef>
                <a:spcPts val="0"/>
              </a:spcBef>
              <a:buClr>
                <a:srgbClr val="0070C0"/>
              </a:buClr>
            </a:pPr>
            <a:r>
              <a:rPr lang="en-US" dirty="0">
                <a:latin typeface="Arial" panose="020B0604020202020204" pitchFamily="34" charset="0"/>
                <a:cs typeface="Arial" panose="020B0604020202020204" pitchFamily="34" charset="0"/>
              </a:rPr>
              <a:t>Inconclusive</a:t>
            </a:r>
          </a:p>
        </p:txBody>
      </p:sp>
    </p:spTree>
    <p:extLst>
      <p:ext uri="{BB962C8B-B14F-4D97-AF65-F5344CB8AC3E}">
        <p14:creationId xmlns:p14="http://schemas.microsoft.com/office/powerpoint/2010/main" val="1874864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C447F-BD2B-4B0D-B1FD-8E951D76DDF7}"/>
              </a:ext>
            </a:extLst>
          </p:cNvPr>
          <p:cNvSpPr>
            <a:spLocks noGrp="1"/>
          </p:cNvSpPr>
          <p:nvPr>
            <p:ph type="title"/>
          </p:nvPr>
        </p:nvSpPr>
        <p:spPr/>
        <p:txBody>
          <a:bodyPr/>
          <a:lstStyle/>
          <a:p>
            <a:r>
              <a:rPr lang="en-US" dirty="0"/>
              <a:t>Diphtheria Antitoxin Investigation</a:t>
            </a:r>
          </a:p>
        </p:txBody>
      </p:sp>
      <p:sp>
        <p:nvSpPr>
          <p:cNvPr id="3" name="Content Placeholder 2">
            <a:extLst>
              <a:ext uri="{FF2B5EF4-FFF2-40B4-BE49-F238E27FC236}">
                <a16:creationId xmlns:a16="http://schemas.microsoft.com/office/drawing/2014/main" id="{68E2B4F8-AB13-45F5-8371-3B79FC74A2B3}"/>
              </a:ext>
            </a:extLst>
          </p:cNvPr>
          <p:cNvSpPr>
            <a:spLocks noGrp="1"/>
          </p:cNvSpPr>
          <p:nvPr>
            <p:ph idx="4294967295"/>
          </p:nvPr>
        </p:nvSpPr>
        <p:spPr>
          <a:xfrm>
            <a:off x="104503" y="1579680"/>
            <a:ext cx="8898418" cy="4944109"/>
          </a:xfrm>
        </p:spPr>
        <p:txBody>
          <a:bodyPr/>
          <a:lstStyle/>
          <a:p>
            <a:pPr eaLnBrk="1" hangingPunct="1"/>
            <a:r>
              <a:rPr lang="en-US" sz="1700" b="0" dirty="0"/>
              <a:t>In 1902 diphtheria antitoxin was found to be responsible for the deaths of 13 St. Louis children.  </a:t>
            </a:r>
          </a:p>
          <a:p>
            <a:pPr eaLnBrk="1" hangingPunct="1"/>
            <a:r>
              <a:rPr lang="en-US" sz="1700" b="0" dirty="0"/>
              <a:t>The investigation into these 13 deaths revealed that these children had all received diphtheria antitoxin derived from the serum of one specific horse, named Jim. This horse was a retired milk cart horse and had provided serum before without problem.  It is estimated that over the course</a:t>
            </a:r>
            <a:r>
              <a:rPr lang="en-US" sz="1700" b="0" baseline="0" dirty="0"/>
              <a:t> of his “career”, he had produced 30 quarts of antiserum that was responsible for saving many lives.  However, the investigation into this incident revealed that the horse </a:t>
            </a:r>
            <a:r>
              <a:rPr lang="en-US" sz="1700" b="0" dirty="0"/>
              <a:t>had contracted tetanus in</a:t>
            </a:r>
            <a:r>
              <a:rPr lang="en-US" sz="1700" b="0" baseline="0" dirty="0"/>
              <a:t> October</a:t>
            </a:r>
            <a:r>
              <a:rPr lang="en-US" sz="1700" b="0" dirty="0"/>
              <a:t> and was destroyed.  This was before any deaths had been reported.</a:t>
            </a:r>
            <a:r>
              <a:rPr lang="en-US" sz="1700" b="0" baseline="0" dirty="0"/>
              <a:t>  After his death, his “blood harvests” from immediately before his diagnosis of tetanus were not checked for the presence of tetanus and were subsequently processed and made available for use.  The first death occurred after that and was determined to be from an antiserum harvest from September 30 that was contained tetanus in its incubation phase.  Before officials got a grip on the situation, twelve more children died.  It’s possible that these deaths could have been prevented if there was an appropriate recall of previous lots because of Jim’s tetanus infection and would certainly have been prevented if the lots had been tested before being released for use.  </a:t>
            </a:r>
          </a:p>
          <a:p>
            <a:pPr eaLnBrk="1" hangingPunct="1"/>
            <a:r>
              <a:rPr lang="en-US" sz="1700" b="0" dirty="0"/>
              <a:t>Around this same time, children were dying in Camden, NJ as a result of a similar situation with a smallpox vaccine.  </a:t>
            </a:r>
          </a:p>
          <a:p>
            <a:pPr eaLnBrk="1" hangingPunct="1"/>
            <a:endParaRPr lang="en-US" sz="1700" b="0" baseline="0" dirty="0"/>
          </a:p>
          <a:p>
            <a:pPr eaLnBrk="1" hangingPunct="1"/>
            <a:endParaRPr lang="en-US" sz="1700" baseline="0" dirty="0"/>
          </a:p>
          <a:p>
            <a:endParaRPr lang="en-US" sz="1700" dirty="0"/>
          </a:p>
        </p:txBody>
      </p:sp>
    </p:spTree>
    <p:extLst>
      <p:ext uri="{BB962C8B-B14F-4D97-AF65-F5344CB8AC3E}">
        <p14:creationId xmlns:p14="http://schemas.microsoft.com/office/powerpoint/2010/main" val="40497401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0000"/>
              </a:lnSpc>
            </a:pPr>
            <a:r>
              <a:rPr lang="en-US" sz="2800" dirty="0"/>
              <a:t>Warning Letter</a:t>
            </a:r>
            <a:br>
              <a:rPr lang="en-US" dirty="0"/>
            </a:br>
            <a:r>
              <a:rPr lang="en-US" sz="2000" dirty="0"/>
              <a:t>Centaur, Inc., Olathe, KS</a:t>
            </a:r>
          </a:p>
        </p:txBody>
      </p:sp>
      <p:sp>
        <p:nvSpPr>
          <p:cNvPr id="3" name="Content Placeholder 2"/>
          <p:cNvSpPr>
            <a:spLocks noGrp="1"/>
          </p:cNvSpPr>
          <p:nvPr>
            <p:ph idx="4294967295"/>
          </p:nvPr>
        </p:nvSpPr>
        <p:spPr>
          <a:xfrm>
            <a:off x="1211263" y="1695450"/>
            <a:ext cx="7932737" cy="3625850"/>
          </a:xfrm>
        </p:spPr>
        <p:txBody>
          <a:bodyPr>
            <a:normAutofit fontScale="92500"/>
          </a:bodyPr>
          <a:lstStyle/>
          <a:p>
            <a:pPr marL="0" indent="0">
              <a:lnSpc>
                <a:spcPct val="114000"/>
              </a:lnSpc>
              <a:buNone/>
            </a:pPr>
            <a:r>
              <a:rPr lang="en-US" sz="2200" b="0" dirty="0"/>
              <a:t>Observation “1. Failure to make written records of investigations into unexplained discrepancies as required by 21 CFR 211.192. For example, a specific gravity analysis for isopropyl alcohol did not meet specifications. There was, however, no documented record regarding this failure to meet specifications. There was also no written record of any related investigation, including documentation of conclusions and follow-up, as required by 21 CFR 211.192.”</a:t>
            </a:r>
          </a:p>
          <a:p>
            <a:pPr marL="0" indent="0">
              <a:lnSpc>
                <a:spcPct val="114000"/>
              </a:lnSpc>
              <a:buNone/>
            </a:pPr>
            <a:endParaRPr lang="en-US" sz="2200" b="0" dirty="0"/>
          </a:p>
          <a:p>
            <a:pPr marL="0" indent="0">
              <a:lnSpc>
                <a:spcPct val="114000"/>
              </a:lnSpc>
              <a:buNone/>
            </a:pPr>
            <a:r>
              <a:rPr lang="en-US" sz="2200" b="0" dirty="0"/>
              <a:t>Investigations must be properly documented.</a:t>
            </a:r>
          </a:p>
          <a:p>
            <a:endParaRPr lang="en-US" dirty="0"/>
          </a:p>
        </p:txBody>
      </p:sp>
    </p:spTree>
    <p:extLst>
      <p:ext uri="{BB962C8B-B14F-4D97-AF65-F5344CB8AC3E}">
        <p14:creationId xmlns:p14="http://schemas.microsoft.com/office/powerpoint/2010/main" val="1166312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pPr>
            <a:r>
              <a:rPr lang="en-US" sz="2800" dirty="0"/>
              <a:t>Warning Letter</a:t>
            </a:r>
            <a:br>
              <a:rPr lang="en-US" dirty="0"/>
            </a:br>
            <a:r>
              <a:rPr lang="en-US" sz="2000" dirty="0"/>
              <a:t>Akorn, Inc., Decatur, IL</a:t>
            </a:r>
          </a:p>
        </p:txBody>
      </p:sp>
      <p:sp>
        <p:nvSpPr>
          <p:cNvPr id="3" name="Content Placeholder 2"/>
          <p:cNvSpPr>
            <a:spLocks noGrp="1"/>
          </p:cNvSpPr>
          <p:nvPr>
            <p:ph idx="4294967295"/>
          </p:nvPr>
        </p:nvSpPr>
        <p:spPr>
          <a:xfrm>
            <a:off x="298174" y="1682584"/>
            <a:ext cx="8232775" cy="4724400"/>
          </a:xfrm>
        </p:spPr>
        <p:txBody>
          <a:bodyPr/>
          <a:lstStyle/>
          <a:p>
            <a:pPr>
              <a:lnSpc>
                <a:spcPct val="114000"/>
              </a:lnSpc>
              <a:buClr>
                <a:srgbClr val="0070C0"/>
              </a:buClr>
            </a:pPr>
            <a:r>
              <a:rPr lang="en-US" sz="2400" dirty="0"/>
              <a:t>II. Failure to conduct and document a thorough investigation of any unexplained discrepancy or failure of a drug product </a:t>
            </a:r>
            <a:r>
              <a:rPr lang="is-IS" sz="2400" dirty="0"/>
              <a:t>…</a:t>
            </a:r>
            <a:endParaRPr lang="en-US" sz="2400" dirty="0"/>
          </a:p>
          <a:p>
            <a:pPr lvl="1">
              <a:lnSpc>
                <a:spcPct val="114000"/>
              </a:lnSpc>
              <a:buClr>
                <a:srgbClr val="0070C0"/>
              </a:buClr>
            </a:pPr>
            <a:r>
              <a:rPr lang="en-US" sz="2000" dirty="0"/>
              <a:t>a. The investigations conducted by your firm </a:t>
            </a:r>
            <a:r>
              <a:rPr lang="is-IS" sz="2000" dirty="0"/>
              <a:t>…</a:t>
            </a:r>
            <a:r>
              <a:rPr lang="en-US" sz="2000" dirty="0"/>
              <a:t> into the origin and nature of visible precipitate, which you now have identified </a:t>
            </a:r>
            <a:r>
              <a:rPr lang="is-IS" sz="2000" dirty="0"/>
              <a:t>…</a:t>
            </a:r>
            <a:r>
              <a:rPr lang="en-US" sz="2000" dirty="0"/>
              <a:t> in </a:t>
            </a:r>
            <a:r>
              <a:rPr lang="is-IS" sz="2000" dirty="0"/>
              <a:t>…</a:t>
            </a:r>
            <a:r>
              <a:rPr lang="en-US" sz="2000" dirty="0"/>
              <a:t> products and into numerous illness/injury complaints for the products are inadequate </a:t>
            </a:r>
            <a:r>
              <a:rPr lang="is-IS" sz="2000" dirty="0"/>
              <a:t>…  </a:t>
            </a:r>
            <a:r>
              <a:rPr lang="en-US" sz="2000" dirty="0"/>
              <a:t>Although the corrective action outlined in your firm's </a:t>
            </a:r>
            <a:r>
              <a:rPr lang="is-IS" sz="2000" dirty="0"/>
              <a:t>…</a:t>
            </a:r>
            <a:r>
              <a:rPr lang="en-US" sz="2000" dirty="0"/>
              <a:t> response </a:t>
            </a:r>
            <a:r>
              <a:rPr lang="is-IS" sz="2000" dirty="0"/>
              <a:t>… </a:t>
            </a:r>
            <a:r>
              <a:rPr lang="en-US" sz="2000" dirty="0"/>
              <a:t>, the addition of instructions that the products be administered through a sterile syringe filter, is </a:t>
            </a:r>
            <a:r>
              <a:rPr lang="is-IS" sz="2000" dirty="0"/>
              <a:t>… </a:t>
            </a:r>
            <a:r>
              <a:rPr lang="en-US" sz="2000" dirty="0"/>
              <a:t>not an acceptable permanent solution </a:t>
            </a:r>
            <a:r>
              <a:rPr lang="is-IS" sz="2000" b="1" dirty="0"/>
              <a:t>…</a:t>
            </a:r>
            <a:r>
              <a:rPr lang="en-US" sz="2000" dirty="0"/>
              <a:t> and does not address the root causes </a:t>
            </a:r>
            <a:r>
              <a:rPr lang="is-IS" sz="2000" dirty="0"/>
              <a:t>…</a:t>
            </a:r>
          </a:p>
          <a:p>
            <a:pPr marL="3429000" lvl="8" indent="0">
              <a:lnSpc>
                <a:spcPct val="114000"/>
              </a:lnSpc>
              <a:buNone/>
            </a:pPr>
            <a:r>
              <a:rPr lang="is-IS" sz="2200" dirty="0"/>
              <a:t>					→</a:t>
            </a:r>
            <a:endParaRPr lang="en-US" sz="2200" dirty="0"/>
          </a:p>
        </p:txBody>
      </p:sp>
    </p:spTree>
    <p:extLst>
      <p:ext uri="{BB962C8B-B14F-4D97-AF65-F5344CB8AC3E}">
        <p14:creationId xmlns:p14="http://schemas.microsoft.com/office/powerpoint/2010/main" val="38455438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pPr>
            <a:r>
              <a:rPr lang="en-US" sz="2800" dirty="0"/>
              <a:t>Warning Letter – </a:t>
            </a:r>
            <a:r>
              <a:rPr lang="en-US" sz="2800" dirty="0" err="1"/>
              <a:t>Akorn</a:t>
            </a:r>
            <a:r>
              <a:rPr lang="en-US" sz="2800" dirty="0"/>
              <a:t>, Inc. (Continued)</a:t>
            </a:r>
            <a:br>
              <a:rPr lang="en-US" dirty="0"/>
            </a:br>
            <a:endParaRPr lang="en-US" sz="2000" dirty="0"/>
          </a:p>
        </p:txBody>
      </p:sp>
      <p:sp>
        <p:nvSpPr>
          <p:cNvPr id="3" name="Content Placeholder 2"/>
          <p:cNvSpPr>
            <a:spLocks noGrp="1"/>
          </p:cNvSpPr>
          <p:nvPr>
            <p:ph idx="4294967295"/>
          </p:nvPr>
        </p:nvSpPr>
        <p:spPr>
          <a:xfrm>
            <a:off x="455612" y="1758122"/>
            <a:ext cx="8232775" cy="4724400"/>
          </a:xfrm>
        </p:spPr>
        <p:txBody>
          <a:bodyPr/>
          <a:lstStyle/>
          <a:p>
            <a:pPr lvl="1">
              <a:lnSpc>
                <a:spcPct val="114000"/>
              </a:lnSpc>
              <a:buClr>
                <a:srgbClr val="0070C0"/>
              </a:buClr>
            </a:pPr>
            <a:r>
              <a:rPr lang="en-US" sz="2000" dirty="0"/>
              <a:t>c. Timeframes for investigations are not met and investigation extension requests are not approved as required by your firm's written procedures. </a:t>
            </a:r>
          </a:p>
          <a:p>
            <a:pPr lvl="2">
              <a:lnSpc>
                <a:spcPct val="114000"/>
              </a:lnSpc>
              <a:buClr>
                <a:srgbClr val="0070C0"/>
              </a:buClr>
            </a:pPr>
            <a:r>
              <a:rPr lang="en-US" sz="2000" dirty="0"/>
              <a:t>(1) SOP </a:t>
            </a:r>
            <a:r>
              <a:rPr lang="is-IS" sz="2000" dirty="0"/>
              <a:t>…</a:t>
            </a:r>
            <a:r>
              <a:rPr lang="en-US" sz="2000" b="0" dirty="0"/>
              <a:t> requires that OOS investigations are completed within 30 days or an Investigation Extension Request approval be obtained. </a:t>
            </a:r>
            <a:r>
              <a:rPr lang="is-IS" sz="2000" dirty="0"/>
              <a:t>…</a:t>
            </a:r>
            <a:r>
              <a:rPr lang="en-US" sz="2000" b="0" dirty="0"/>
              <a:t>OOS investigations </a:t>
            </a:r>
            <a:r>
              <a:rPr lang="is-IS" sz="2000" b="0" dirty="0"/>
              <a:t>…</a:t>
            </a:r>
            <a:r>
              <a:rPr lang="en-US" sz="2000" b="0" dirty="0"/>
              <a:t> were not completed within 30 days and did not obtain Investigation Extension Request approval.</a:t>
            </a:r>
          </a:p>
          <a:p>
            <a:pPr lvl="2">
              <a:lnSpc>
                <a:spcPct val="114000"/>
              </a:lnSpc>
              <a:buClr>
                <a:srgbClr val="0070C0"/>
              </a:buClr>
            </a:pPr>
            <a:r>
              <a:rPr lang="en-US" sz="2000" b="0" dirty="0"/>
              <a:t>(2) SOP </a:t>
            </a:r>
            <a:r>
              <a:rPr lang="is-IS" sz="2000" dirty="0"/>
              <a:t>…</a:t>
            </a:r>
            <a:r>
              <a:rPr lang="en-US" sz="2000" b="0" dirty="0"/>
              <a:t> requires that deviation from a standard procedure be documented.</a:t>
            </a:r>
            <a:r>
              <a:rPr lang="en-US" sz="2000" dirty="0"/>
              <a:t> </a:t>
            </a:r>
            <a:r>
              <a:rPr lang="is-IS" sz="2000" dirty="0"/>
              <a:t>…</a:t>
            </a:r>
            <a:r>
              <a:rPr lang="en-US" sz="2000" dirty="0"/>
              <a:t> </a:t>
            </a:r>
            <a:r>
              <a:rPr lang="en-US" sz="2000" b="0" dirty="0"/>
              <a:t>OOS investigations that did not meet the timeframes established in</a:t>
            </a:r>
            <a:r>
              <a:rPr lang="en-US" sz="2000" dirty="0"/>
              <a:t> </a:t>
            </a:r>
            <a:r>
              <a:rPr lang="is-IS" sz="2000" dirty="0"/>
              <a:t>…</a:t>
            </a:r>
            <a:r>
              <a:rPr lang="en-US" sz="2000" b="0" dirty="0"/>
              <a:t> did not have a deviation report initiated and completed per the timeframes established in</a:t>
            </a:r>
            <a:r>
              <a:rPr lang="en-US" sz="2000" dirty="0"/>
              <a:t> </a:t>
            </a:r>
            <a:r>
              <a:rPr lang="is-IS" sz="2000" dirty="0"/>
              <a:t>…</a:t>
            </a:r>
          </a:p>
          <a:p>
            <a:pPr lvl="1"/>
            <a:endParaRPr lang="en-US" dirty="0"/>
          </a:p>
        </p:txBody>
      </p:sp>
    </p:spTree>
    <p:extLst>
      <p:ext uri="{BB962C8B-B14F-4D97-AF65-F5344CB8AC3E}">
        <p14:creationId xmlns:p14="http://schemas.microsoft.com/office/powerpoint/2010/main" val="26713182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Non-Conformance Related BDP SOPs</a:t>
            </a:r>
          </a:p>
        </p:txBody>
      </p:sp>
      <p:sp>
        <p:nvSpPr>
          <p:cNvPr id="3" name="Content Placeholder 2"/>
          <p:cNvSpPr>
            <a:spLocks noGrp="1"/>
          </p:cNvSpPr>
          <p:nvPr>
            <p:ph idx="4294967295"/>
          </p:nvPr>
        </p:nvSpPr>
        <p:spPr>
          <a:xfrm>
            <a:off x="441160" y="1838160"/>
            <a:ext cx="8607425" cy="4140200"/>
          </a:xfrm>
        </p:spPr>
        <p:txBody>
          <a:bodyPr/>
          <a:lstStyle/>
          <a:p>
            <a:pPr>
              <a:lnSpc>
                <a:spcPct val="110000"/>
              </a:lnSpc>
              <a:spcBef>
                <a:spcPts val="1800"/>
              </a:spcBef>
              <a:buClr>
                <a:srgbClr val="0070C0"/>
              </a:buClr>
            </a:pPr>
            <a:r>
              <a:rPr lang="en-US" sz="2400" dirty="0"/>
              <a:t>SOP 21508, </a:t>
            </a:r>
            <a:r>
              <a:rPr lang="en-US" sz="2400" b="0" dirty="0"/>
              <a:t>Equipment Calibration Program</a:t>
            </a:r>
          </a:p>
          <a:p>
            <a:pPr>
              <a:lnSpc>
                <a:spcPct val="110000"/>
              </a:lnSpc>
              <a:spcBef>
                <a:spcPts val="1800"/>
              </a:spcBef>
              <a:buClr>
                <a:srgbClr val="0070C0"/>
              </a:buClr>
            </a:pPr>
            <a:r>
              <a:rPr lang="en-US" sz="2400" dirty="0"/>
              <a:t>SOP 21526, </a:t>
            </a:r>
            <a:r>
              <a:rPr lang="en-US" sz="2400" b="0" dirty="0"/>
              <a:t>Engineering Event Management</a:t>
            </a:r>
          </a:p>
          <a:p>
            <a:pPr>
              <a:lnSpc>
                <a:spcPct val="110000"/>
              </a:lnSpc>
              <a:spcBef>
                <a:spcPts val="1800"/>
              </a:spcBef>
              <a:buClr>
                <a:srgbClr val="0070C0"/>
              </a:buClr>
            </a:pPr>
            <a:r>
              <a:rPr lang="en-US" sz="2400" dirty="0"/>
              <a:t>SOP 21525, </a:t>
            </a:r>
            <a:r>
              <a:rPr lang="en-US" sz="2400" b="0" dirty="0"/>
              <a:t>Responding to Power Outages in Building A &amp; B of the ATRF</a:t>
            </a:r>
          </a:p>
          <a:p>
            <a:pPr>
              <a:lnSpc>
                <a:spcPct val="110000"/>
              </a:lnSpc>
              <a:spcBef>
                <a:spcPts val="1800"/>
              </a:spcBef>
              <a:buClr>
                <a:srgbClr val="0070C0"/>
              </a:buClr>
            </a:pPr>
            <a:r>
              <a:rPr lang="en-US" sz="2400" dirty="0"/>
              <a:t>SOP 21101, </a:t>
            </a:r>
            <a:r>
              <a:rPr lang="en-US" sz="2400" b="0" dirty="0"/>
              <a:t>Internal CGMP Compliance Auditing</a:t>
            </a:r>
          </a:p>
          <a:p>
            <a:pPr>
              <a:lnSpc>
                <a:spcPct val="110000"/>
              </a:lnSpc>
              <a:spcBef>
                <a:spcPts val="1800"/>
              </a:spcBef>
              <a:buClr>
                <a:srgbClr val="0070C0"/>
              </a:buClr>
            </a:pPr>
            <a:r>
              <a:rPr lang="en-US" sz="2400" dirty="0"/>
              <a:t>SOP 21008, </a:t>
            </a:r>
            <a:r>
              <a:rPr lang="en-US" sz="2400" b="0" dirty="0"/>
              <a:t>Material Review Board</a:t>
            </a:r>
          </a:p>
        </p:txBody>
      </p:sp>
    </p:spTree>
    <p:extLst>
      <p:ext uri="{BB962C8B-B14F-4D97-AF65-F5344CB8AC3E}">
        <p14:creationId xmlns:p14="http://schemas.microsoft.com/office/powerpoint/2010/main" val="19943888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Non-Conformance Related BDP SOPs (continued)</a:t>
            </a:r>
          </a:p>
        </p:txBody>
      </p:sp>
      <p:sp>
        <p:nvSpPr>
          <p:cNvPr id="3" name="Content Placeholder 2"/>
          <p:cNvSpPr>
            <a:spLocks noGrp="1"/>
          </p:cNvSpPr>
          <p:nvPr>
            <p:ph idx="4294967295"/>
          </p:nvPr>
        </p:nvSpPr>
        <p:spPr>
          <a:xfrm>
            <a:off x="409492" y="1841335"/>
            <a:ext cx="8232775" cy="4724400"/>
          </a:xfrm>
        </p:spPr>
        <p:txBody>
          <a:bodyPr/>
          <a:lstStyle/>
          <a:p>
            <a:pPr>
              <a:lnSpc>
                <a:spcPct val="110000"/>
              </a:lnSpc>
              <a:spcBef>
                <a:spcPts val="1600"/>
              </a:spcBef>
              <a:buClr>
                <a:srgbClr val="0070C0"/>
              </a:buClr>
            </a:pPr>
            <a:r>
              <a:rPr lang="en-US" sz="2400" dirty="0"/>
              <a:t>SOP 21704, </a:t>
            </a:r>
            <a:r>
              <a:rPr lang="en-US" sz="2400" b="0" i="0" dirty="0">
                <a:effectLst/>
                <a:latin typeface="Arial" panose="020B0604020202020204" pitchFamily="34" charset="0"/>
              </a:rPr>
              <a:t>Biopharmaceutica</a:t>
            </a:r>
            <a:r>
              <a:rPr lang="en-US" sz="2400" b="0" dirty="0">
                <a:latin typeface="Arial" panose="020B0604020202020204" pitchFamily="34" charset="0"/>
              </a:rPr>
              <a:t>l </a:t>
            </a:r>
            <a:r>
              <a:rPr lang="en-US" sz="2400" b="0" dirty="0"/>
              <a:t>Quality Assurance Hold/Quarantine Policy for Materials and Product</a:t>
            </a:r>
          </a:p>
          <a:p>
            <a:pPr>
              <a:lnSpc>
                <a:spcPct val="110000"/>
              </a:lnSpc>
              <a:spcBef>
                <a:spcPts val="1600"/>
              </a:spcBef>
              <a:buClr>
                <a:srgbClr val="0070C0"/>
              </a:buClr>
            </a:pPr>
            <a:r>
              <a:rPr lang="en-US" sz="2400" dirty="0"/>
              <a:t>SOP 21705, </a:t>
            </a:r>
            <a:r>
              <a:rPr lang="en-US" sz="2400" b="0" dirty="0"/>
              <a:t>Request for Additional Processing of Drug Substance or Final Drug Product</a:t>
            </a:r>
          </a:p>
          <a:p>
            <a:pPr>
              <a:lnSpc>
                <a:spcPct val="110000"/>
              </a:lnSpc>
              <a:spcBef>
                <a:spcPts val="1600"/>
              </a:spcBef>
              <a:buClr>
                <a:srgbClr val="0070C0"/>
              </a:buClr>
            </a:pPr>
            <a:r>
              <a:rPr lang="en-US" sz="2400" dirty="0"/>
              <a:t>SOP 22313, </a:t>
            </a:r>
            <a:r>
              <a:rPr lang="en-US" sz="2400" b="0" dirty="0"/>
              <a:t>Environmental and Utility Monitoring – Excursions Event Notification and Evaluation</a:t>
            </a:r>
          </a:p>
          <a:p>
            <a:pPr>
              <a:lnSpc>
                <a:spcPct val="110000"/>
              </a:lnSpc>
              <a:spcBef>
                <a:spcPts val="1600"/>
              </a:spcBef>
              <a:buClr>
                <a:srgbClr val="0070C0"/>
              </a:buClr>
            </a:pPr>
            <a:r>
              <a:rPr lang="en-US" sz="2400" dirty="0"/>
              <a:t>SOP 24101, </a:t>
            </a:r>
            <a:r>
              <a:rPr lang="en-US" sz="2400" b="0" dirty="0"/>
              <a:t>Field Withdrawal or Correction of Investigational Products</a:t>
            </a:r>
          </a:p>
        </p:txBody>
      </p:sp>
    </p:spTree>
    <p:extLst>
      <p:ext uri="{BB962C8B-B14F-4D97-AF65-F5344CB8AC3E}">
        <p14:creationId xmlns:p14="http://schemas.microsoft.com/office/powerpoint/2010/main" val="38724900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pPr>
            <a:r>
              <a:rPr lang="en-US" dirty="0"/>
              <a:t>Documentation and Investigation</a:t>
            </a:r>
            <a:br>
              <a:rPr lang="en-US" dirty="0"/>
            </a:br>
            <a:r>
              <a:rPr lang="en-US" dirty="0"/>
              <a:t>of Non-Conformances</a:t>
            </a:r>
          </a:p>
        </p:txBody>
      </p:sp>
      <p:sp>
        <p:nvSpPr>
          <p:cNvPr id="3" name="Content Placeholder 2"/>
          <p:cNvSpPr>
            <a:spLocks noGrp="1"/>
          </p:cNvSpPr>
          <p:nvPr>
            <p:ph idx="4294967295"/>
          </p:nvPr>
        </p:nvSpPr>
        <p:spPr>
          <a:xfrm>
            <a:off x="341906" y="1679576"/>
            <a:ext cx="8232775" cy="4976138"/>
          </a:xfrm>
        </p:spPr>
        <p:txBody>
          <a:bodyPr/>
          <a:lstStyle/>
          <a:p>
            <a:pPr>
              <a:buClr>
                <a:srgbClr val="0070C0"/>
              </a:buClr>
            </a:pPr>
            <a:r>
              <a:rPr lang="en-US" sz="2400" dirty="0"/>
              <a:t>Usually need an investigation team</a:t>
            </a:r>
          </a:p>
          <a:p>
            <a:pPr lvl="1">
              <a:buClr>
                <a:srgbClr val="0070C0"/>
              </a:buClr>
            </a:pPr>
            <a:r>
              <a:rPr lang="en-US" sz="2200" dirty="0"/>
              <a:t>The person who caused it or discovered it</a:t>
            </a:r>
          </a:p>
          <a:p>
            <a:pPr lvl="1">
              <a:buClr>
                <a:srgbClr val="0070C0"/>
              </a:buClr>
            </a:pPr>
            <a:r>
              <a:rPr lang="en-US" sz="2200" dirty="0"/>
              <a:t>QA</a:t>
            </a:r>
          </a:p>
          <a:p>
            <a:pPr lvl="1">
              <a:buClr>
                <a:srgbClr val="0070C0"/>
              </a:buClr>
            </a:pPr>
            <a:r>
              <a:rPr lang="en-US" sz="2200" dirty="0"/>
              <a:t>Project Scientist</a:t>
            </a:r>
          </a:p>
          <a:p>
            <a:pPr lvl="1">
              <a:buClr>
                <a:srgbClr val="0070C0"/>
              </a:buClr>
            </a:pPr>
            <a:r>
              <a:rPr lang="en-US" sz="2200" dirty="0"/>
              <a:t>Subject Matter Expert (SME)</a:t>
            </a:r>
          </a:p>
          <a:p>
            <a:pPr lvl="1">
              <a:buClr>
                <a:srgbClr val="0070C0"/>
              </a:buClr>
            </a:pPr>
            <a:r>
              <a:rPr lang="en-US" sz="2200" dirty="0"/>
              <a:t>Impacted party</a:t>
            </a:r>
          </a:p>
          <a:p>
            <a:pPr lvl="1">
              <a:buClr>
                <a:srgbClr val="0070C0"/>
              </a:buClr>
            </a:pPr>
            <a:r>
              <a:rPr lang="en-US" sz="2200" dirty="0"/>
              <a:t>QC/Analytical (for OOSs and related)</a:t>
            </a:r>
          </a:p>
          <a:p>
            <a:pPr lvl="1">
              <a:buClr>
                <a:srgbClr val="0070C0"/>
              </a:buClr>
            </a:pPr>
            <a:r>
              <a:rPr lang="en-US" sz="2200" dirty="0"/>
              <a:t>Others, as appropriate</a:t>
            </a:r>
          </a:p>
          <a:p>
            <a:pPr>
              <a:buClr>
                <a:srgbClr val="0070C0"/>
              </a:buClr>
            </a:pPr>
            <a:r>
              <a:rPr lang="en-US" sz="2400" dirty="0"/>
              <a:t>Need to investigate other lots of the same product and/or similar products to see whether the same non-conformance &amp; actions applies to them as well.  May require a CAPA.</a:t>
            </a:r>
          </a:p>
        </p:txBody>
      </p:sp>
    </p:spTree>
    <p:extLst>
      <p:ext uri="{BB962C8B-B14F-4D97-AF65-F5344CB8AC3E}">
        <p14:creationId xmlns:p14="http://schemas.microsoft.com/office/powerpoint/2010/main" val="39724781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0000"/>
              </a:lnSpc>
            </a:pPr>
            <a:r>
              <a:rPr lang="en-US" sz="2800" dirty="0"/>
              <a:t>Warning Letter</a:t>
            </a:r>
            <a:br>
              <a:rPr lang="en-US" dirty="0"/>
            </a:br>
            <a:r>
              <a:rPr lang="en-US" sz="2000" dirty="0" err="1"/>
              <a:t>Fenwal</a:t>
            </a:r>
            <a:r>
              <a:rPr lang="en-US" sz="2000" dirty="0"/>
              <a:t>, a Fresenius-</a:t>
            </a:r>
            <a:r>
              <a:rPr lang="en-US" sz="2000" dirty="0" err="1"/>
              <a:t>Kabi</a:t>
            </a:r>
            <a:r>
              <a:rPr lang="en-US" sz="2000" dirty="0"/>
              <a:t> Company</a:t>
            </a:r>
          </a:p>
        </p:txBody>
      </p:sp>
      <p:sp>
        <p:nvSpPr>
          <p:cNvPr id="3" name="Content Placeholder 2"/>
          <p:cNvSpPr>
            <a:spLocks noGrp="1"/>
          </p:cNvSpPr>
          <p:nvPr>
            <p:ph idx="4294967295"/>
          </p:nvPr>
        </p:nvSpPr>
        <p:spPr>
          <a:xfrm>
            <a:off x="451002" y="1762787"/>
            <a:ext cx="8299408" cy="4724400"/>
          </a:xfrm>
        </p:spPr>
        <p:txBody>
          <a:bodyPr>
            <a:normAutofit lnSpcReduction="10000"/>
          </a:bodyPr>
          <a:lstStyle/>
          <a:p>
            <a:pPr marL="0" indent="0">
              <a:lnSpc>
                <a:spcPct val="110000"/>
              </a:lnSpc>
              <a:buNone/>
            </a:pPr>
            <a:r>
              <a:rPr lang="en-US" b="0" dirty="0"/>
              <a:t>“Observation 1.    You failed to thoroughly investigate any unexplained discrepancy or the failure of a batch or any of its components to meet any of its specifications whether or not the batch has already been distributed. In addition,</a:t>
            </a:r>
            <a:r>
              <a:rPr lang="en-US" dirty="0"/>
              <a:t> you failed to extend the investigation to other batches of the same product and other products that might have been associated with the discrepancy</a:t>
            </a:r>
            <a:r>
              <a:rPr lang="en-US" b="0" dirty="0"/>
              <a:t> ...  Our inspection </a:t>
            </a:r>
            <a:r>
              <a:rPr lang="is-IS" b="0" dirty="0"/>
              <a:t>…</a:t>
            </a:r>
            <a:r>
              <a:rPr lang="en-US" b="0" dirty="0"/>
              <a:t> found that you have received multiple consumer complaints related to </a:t>
            </a:r>
            <a:r>
              <a:rPr lang="is-IS" b="0" dirty="0"/>
              <a:t>…</a:t>
            </a:r>
            <a:r>
              <a:rPr lang="en-US" b="0" dirty="0"/>
              <a:t> product mix-ups </a:t>
            </a:r>
            <a:r>
              <a:rPr lang="is-IS" b="0" dirty="0"/>
              <a:t>..</a:t>
            </a:r>
            <a:r>
              <a:rPr lang="en-US" b="0" dirty="0"/>
              <a:t>.  You have confirmed most of these quality issues. Your investigations have failed to identify the deficiencies in need of correction to avoid the distribution of </a:t>
            </a:r>
            <a:r>
              <a:rPr lang="is-IS" b="0" dirty="0"/>
              <a:t>…</a:t>
            </a:r>
            <a:r>
              <a:rPr lang="en-US" b="0" dirty="0"/>
              <a:t> products which are not in full compliance with regulatory specifications. In addition, </a:t>
            </a:r>
            <a:r>
              <a:rPr lang="en-US" dirty="0"/>
              <a:t>the scope of your investigations was not expanded to other lots and products potentially affected by these deviations.”</a:t>
            </a:r>
          </a:p>
        </p:txBody>
      </p:sp>
    </p:spTree>
    <p:extLst>
      <p:ext uri="{BB962C8B-B14F-4D97-AF65-F5344CB8AC3E}">
        <p14:creationId xmlns:p14="http://schemas.microsoft.com/office/powerpoint/2010/main" val="5718360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D1003D-74B6-D797-038F-B4A21C6F3D3C}"/>
              </a:ext>
            </a:extLst>
          </p:cNvPr>
          <p:cNvSpPr>
            <a:spLocks noGrp="1"/>
          </p:cNvSpPr>
          <p:nvPr>
            <p:ph type="title"/>
          </p:nvPr>
        </p:nvSpPr>
        <p:spPr/>
        <p:txBody>
          <a:bodyPr/>
          <a:lstStyle/>
          <a:p>
            <a:r>
              <a:rPr lang="en-US" dirty="0"/>
              <a:t>Determination </a:t>
            </a:r>
          </a:p>
        </p:txBody>
      </p:sp>
      <p:sp>
        <p:nvSpPr>
          <p:cNvPr id="3" name="Text Placeholder 2"/>
          <p:cNvSpPr>
            <a:spLocks noGrp="1"/>
          </p:cNvSpPr>
          <p:nvPr>
            <p:ph type="body" idx="4294967295"/>
          </p:nvPr>
        </p:nvSpPr>
        <p:spPr>
          <a:xfrm>
            <a:off x="1371600" y="2144713"/>
            <a:ext cx="7772400" cy="1500187"/>
          </a:xfrm>
        </p:spPr>
        <p:txBody>
          <a:bodyPr/>
          <a:lstStyle/>
          <a:p>
            <a:r>
              <a:rPr lang="en-US" sz="3600" dirty="0"/>
              <a:t>Root Cause Determination</a:t>
            </a:r>
          </a:p>
        </p:txBody>
      </p:sp>
    </p:spTree>
    <p:extLst>
      <p:ext uri="{BB962C8B-B14F-4D97-AF65-F5344CB8AC3E}">
        <p14:creationId xmlns:p14="http://schemas.microsoft.com/office/powerpoint/2010/main" val="41734620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D1F61-81F8-47DC-B3F4-4AE3231FC0FA}"/>
              </a:ext>
            </a:extLst>
          </p:cNvPr>
          <p:cNvSpPr>
            <a:spLocks noGrp="1"/>
          </p:cNvSpPr>
          <p:nvPr>
            <p:ph type="title"/>
          </p:nvPr>
        </p:nvSpPr>
        <p:spPr/>
        <p:txBody>
          <a:bodyPr/>
          <a:lstStyle/>
          <a:p>
            <a:r>
              <a:rPr lang="en-US" dirty="0"/>
              <a:t>Definition</a:t>
            </a:r>
          </a:p>
        </p:txBody>
      </p:sp>
      <p:sp>
        <p:nvSpPr>
          <p:cNvPr id="3" name="Content Placeholder 2">
            <a:extLst>
              <a:ext uri="{FF2B5EF4-FFF2-40B4-BE49-F238E27FC236}">
                <a16:creationId xmlns:a16="http://schemas.microsoft.com/office/drawing/2014/main" id="{B04C3F81-2A64-4442-924F-CF4A2EEC4E43}"/>
              </a:ext>
            </a:extLst>
          </p:cNvPr>
          <p:cNvSpPr>
            <a:spLocks noGrp="1"/>
          </p:cNvSpPr>
          <p:nvPr>
            <p:ph idx="1"/>
          </p:nvPr>
        </p:nvSpPr>
        <p:spPr/>
        <p:txBody>
          <a:bodyPr/>
          <a:lstStyle/>
          <a:p>
            <a:r>
              <a:rPr lang="en-US" b="0" dirty="0"/>
              <a:t>A root cause is defined as a factor that caused a nonconformance and should be permanently eliminated through process improvement. The root cause is the core issue—the highest-level cause—that sets in motion the entire cause-and-effect reaction that ultimately leads to the problem(s).</a:t>
            </a:r>
          </a:p>
          <a:p>
            <a:endParaRPr lang="en-US" b="0" dirty="0"/>
          </a:p>
          <a:p>
            <a:r>
              <a:rPr lang="en-US" b="0" dirty="0"/>
              <a:t>Root cause analysis (RCA) is defined as a collective term that describes a wide range of approaches, tools, and techniques used to uncover causes of problems. Some RCA approaches are geared more toward identifying true root causes than others, some are more general problem-solving techniques, and others simply offer support for the core activity of root cause analysis.</a:t>
            </a:r>
          </a:p>
        </p:txBody>
      </p:sp>
      <p:sp>
        <p:nvSpPr>
          <p:cNvPr id="4" name="Slide Number Placeholder 3">
            <a:extLst>
              <a:ext uri="{FF2B5EF4-FFF2-40B4-BE49-F238E27FC236}">
                <a16:creationId xmlns:a16="http://schemas.microsoft.com/office/drawing/2014/main" id="{0120D8FB-1141-4BC4-A5BD-3C8657C50060}"/>
              </a:ext>
            </a:extLst>
          </p:cNvPr>
          <p:cNvSpPr>
            <a:spLocks noGrp="1"/>
          </p:cNvSpPr>
          <p:nvPr>
            <p:ph type="sldNum" sz="quarter" idx="4294967295"/>
          </p:nvPr>
        </p:nvSpPr>
        <p:spPr>
          <a:xfrm>
            <a:off x="7010400" y="6356350"/>
            <a:ext cx="2133600" cy="365125"/>
          </a:xfrm>
        </p:spPr>
        <p:txBody>
          <a:bodyPr/>
          <a:lstStyle/>
          <a:p>
            <a:fld id="{0A090F8D-2E91-45E8-9D37-A3B45C7194D7}" type="slidenum">
              <a:rPr lang="en-US" smtClean="0"/>
              <a:pPr/>
              <a:t>68</a:t>
            </a:fld>
            <a:endParaRPr lang="en-US" dirty="0"/>
          </a:p>
        </p:txBody>
      </p:sp>
    </p:spTree>
    <p:extLst>
      <p:ext uri="{BB962C8B-B14F-4D97-AF65-F5344CB8AC3E}">
        <p14:creationId xmlns:p14="http://schemas.microsoft.com/office/powerpoint/2010/main" val="40735839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Root Cause Determination</a:t>
            </a:r>
          </a:p>
        </p:txBody>
      </p:sp>
      <p:sp>
        <p:nvSpPr>
          <p:cNvPr id="3" name="Content Placeholder 2"/>
          <p:cNvSpPr>
            <a:spLocks noGrp="1"/>
          </p:cNvSpPr>
          <p:nvPr>
            <p:ph idx="4294967295"/>
          </p:nvPr>
        </p:nvSpPr>
        <p:spPr>
          <a:xfrm>
            <a:off x="329979" y="1647494"/>
            <a:ext cx="8232775" cy="5353050"/>
          </a:xfrm>
        </p:spPr>
        <p:txBody>
          <a:bodyPr/>
          <a:lstStyle/>
          <a:p>
            <a:pPr>
              <a:buClr>
                <a:srgbClr val="0070C0"/>
              </a:buClr>
            </a:pPr>
            <a:r>
              <a:rPr lang="en-US" dirty="0"/>
              <a:t>Need to determine the causes and the root causes at all the affected levels</a:t>
            </a:r>
          </a:p>
          <a:p>
            <a:pPr>
              <a:buClr>
                <a:srgbClr val="0070C0"/>
              </a:buClr>
            </a:pPr>
            <a:r>
              <a:rPr lang="en-US" dirty="0"/>
              <a:t>Usually, there is more than one root cause</a:t>
            </a:r>
          </a:p>
          <a:p>
            <a:pPr>
              <a:buClr>
                <a:srgbClr val="0070C0"/>
              </a:buClr>
            </a:pPr>
            <a:r>
              <a:rPr lang="en-US" dirty="0"/>
              <a:t>Ask: </a:t>
            </a:r>
          </a:p>
          <a:p>
            <a:pPr lvl="1">
              <a:buClr>
                <a:srgbClr val="0070C0"/>
              </a:buClr>
            </a:pPr>
            <a:r>
              <a:rPr lang="en-US" dirty="0"/>
              <a:t>What caused the non-conformance (This is the immediate cause)</a:t>
            </a:r>
          </a:p>
          <a:p>
            <a:pPr lvl="1">
              <a:buClr>
                <a:srgbClr val="0070C0"/>
              </a:buClr>
            </a:pPr>
            <a:r>
              <a:rPr lang="en-US" dirty="0"/>
              <a:t>What caused that problem (This is a secondary cause)</a:t>
            </a:r>
          </a:p>
          <a:p>
            <a:pPr lvl="1">
              <a:buClr>
                <a:srgbClr val="0070C0"/>
              </a:buClr>
            </a:pPr>
            <a:r>
              <a:rPr lang="en-US" dirty="0"/>
              <a:t>What caused that problem (This is a tertiary cause)</a:t>
            </a:r>
          </a:p>
          <a:p>
            <a:pPr lvl="1">
              <a:buClr>
                <a:srgbClr val="0070C0"/>
              </a:buClr>
            </a:pPr>
            <a:r>
              <a:rPr lang="en-US" dirty="0"/>
              <a:t>What caused that problem (These are additional sublevel causes)</a:t>
            </a:r>
          </a:p>
          <a:p>
            <a:pPr lvl="1">
              <a:buClr>
                <a:srgbClr val="0070C0"/>
              </a:buClr>
            </a:pPr>
            <a:r>
              <a:rPr lang="en-US" dirty="0"/>
              <a:t>What caused that problem (These are the true Root Causes)</a:t>
            </a:r>
          </a:p>
          <a:p>
            <a:pPr>
              <a:buClr>
                <a:srgbClr val="0070C0"/>
              </a:buClr>
            </a:pPr>
            <a:r>
              <a:rPr lang="en-US" dirty="0"/>
              <a:t>Dig deep.  Can usually drill down 5 levels!</a:t>
            </a:r>
          </a:p>
          <a:p>
            <a:pPr>
              <a:buClr>
                <a:srgbClr val="0070C0"/>
              </a:buClr>
            </a:pPr>
            <a:r>
              <a:rPr lang="en-US" dirty="0"/>
              <a:t>Correcting a true root cause solves many problems and is worth the effort.</a:t>
            </a:r>
          </a:p>
          <a:p>
            <a:pPr>
              <a:buClr>
                <a:srgbClr val="0070C0"/>
              </a:buClr>
            </a:pPr>
            <a:r>
              <a:rPr lang="en-US" dirty="0"/>
              <a:t>True root cause may not be what you first thought and can only be determined by deeper investigation.</a:t>
            </a:r>
          </a:p>
        </p:txBody>
      </p:sp>
    </p:spTree>
    <p:extLst>
      <p:ext uri="{BB962C8B-B14F-4D97-AF65-F5344CB8AC3E}">
        <p14:creationId xmlns:p14="http://schemas.microsoft.com/office/powerpoint/2010/main" val="2520727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D2F4C-34B5-4D90-B53F-BB4929953076}"/>
              </a:ext>
            </a:extLst>
          </p:cNvPr>
          <p:cNvSpPr>
            <a:spLocks noGrp="1"/>
          </p:cNvSpPr>
          <p:nvPr>
            <p:ph type="title"/>
          </p:nvPr>
        </p:nvSpPr>
        <p:spPr/>
        <p:txBody>
          <a:bodyPr/>
          <a:lstStyle/>
          <a:p>
            <a:r>
              <a:rPr lang="en-US" dirty="0"/>
              <a:t>Additional Information</a:t>
            </a:r>
          </a:p>
        </p:txBody>
      </p:sp>
      <p:sp>
        <p:nvSpPr>
          <p:cNvPr id="3" name="Content Placeholder 2">
            <a:extLst>
              <a:ext uri="{FF2B5EF4-FFF2-40B4-BE49-F238E27FC236}">
                <a16:creationId xmlns:a16="http://schemas.microsoft.com/office/drawing/2014/main" id="{41B75A80-DE74-45A1-B442-DBEE2BFE930E}"/>
              </a:ext>
            </a:extLst>
          </p:cNvPr>
          <p:cNvSpPr>
            <a:spLocks noGrp="1"/>
          </p:cNvSpPr>
          <p:nvPr>
            <p:ph idx="1"/>
          </p:nvPr>
        </p:nvSpPr>
        <p:spPr/>
        <p:txBody>
          <a:bodyPr/>
          <a:lstStyle/>
          <a:p>
            <a:r>
              <a:rPr lang="en-US" dirty="0"/>
              <a:t>See also:  </a:t>
            </a:r>
          </a:p>
          <a:p>
            <a:pPr lvl="1"/>
            <a:r>
              <a:rPr lang="en-US" dirty="0"/>
              <a:t>http://www.historyofvaccines.org/content/blog/early-uses-diphtheria-antitoxin-united-states</a:t>
            </a:r>
          </a:p>
          <a:p>
            <a:pPr lvl="1"/>
            <a:r>
              <a:rPr lang="en-US" dirty="0"/>
              <a:t>The Road to the Biotech Revolution: Highlights of 100 Years of Biologics Regulation; FDA Consumer magazine, The Centennial Edition / January-February 2006</a:t>
            </a:r>
          </a:p>
        </p:txBody>
      </p:sp>
      <p:sp>
        <p:nvSpPr>
          <p:cNvPr id="4" name="Slide Number Placeholder 3">
            <a:extLst>
              <a:ext uri="{FF2B5EF4-FFF2-40B4-BE49-F238E27FC236}">
                <a16:creationId xmlns:a16="http://schemas.microsoft.com/office/drawing/2014/main" id="{BF720C2A-6AE8-4BC1-A51C-68CB8A5EC7F3}"/>
              </a:ext>
            </a:extLst>
          </p:cNvPr>
          <p:cNvSpPr>
            <a:spLocks noGrp="1"/>
          </p:cNvSpPr>
          <p:nvPr>
            <p:ph type="sldNum" sz="quarter" idx="4294967295"/>
          </p:nvPr>
        </p:nvSpPr>
        <p:spPr>
          <a:xfrm>
            <a:off x="7010400" y="6356350"/>
            <a:ext cx="2133600" cy="365125"/>
          </a:xfrm>
        </p:spPr>
        <p:txBody>
          <a:bodyPr/>
          <a:lstStyle/>
          <a:p>
            <a:fld id="{0A090F8D-2E91-45E8-9D37-A3B45C7194D7}" type="slidenum">
              <a:rPr lang="en-US" smtClean="0"/>
              <a:pPr/>
              <a:t>7</a:t>
            </a:fld>
            <a:endParaRPr lang="en-US" dirty="0"/>
          </a:p>
        </p:txBody>
      </p:sp>
    </p:spTree>
    <p:extLst>
      <p:ext uri="{BB962C8B-B14F-4D97-AF65-F5344CB8AC3E}">
        <p14:creationId xmlns:p14="http://schemas.microsoft.com/office/powerpoint/2010/main" val="24236276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Root Cause- Determination</a:t>
            </a:r>
          </a:p>
        </p:txBody>
      </p:sp>
      <p:sp>
        <p:nvSpPr>
          <p:cNvPr id="3" name="Content Placeholder 2"/>
          <p:cNvSpPr>
            <a:spLocks noGrp="1"/>
          </p:cNvSpPr>
          <p:nvPr>
            <p:ph idx="4294967295"/>
          </p:nvPr>
        </p:nvSpPr>
        <p:spPr>
          <a:xfrm>
            <a:off x="226613" y="1773956"/>
            <a:ext cx="8626976" cy="4638771"/>
          </a:xfrm>
        </p:spPr>
        <p:txBody>
          <a:bodyPr/>
          <a:lstStyle/>
          <a:p>
            <a:pPr>
              <a:buClr>
                <a:srgbClr val="0070C0"/>
              </a:buClr>
            </a:pPr>
            <a:r>
              <a:rPr lang="en-US" dirty="0"/>
              <a:t>There is usually more than one root cause</a:t>
            </a:r>
          </a:p>
          <a:p>
            <a:pPr>
              <a:buClr>
                <a:srgbClr val="0070C0"/>
              </a:buClr>
            </a:pPr>
            <a:r>
              <a:rPr lang="en-US" dirty="0"/>
              <a:t>Ask: </a:t>
            </a:r>
          </a:p>
          <a:p>
            <a:pPr lvl="1">
              <a:buClr>
                <a:srgbClr val="0070C0"/>
              </a:buClr>
            </a:pPr>
            <a:r>
              <a:rPr lang="en-US" dirty="0"/>
              <a:t>Who? – Use employee identification numbers or titles rather than names.  Must identify the who.</a:t>
            </a:r>
          </a:p>
          <a:p>
            <a:pPr lvl="1">
              <a:buClr>
                <a:srgbClr val="0070C0"/>
              </a:buClr>
            </a:pPr>
            <a:r>
              <a:rPr lang="en-US" dirty="0"/>
              <a:t>What? – What was affected?  What product, utility, </a:t>
            </a:r>
            <a:r>
              <a:rPr lang="en-US" dirty="0" err="1"/>
              <a:t>etc</a:t>
            </a:r>
            <a:r>
              <a:rPr lang="en-US" dirty="0"/>
              <a:t>? Description must be sufficient to allow someone (FDA investigator) to know all the pertinent information of what happened.</a:t>
            </a:r>
          </a:p>
          <a:p>
            <a:pPr lvl="1">
              <a:buClr>
                <a:srgbClr val="0070C0"/>
              </a:buClr>
            </a:pPr>
            <a:r>
              <a:rPr lang="en-US" dirty="0"/>
              <a:t>When? – Dates &amp; times, durations</a:t>
            </a:r>
          </a:p>
          <a:p>
            <a:pPr lvl="1">
              <a:buClr>
                <a:srgbClr val="0070C0"/>
              </a:buClr>
            </a:pPr>
            <a:r>
              <a:rPr lang="en-US" dirty="0"/>
              <a:t>Where? – Building, Room, Equipment, Etc.</a:t>
            </a:r>
          </a:p>
          <a:p>
            <a:pPr lvl="1">
              <a:buClr>
                <a:srgbClr val="0070C0"/>
              </a:buClr>
            </a:pPr>
            <a:r>
              <a:rPr lang="en-US" dirty="0"/>
              <a:t>Why? – What were the mitigating factors?  What went wrong?  What allowed it to happen?  What were the true root causes?</a:t>
            </a:r>
          </a:p>
          <a:p>
            <a:pPr lvl="1">
              <a:buClr>
                <a:srgbClr val="0070C0"/>
              </a:buClr>
            </a:pPr>
            <a:r>
              <a:rPr lang="en-US" dirty="0"/>
              <a:t>How? – How did it happen step by step.  What was the timeline of the event?  Description must be sufficient to allow others (Supervisors, QA, Management, FDA investigator) to know all the pertinent information of how it happened and to be able to reconstruct what happened.</a:t>
            </a:r>
          </a:p>
        </p:txBody>
      </p:sp>
    </p:spTree>
    <p:extLst>
      <p:ext uri="{BB962C8B-B14F-4D97-AF65-F5344CB8AC3E}">
        <p14:creationId xmlns:p14="http://schemas.microsoft.com/office/powerpoint/2010/main" val="11194620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0000"/>
              </a:lnSpc>
            </a:pPr>
            <a:r>
              <a:rPr lang="en-US" sz="2800" dirty="0"/>
              <a:t>Warning Letter – “Who”</a:t>
            </a:r>
            <a:br>
              <a:rPr lang="en-US" dirty="0"/>
            </a:br>
            <a:r>
              <a:rPr lang="en-US" sz="2000" dirty="0" err="1"/>
              <a:t>CorePharma</a:t>
            </a:r>
            <a:r>
              <a:rPr lang="en-US" sz="2000" dirty="0"/>
              <a:t>, LLC, Middlesex, NJ</a:t>
            </a:r>
          </a:p>
        </p:txBody>
      </p:sp>
      <p:sp>
        <p:nvSpPr>
          <p:cNvPr id="3" name="Content Placeholder 2"/>
          <p:cNvSpPr>
            <a:spLocks noGrp="1"/>
          </p:cNvSpPr>
          <p:nvPr>
            <p:ph idx="4294967295"/>
          </p:nvPr>
        </p:nvSpPr>
        <p:spPr>
          <a:xfrm>
            <a:off x="155050" y="1816983"/>
            <a:ext cx="8466138" cy="4724400"/>
          </a:xfrm>
        </p:spPr>
        <p:txBody>
          <a:bodyPr>
            <a:normAutofit lnSpcReduction="10000"/>
          </a:bodyPr>
          <a:lstStyle/>
          <a:p>
            <a:pPr>
              <a:buClr>
                <a:srgbClr val="0070C0"/>
              </a:buClr>
            </a:pPr>
            <a:r>
              <a:rPr lang="en-US" sz="1800" b="0" dirty="0"/>
              <a:t>Observation “2, a) Your investigation is inadequate ... Despite your inability to determine a definitive root cause, you released the batch …, </a:t>
            </a:r>
            <a:r>
              <a:rPr lang="en-US" sz="1800" dirty="0"/>
              <a:t>you failed to extend the investigation to other batches manufactured by the same operator even though you determined the probable root cause was due to operator error</a:t>
            </a:r>
            <a:r>
              <a:rPr lang="en-US" sz="1800" b="0" dirty="0"/>
              <a:t> …  Your response is inadequate because you do not describe the steps you have taken to ensure thorough investigations of discrepancies in the future.</a:t>
            </a:r>
          </a:p>
          <a:p>
            <a:pPr>
              <a:buClr>
                <a:srgbClr val="0070C0"/>
              </a:buClr>
            </a:pPr>
            <a:r>
              <a:rPr lang="en-US" sz="1800" b="0" dirty="0"/>
              <a:t>b) …  The investigation did not determine a root cause or evaluate the impact on product quality.  … you fail to address the possible cause …, the potential impact on product quality, or the implementation of adequate corrective actions to prevent recurrence...</a:t>
            </a:r>
          </a:p>
          <a:p>
            <a:pPr>
              <a:buClr>
                <a:srgbClr val="0070C0"/>
              </a:buClr>
            </a:pPr>
            <a:r>
              <a:rPr lang="en-US" sz="1800" b="0" dirty="0"/>
              <a:t>c). Your … investigation did not extend to other batches of product using the same … process even though your root cause analysis noted the need for numerous improvements to the … process.  …</a:t>
            </a:r>
          </a:p>
          <a:p>
            <a:pPr>
              <a:buClr>
                <a:srgbClr val="0070C0"/>
              </a:buClr>
            </a:pPr>
            <a:r>
              <a:rPr lang="en-US" sz="1800" b="0" dirty="0"/>
              <a:t>d) You failed to implement timely corrective actions after identifying increasing trends of … the defect.    3.  … your QCU failed to follow your … SOP …, for ensuring Problem Analysis and Corrective Action Reports … Sixty percent (33 of 55) PACARS (documenting corrective and preventive actions) …, were incomplete at the time of our inspection. …”</a:t>
            </a:r>
          </a:p>
          <a:p>
            <a:pPr>
              <a:lnSpc>
                <a:spcPct val="110000"/>
              </a:lnSpc>
            </a:pPr>
            <a:endParaRPr lang="en-US" dirty="0"/>
          </a:p>
        </p:txBody>
      </p:sp>
    </p:spTree>
    <p:extLst>
      <p:ext uri="{BB962C8B-B14F-4D97-AF65-F5344CB8AC3E}">
        <p14:creationId xmlns:p14="http://schemas.microsoft.com/office/powerpoint/2010/main" val="21068883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0000"/>
              </a:lnSpc>
            </a:pPr>
            <a:r>
              <a:rPr lang="en-US" sz="2800" dirty="0"/>
              <a:t>Warning Letter – “What”</a:t>
            </a:r>
            <a:br>
              <a:rPr lang="en-US" dirty="0"/>
            </a:br>
            <a:r>
              <a:rPr lang="en-US" sz="2000" dirty="0"/>
              <a:t>Jubilant </a:t>
            </a:r>
            <a:r>
              <a:rPr lang="en-US" sz="2000" dirty="0" err="1"/>
              <a:t>HollisterStier</a:t>
            </a:r>
            <a:r>
              <a:rPr lang="en-US" sz="2000" dirty="0"/>
              <a:t>, LLC, Spokane, WA</a:t>
            </a:r>
          </a:p>
        </p:txBody>
      </p:sp>
      <p:sp>
        <p:nvSpPr>
          <p:cNvPr id="3" name="Content Placeholder 2"/>
          <p:cNvSpPr>
            <a:spLocks noGrp="1"/>
          </p:cNvSpPr>
          <p:nvPr>
            <p:ph idx="4294967295"/>
          </p:nvPr>
        </p:nvSpPr>
        <p:spPr>
          <a:xfrm>
            <a:off x="194806" y="1733383"/>
            <a:ext cx="8631141" cy="4448341"/>
          </a:xfrm>
        </p:spPr>
        <p:txBody>
          <a:bodyPr/>
          <a:lstStyle/>
          <a:p>
            <a:pPr>
              <a:lnSpc>
                <a:spcPct val="110000"/>
              </a:lnSpc>
              <a:buClr>
                <a:srgbClr val="0070C0"/>
              </a:buClr>
            </a:pPr>
            <a:r>
              <a:rPr lang="en-US" sz="2200" b="0" dirty="0"/>
              <a:t>“</a:t>
            </a:r>
            <a:r>
              <a:rPr lang="is-IS" sz="2200" b="0" dirty="0"/>
              <a:t>… </a:t>
            </a:r>
            <a:r>
              <a:rPr lang="en-US" sz="2200" b="0" dirty="0"/>
              <a:t>your firm acknowledges the </a:t>
            </a:r>
            <a:r>
              <a:rPr lang="en-US" sz="2200" dirty="0"/>
              <a:t>lack of an adequate, documented evaluation of the effect of major equipment and facility modifications. </a:t>
            </a:r>
            <a:r>
              <a:rPr lang="en-US" sz="2200" b="0" dirty="0"/>
              <a:t>You also provide a retrospective impact assessment that you performed. Furthermore, you state that SOP 1608.9, “Quality Control of Hollister Stier Facility During and After Shutdown” has been revised to include an improved impact assessment process. Your response is inadequate because </a:t>
            </a:r>
            <a:r>
              <a:rPr lang="en-US" sz="2200" dirty="0"/>
              <a:t>you do not commit to conducting media fill process simulations to assure the aseptic processing operations are acceptable after major shutdown activities.</a:t>
            </a:r>
            <a:r>
              <a:rPr lang="en-US" sz="2200" b="0" dirty="0"/>
              <a:t>” </a:t>
            </a:r>
          </a:p>
        </p:txBody>
      </p:sp>
    </p:spTree>
    <p:extLst>
      <p:ext uri="{BB962C8B-B14F-4D97-AF65-F5344CB8AC3E}">
        <p14:creationId xmlns:p14="http://schemas.microsoft.com/office/powerpoint/2010/main" val="9715521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0000"/>
              </a:lnSpc>
            </a:pPr>
            <a:r>
              <a:rPr lang="en-US" sz="2800" dirty="0"/>
              <a:t>Warning Letter – “Why” &amp; “How”</a:t>
            </a:r>
            <a:br>
              <a:rPr lang="en-US" dirty="0"/>
            </a:br>
            <a:r>
              <a:rPr lang="en-US" sz="2000" dirty="0"/>
              <a:t>Ranbaxy Laboratories</a:t>
            </a:r>
          </a:p>
        </p:txBody>
      </p:sp>
      <p:sp>
        <p:nvSpPr>
          <p:cNvPr id="3" name="Content Placeholder 2"/>
          <p:cNvSpPr>
            <a:spLocks noGrp="1"/>
          </p:cNvSpPr>
          <p:nvPr>
            <p:ph idx="4294967295"/>
          </p:nvPr>
        </p:nvSpPr>
        <p:spPr>
          <a:xfrm>
            <a:off x="238539" y="1671347"/>
            <a:ext cx="8499944" cy="4724400"/>
          </a:xfrm>
        </p:spPr>
        <p:txBody>
          <a:bodyPr>
            <a:normAutofit lnSpcReduction="10000"/>
          </a:bodyPr>
          <a:lstStyle/>
          <a:p>
            <a:pPr>
              <a:lnSpc>
                <a:spcPct val="100000"/>
              </a:lnSpc>
              <a:buClr>
                <a:srgbClr val="0070C0"/>
              </a:buClr>
            </a:pPr>
            <a:r>
              <a:rPr lang="en-US" b="0" dirty="0"/>
              <a:t>Observation “3. Your procedures do not provide for a thorough review of unexplained discrepancies or failure of a batch or any of its components to meet its specifications </a:t>
            </a:r>
            <a:r>
              <a:rPr lang="is-IS" b="0" dirty="0"/>
              <a:t>…</a:t>
            </a:r>
          </a:p>
          <a:p>
            <a:pPr lvl="1">
              <a:lnSpc>
                <a:spcPct val="100000"/>
              </a:lnSpc>
              <a:buClr>
                <a:srgbClr val="0070C0"/>
              </a:buClr>
            </a:pPr>
            <a:r>
              <a:rPr lang="en-US" sz="1600" b="0" dirty="0"/>
              <a:t>A. </a:t>
            </a:r>
            <a:r>
              <a:rPr lang="en-US" sz="1600" dirty="0"/>
              <a:t>3. </a:t>
            </a:r>
            <a:r>
              <a:rPr lang="en-US" sz="1600" b="0" dirty="0"/>
              <a:t>The</a:t>
            </a:r>
            <a:r>
              <a:rPr lang="en-US" sz="1600" b="1" dirty="0"/>
              <a:t> investigation failed to confirm the root cause</a:t>
            </a:r>
            <a:r>
              <a:rPr lang="en-US" sz="1600" b="0" dirty="0"/>
              <a:t> conclusion that microbes found in [redacted] water samples were the cause of the contamination, in that these isolates were not shown (characterized to their genus and species level) to be related to the batch sterility failure isolate [redacted].</a:t>
            </a:r>
          </a:p>
          <a:p>
            <a:pPr>
              <a:lnSpc>
                <a:spcPct val="100000"/>
              </a:lnSpc>
              <a:buClr>
                <a:srgbClr val="0070C0"/>
              </a:buClr>
            </a:pPr>
            <a:r>
              <a:rPr lang="en-US" b="0" dirty="0"/>
              <a:t>Your response to the FDA 483 observation concerning the root cause conclusion in the investigation commits to implementing procedural changes that will address future sterility failures to ensure full characterization of investigational isolates. However, </a:t>
            </a:r>
            <a:r>
              <a:rPr lang="en-US" dirty="0"/>
              <a:t>your response does not address how you intend to complete the failure investigation </a:t>
            </a:r>
            <a:r>
              <a:rPr lang="is-IS" dirty="0"/>
              <a:t>…</a:t>
            </a:r>
            <a:r>
              <a:rPr lang="en-US" dirty="0"/>
              <a:t>, to ensure the root cause for the failures is identified and appropriate corrective and preventive measures are implemented.”</a:t>
            </a:r>
          </a:p>
        </p:txBody>
      </p:sp>
    </p:spTree>
    <p:extLst>
      <p:ext uri="{BB962C8B-B14F-4D97-AF65-F5344CB8AC3E}">
        <p14:creationId xmlns:p14="http://schemas.microsoft.com/office/powerpoint/2010/main" val="39509279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C3ABC1-7B70-1EA9-F44D-7A3E079A6C24}"/>
              </a:ext>
            </a:extLst>
          </p:cNvPr>
          <p:cNvSpPr>
            <a:spLocks noGrp="1"/>
          </p:cNvSpPr>
          <p:nvPr>
            <p:ph type="title"/>
          </p:nvPr>
        </p:nvSpPr>
        <p:spPr/>
        <p:txBody>
          <a:bodyPr/>
          <a:lstStyle/>
          <a:p>
            <a:r>
              <a:rPr lang="en-US" dirty="0"/>
              <a:t>Assessment </a:t>
            </a:r>
          </a:p>
        </p:txBody>
      </p:sp>
      <p:sp>
        <p:nvSpPr>
          <p:cNvPr id="3" name="Text Placeholder 2"/>
          <p:cNvSpPr>
            <a:spLocks noGrp="1"/>
          </p:cNvSpPr>
          <p:nvPr>
            <p:ph type="body" idx="4294967295"/>
          </p:nvPr>
        </p:nvSpPr>
        <p:spPr>
          <a:xfrm>
            <a:off x="1371600" y="2144713"/>
            <a:ext cx="7772400" cy="1500187"/>
          </a:xfrm>
        </p:spPr>
        <p:txBody>
          <a:bodyPr/>
          <a:lstStyle/>
          <a:p>
            <a:r>
              <a:rPr lang="en-US" sz="4000" dirty="0"/>
              <a:t>Impact Assessment</a:t>
            </a:r>
          </a:p>
        </p:txBody>
      </p:sp>
    </p:spTree>
    <p:extLst>
      <p:ext uri="{BB962C8B-B14F-4D97-AF65-F5344CB8AC3E}">
        <p14:creationId xmlns:p14="http://schemas.microsoft.com/office/powerpoint/2010/main" val="26552214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Impact Assessment – Product </a:t>
            </a:r>
          </a:p>
        </p:txBody>
      </p:sp>
      <p:sp>
        <p:nvSpPr>
          <p:cNvPr id="3" name="Content Placeholder 2"/>
          <p:cNvSpPr>
            <a:spLocks noGrp="1"/>
          </p:cNvSpPr>
          <p:nvPr>
            <p:ph idx="4294967295"/>
          </p:nvPr>
        </p:nvSpPr>
        <p:spPr>
          <a:xfrm>
            <a:off x="234564" y="1812179"/>
            <a:ext cx="8232775" cy="4724400"/>
          </a:xfrm>
        </p:spPr>
        <p:txBody>
          <a:bodyPr/>
          <a:lstStyle/>
          <a:p>
            <a:pPr>
              <a:lnSpc>
                <a:spcPct val="114000"/>
              </a:lnSpc>
              <a:buClr>
                <a:srgbClr val="0070C0"/>
              </a:buClr>
            </a:pPr>
            <a:r>
              <a:rPr lang="en-US" sz="2200" dirty="0"/>
              <a:t>Product Impact – could the event have had any effect on the SISQP of the product? </a:t>
            </a:r>
            <a:endParaRPr lang="en-US" sz="2200" dirty="0">
              <a:solidFill>
                <a:srgbClr val="FF0000"/>
              </a:solidFill>
            </a:endParaRPr>
          </a:p>
          <a:p>
            <a:pPr lvl="1">
              <a:lnSpc>
                <a:spcPct val="114000"/>
              </a:lnSpc>
              <a:buClr>
                <a:srgbClr val="0070C0"/>
              </a:buClr>
            </a:pPr>
            <a:r>
              <a:rPr lang="en-US" sz="2000" dirty="0"/>
              <a:t>Safety – could the patient be adversely affected?</a:t>
            </a:r>
          </a:p>
          <a:p>
            <a:pPr lvl="1">
              <a:lnSpc>
                <a:spcPct val="114000"/>
              </a:lnSpc>
              <a:buClr>
                <a:srgbClr val="0070C0"/>
              </a:buClr>
            </a:pPr>
            <a:r>
              <a:rPr lang="en-US" sz="2000" dirty="0"/>
              <a:t>Identity – could the chemistry, quaternary structure, glycosylation, etc. have been affected?</a:t>
            </a:r>
          </a:p>
          <a:p>
            <a:pPr lvl="1">
              <a:lnSpc>
                <a:spcPct val="114000"/>
              </a:lnSpc>
              <a:buClr>
                <a:srgbClr val="0070C0"/>
              </a:buClr>
            </a:pPr>
            <a:r>
              <a:rPr lang="en-US" sz="2000" dirty="0"/>
              <a:t>Strength/Potency – could the specific activity have changed?</a:t>
            </a:r>
          </a:p>
          <a:p>
            <a:pPr lvl="1">
              <a:lnSpc>
                <a:spcPct val="114000"/>
              </a:lnSpc>
              <a:buClr>
                <a:srgbClr val="0070C0"/>
              </a:buClr>
            </a:pPr>
            <a:r>
              <a:rPr lang="en-US" sz="2000" dirty="0"/>
              <a:t>Purity – could the impurity profile have changed?</a:t>
            </a:r>
          </a:p>
          <a:p>
            <a:pPr lvl="1">
              <a:lnSpc>
                <a:spcPct val="114000"/>
              </a:lnSpc>
              <a:buClr>
                <a:srgbClr val="0070C0"/>
              </a:buClr>
            </a:pPr>
            <a:r>
              <a:rPr lang="en-US" sz="2000" dirty="0"/>
              <a:t>Stability – could the stability of the molecule have changed?  This is often hard to determine.  May need to put the lot on stability.</a:t>
            </a:r>
          </a:p>
          <a:p>
            <a:pPr lvl="1">
              <a:lnSpc>
                <a:spcPct val="114000"/>
              </a:lnSpc>
              <a:buClr>
                <a:srgbClr val="0070C0"/>
              </a:buClr>
            </a:pPr>
            <a:r>
              <a:rPr lang="en-US" sz="2000" dirty="0"/>
              <a:t>Quality – have any other characteristics of the molecule, DS, or DP changed?  Does the product still represent the original construct?</a:t>
            </a:r>
          </a:p>
          <a:p>
            <a:pPr lvl="1">
              <a:lnSpc>
                <a:spcPct val="114000"/>
              </a:lnSpc>
            </a:pPr>
            <a:endParaRPr lang="en-US" dirty="0"/>
          </a:p>
        </p:txBody>
      </p:sp>
    </p:spTree>
    <p:extLst>
      <p:ext uri="{BB962C8B-B14F-4D97-AF65-F5344CB8AC3E}">
        <p14:creationId xmlns:p14="http://schemas.microsoft.com/office/powerpoint/2010/main" val="2772666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Impact Assessment – Patient </a:t>
            </a:r>
          </a:p>
        </p:txBody>
      </p:sp>
      <p:sp>
        <p:nvSpPr>
          <p:cNvPr id="3" name="Content Placeholder 2"/>
          <p:cNvSpPr>
            <a:spLocks noGrp="1"/>
          </p:cNvSpPr>
          <p:nvPr>
            <p:ph idx="4294967295"/>
          </p:nvPr>
        </p:nvSpPr>
        <p:spPr>
          <a:xfrm>
            <a:off x="258417" y="1750860"/>
            <a:ext cx="8232775" cy="4724400"/>
          </a:xfrm>
        </p:spPr>
        <p:txBody>
          <a:bodyPr/>
          <a:lstStyle/>
          <a:p>
            <a:pPr>
              <a:lnSpc>
                <a:spcPct val="114000"/>
              </a:lnSpc>
              <a:buClr>
                <a:srgbClr val="0070C0"/>
              </a:buClr>
            </a:pPr>
            <a:r>
              <a:rPr lang="en-US" dirty="0"/>
              <a:t>Patient Impact – could the event have any effect on the safety, health, or well being of the patient that receives the drug?</a:t>
            </a:r>
          </a:p>
          <a:p>
            <a:pPr lvl="1">
              <a:lnSpc>
                <a:spcPct val="114000"/>
              </a:lnSpc>
              <a:buClr>
                <a:srgbClr val="0070C0"/>
              </a:buClr>
            </a:pPr>
            <a:r>
              <a:rPr lang="en-US" dirty="0"/>
              <a:t>Infection by Bacteria, Fungi, Viruses, Mycoplasma, Etc.</a:t>
            </a:r>
          </a:p>
          <a:p>
            <a:pPr lvl="1">
              <a:lnSpc>
                <a:spcPct val="114000"/>
              </a:lnSpc>
              <a:buClr>
                <a:srgbClr val="0070C0"/>
              </a:buClr>
            </a:pPr>
            <a:r>
              <a:rPr lang="en-US" dirty="0"/>
              <a:t>Bacterial &amp; fungal metabolites, toxins, etc. (Endotoxin, Botulinum toxin, </a:t>
            </a:r>
            <a:r>
              <a:rPr lang="en-US" dirty="0" err="1"/>
              <a:t>Shigella</a:t>
            </a:r>
            <a:r>
              <a:rPr lang="en-US" dirty="0"/>
              <a:t> toxin, aflatoxin, and many more)</a:t>
            </a:r>
          </a:p>
          <a:p>
            <a:pPr lvl="1">
              <a:lnSpc>
                <a:spcPct val="114000"/>
              </a:lnSpc>
              <a:buClr>
                <a:srgbClr val="0070C0"/>
              </a:buClr>
            </a:pPr>
            <a:r>
              <a:rPr lang="en-US" dirty="0"/>
              <a:t>Degraded product no longer active (loss of stability)</a:t>
            </a:r>
          </a:p>
          <a:p>
            <a:pPr lvl="1">
              <a:lnSpc>
                <a:spcPct val="114000"/>
              </a:lnSpc>
              <a:buClr>
                <a:srgbClr val="0070C0"/>
              </a:buClr>
            </a:pPr>
            <a:r>
              <a:rPr lang="en-US" dirty="0"/>
              <a:t>Degraded product becomes immunogenic, toxic, etc.</a:t>
            </a:r>
          </a:p>
          <a:p>
            <a:pPr lvl="2">
              <a:lnSpc>
                <a:spcPct val="114000"/>
              </a:lnSpc>
              <a:buClr>
                <a:srgbClr val="0070C0"/>
              </a:buClr>
            </a:pPr>
            <a:r>
              <a:rPr lang="en-US" dirty="0"/>
              <a:t>If the product is similar to a natural human biomolecule, an immune response to the agent can be catastrophic. </a:t>
            </a:r>
          </a:p>
          <a:p>
            <a:pPr lvl="1">
              <a:lnSpc>
                <a:spcPct val="114000"/>
              </a:lnSpc>
              <a:buClr>
                <a:srgbClr val="0070C0"/>
              </a:buClr>
            </a:pPr>
            <a:r>
              <a:rPr lang="en-US" dirty="0"/>
              <a:t>Particulates in injectable products can cause many adverse outcomes</a:t>
            </a:r>
          </a:p>
          <a:p>
            <a:pPr lvl="1">
              <a:lnSpc>
                <a:spcPct val="114000"/>
              </a:lnSpc>
              <a:buClr>
                <a:srgbClr val="0070C0"/>
              </a:buClr>
            </a:pPr>
            <a:r>
              <a:rPr lang="en-US" dirty="0"/>
              <a:t>Others due to labeling &amp; packaging errors, formulation errors (superpotent or </a:t>
            </a:r>
            <a:r>
              <a:rPr lang="en-US" dirty="0" err="1"/>
              <a:t>subpotent</a:t>
            </a:r>
            <a:r>
              <a:rPr lang="en-US" dirty="0"/>
              <a:t>), biological unavailability, etc.</a:t>
            </a:r>
          </a:p>
          <a:p>
            <a:pPr lvl="1">
              <a:lnSpc>
                <a:spcPct val="114000"/>
              </a:lnSpc>
            </a:pPr>
            <a:endParaRPr lang="en-US" dirty="0"/>
          </a:p>
        </p:txBody>
      </p:sp>
    </p:spTree>
    <p:extLst>
      <p:ext uri="{BB962C8B-B14F-4D97-AF65-F5344CB8AC3E}">
        <p14:creationId xmlns:p14="http://schemas.microsoft.com/office/powerpoint/2010/main" val="5343190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20000"/>
              </a:lnSpc>
            </a:pPr>
            <a:r>
              <a:rPr lang="en-US" sz="1800" dirty="0"/>
              <a:t>Product &amp; Patient Impact</a:t>
            </a:r>
            <a:br>
              <a:rPr lang="en-US" sz="2000" dirty="0"/>
            </a:br>
            <a:r>
              <a:rPr lang="en-US" sz="2000" dirty="0"/>
              <a:t>Assessment of </a:t>
            </a:r>
            <a:r>
              <a:rPr lang="en-US" sz="2200" dirty="0"/>
              <a:t>Possible Impact </a:t>
            </a:r>
          </a:p>
        </p:txBody>
      </p:sp>
      <p:sp>
        <p:nvSpPr>
          <p:cNvPr id="3" name="Content Placeholder 2"/>
          <p:cNvSpPr>
            <a:spLocks noGrp="1"/>
          </p:cNvSpPr>
          <p:nvPr>
            <p:ph idx="4294967295"/>
          </p:nvPr>
        </p:nvSpPr>
        <p:spPr>
          <a:xfrm>
            <a:off x="302150" y="1782666"/>
            <a:ext cx="8143875" cy="4724400"/>
          </a:xfrm>
        </p:spPr>
        <p:txBody>
          <a:bodyPr/>
          <a:lstStyle/>
          <a:p>
            <a:pPr>
              <a:lnSpc>
                <a:spcPct val="114000"/>
              </a:lnSpc>
              <a:buClr>
                <a:srgbClr val="0070C0"/>
              </a:buClr>
            </a:pPr>
            <a:r>
              <a:rPr lang="en-US" b="0" dirty="0"/>
              <a:t>Brainstorm: List all the possible product and patient impacts the investigation team can think of</a:t>
            </a:r>
          </a:p>
          <a:p>
            <a:pPr>
              <a:lnSpc>
                <a:spcPct val="114000"/>
              </a:lnSpc>
              <a:buClr>
                <a:srgbClr val="0070C0"/>
              </a:buClr>
            </a:pPr>
            <a:r>
              <a:rPr lang="en-US" b="0" dirty="0"/>
              <a:t>Then, consider them and determine why or why not they are likely.  For those that are possible, investigate further</a:t>
            </a:r>
          </a:p>
          <a:p>
            <a:pPr>
              <a:lnSpc>
                <a:spcPct val="114000"/>
              </a:lnSpc>
              <a:buClr>
                <a:srgbClr val="0070C0"/>
              </a:buClr>
            </a:pPr>
            <a:r>
              <a:rPr lang="en-US" b="0" dirty="0"/>
              <a:t>For each, document the possible cause-effect relationships as to why or why not it’s likely to pertain to the event.  Use data and evaluation to show/prove the possibility of the relationship.</a:t>
            </a:r>
          </a:p>
          <a:p>
            <a:pPr lvl="1">
              <a:lnSpc>
                <a:spcPct val="114000"/>
              </a:lnSpc>
              <a:buClr>
                <a:srgbClr val="0070C0"/>
              </a:buClr>
            </a:pPr>
            <a:r>
              <a:rPr lang="en-US" dirty="0"/>
              <a:t>Document the justifications as to why each possible cause will or will not be investigated further.</a:t>
            </a:r>
          </a:p>
          <a:p>
            <a:pPr>
              <a:lnSpc>
                <a:spcPct val="114000"/>
              </a:lnSpc>
              <a:buClr>
                <a:srgbClr val="0070C0"/>
              </a:buClr>
            </a:pPr>
            <a:r>
              <a:rPr lang="en-US" b="0" dirty="0"/>
              <a:t>Investigate the probable product and patient impact</a:t>
            </a:r>
          </a:p>
          <a:p>
            <a:pPr lvl="1">
              <a:lnSpc>
                <a:spcPct val="114000"/>
              </a:lnSpc>
              <a:buClr>
                <a:srgbClr val="0070C0"/>
              </a:buClr>
            </a:pPr>
            <a:r>
              <a:rPr lang="en-US" dirty="0"/>
              <a:t>Document the reasoning, justifications, &amp; CAPA actions</a:t>
            </a:r>
          </a:p>
        </p:txBody>
      </p:sp>
    </p:spTree>
    <p:extLst>
      <p:ext uri="{BB962C8B-B14F-4D97-AF65-F5344CB8AC3E}">
        <p14:creationId xmlns:p14="http://schemas.microsoft.com/office/powerpoint/2010/main" val="29437770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0F836F-7DD6-08FB-4ECE-CCC90B917682}"/>
              </a:ext>
            </a:extLst>
          </p:cNvPr>
          <p:cNvSpPr>
            <a:spLocks noGrp="1"/>
          </p:cNvSpPr>
          <p:nvPr>
            <p:ph type="title"/>
          </p:nvPr>
        </p:nvSpPr>
        <p:spPr/>
        <p:txBody>
          <a:bodyPr/>
          <a:lstStyle/>
          <a:p>
            <a:r>
              <a:rPr lang="en-US" dirty="0"/>
              <a:t>CAPA</a:t>
            </a:r>
          </a:p>
        </p:txBody>
      </p:sp>
      <p:sp>
        <p:nvSpPr>
          <p:cNvPr id="3" name="Text Placeholder 2"/>
          <p:cNvSpPr>
            <a:spLocks noGrp="1"/>
          </p:cNvSpPr>
          <p:nvPr>
            <p:ph type="body" idx="4294967295"/>
          </p:nvPr>
        </p:nvSpPr>
        <p:spPr>
          <a:xfrm>
            <a:off x="1371600" y="2144713"/>
            <a:ext cx="7772400" cy="1500187"/>
          </a:xfrm>
        </p:spPr>
        <p:txBody>
          <a:bodyPr/>
          <a:lstStyle/>
          <a:p>
            <a:r>
              <a:rPr lang="en-US" sz="3600" dirty="0"/>
              <a:t>Corrective and Preventative Actions (CAPA)</a:t>
            </a:r>
          </a:p>
        </p:txBody>
      </p:sp>
    </p:spTree>
    <p:extLst>
      <p:ext uri="{BB962C8B-B14F-4D97-AF65-F5344CB8AC3E}">
        <p14:creationId xmlns:p14="http://schemas.microsoft.com/office/powerpoint/2010/main" val="41013877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CAPA – Corrective Actions</a:t>
            </a:r>
          </a:p>
        </p:txBody>
      </p:sp>
      <p:sp>
        <p:nvSpPr>
          <p:cNvPr id="3" name="Content Placeholder 2"/>
          <p:cNvSpPr>
            <a:spLocks noGrp="1"/>
          </p:cNvSpPr>
          <p:nvPr>
            <p:ph idx="4294967295"/>
          </p:nvPr>
        </p:nvSpPr>
        <p:spPr>
          <a:xfrm>
            <a:off x="230588" y="1782666"/>
            <a:ext cx="8232775" cy="4724400"/>
          </a:xfrm>
        </p:spPr>
        <p:txBody>
          <a:bodyPr/>
          <a:lstStyle/>
          <a:p>
            <a:pPr>
              <a:buClr>
                <a:srgbClr val="0070C0"/>
              </a:buClr>
            </a:pPr>
            <a:r>
              <a:rPr lang="en-US" sz="2200" b="0" dirty="0"/>
              <a:t>Containment actions are Immediate actions taken to mitigate a problem to prevent loss of the lot</a:t>
            </a:r>
          </a:p>
          <a:p>
            <a:pPr>
              <a:buClr>
                <a:srgbClr val="0070C0"/>
              </a:buClr>
            </a:pPr>
            <a:r>
              <a:rPr lang="en-US" sz="2200" b="0" dirty="0"/>
              <a:t>Notify your supervisor, project scientist, and QA immediately of any non-conformance</a:t>
            </a:r>
          </a:p>
          <a:p>
            <a:pPr>
              <a:buClr>
                <a:srgbClr val="0070C0"/>
              </a:buClr>
            </a:pPr>
            <a:r>
              <a:rPr lang="en-US" sz="2200" b="0" dirty="0"/>
              <a:t>Fully document what was done </a:t>
            </a:r>
          </a:p>
          <a:p>
            <a:pPr>
              <a:buClr>
                <a:srgbClr val="0070C0"/>
              </a:buClr>
            </a:pPr>
            <a:r>
              <a:rPr lang="en-US" sz="2200" b="0" dirty="0"/>
              <a:t>Initiate a deviation (or other non-conformance system)</a:t>
            </a:r>
          </a:p>
          <a:p>
            <a:pPr lvl="1">
              <a:buClr>
                <a:srgbClr val="0070C0"/>
              </a:buClr>
            </a:pPr>
            <a:r>
              <a:rPr lang="en-US" sz="2000" dirty="0"/>
              <a:t>A planned deviation is much better than an unplanned deviation</a:t>
            </a:r>
          </a:p>
          <a:p>
            <a:pPr>
              <a:buClr>
                <a:srgbClr val="0070C0"/>
              </a:buClr>
            </a:pPr>
            <a:r>
              <a:rPr lang="en-US" sz="2200" b="0" dirty="0"/>
              <a:t>Investigate</a:t>
            </a:r>
          </a:p>
          <a:p>
            <a:pPr>
              <a:buClr>
                <a:srgbClr val="0070C0"/>
              </a:buClr>
            </a:pPr>
            <a:r>
              <a:rPr lang="en-US" sz="2200" b="0" dirty="0"/>
              <a:t>Implement the appropriate preventative actions (CAPA) and follow-up to ensure effectiveness</a:t>
            </a:r>
          </a:p>
          <a:p>
            <a:pPr>
              <a:buClr>
                <a:srgbClr val="0070C0"/>
              </a:buClr>
            </a:pPr>
            <a:r>
              <a:rPr lang="en-US" sz="2200" b="0" dirty="0"/>
              <a:t>Companies and institutions often define CAPA in different ways.</a:t>
            </a:r>
          </a:p>
        </p:txBody>
      </p:sp>
    </p:spTree>
    <p:extLst>
      <p:ext uri="{BB962C8B-B14F-4D97-AF65-F5344CB8AC3E}">
        <p14:creationId xmlns:p14="http://schemas.microsoft.com/office/powerpoint/2010/main" val="1911586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EECC3-D08D-41EC-A4A3-F05D4D7F430B}"/>
              </a:ext>
            </a:extLst>
          </p:cNvPr>
          <p:cNvSpPr>
            <a:spLocks noGrp="1"/>
          </p:cNvSpPr>
          <p:nvPr>
            <p:ph type="title"/>
          </p:nvPr>
        </p:nvSpPr>
        <p:spPr/>
        <p:txBody>
          <a:bodyPr/>
          <a:lstStyle/>
          <a:p>
            <a:r>
              <a:rPr lang="en-US" dirty="0"/>
              <a:t>Investigation</a:t>
            </a:r>
          </a:p>
        </p:txBody>
      </p:sp>
      <p:sp>
        <p:nvSpPr>
          <p:cNvPr id="3" name="Content Placeholder 2">
            <a:extLst>
              <a:ext uri="{FF2B5EF4-FFF2-40B4-BE49-F238E27FC236}">
                <a16:creationId xmlns:a16="http://schemas.microsoft.com/office/drawing/2014/main" id="{2485D9D8-9533-4B13-8214-E3029AD6CED0}"/>
              </a:ext>
            </a:extLst>
          </p:cNvPr>
          <p:cNvSpPr>
            <a:spLocks noGrp="1"/>
          </p:cNvSpPr>
          <p:nvPr>
            <p:ph idx="1"/>
          </p:nvPr>
        </p:nvSpPr>
        <p:spPr>
          <a:xfrm>
            <a:off x="2496562" y="1828799"/>
            <a:ext cx="6647438" cy="4128707"/>
          </a:xfrm>
        </p:spPr>
        <p:txBody>
          <a:bodyPr>
            <a:normAutofit fontScale="92500" lnSpcReduction="10000"/>
          </a:bodyPr>
          <a:lstStyle/>
          <a:p>
            <a:pPr eaLnBrk="1" hangingPunct="1"/>
            <a:r>
              <a:rPr lang="en-US" sz="1600" b="0" dirty="0"/>
              <a:t>Another incident that increased public awareness about the risks in available drugs was Elixir Sulfanilamide.</a:t>
            </a:r>
            <a:r>
              <a:rPr lang="en-US" sz="1600" b="0" baseline="0" dirty="0"/>
              <a:t> </a:t>
            </a:r>
          </a:p>
          <a:p>
            <a:pPr eaLnBrk="1" hangingPunct="1"/>
            <a:r>
              <a:rPr lang="en-US" sz="1600" b="0" dirty="0"/>
              <a:t>A development chemist for the </a:t>
            </a:r>
            <a:r>
              <a:rPr lang="en-US" sz="1600" b="0" dirty="0" err="1"/>
              <a:t>Massengil</a:t>
            </a:r>
            <a:r>
              <a:rPr lang="en-US" sz="1600" b="0" dirty="0"/>
              <a:t> Company prepared an “elixir sulfanilamide”.</a:t>
            </a:r>
          </a:p>
          <a:p>
            <a:pPr eaLnBrk="1" hangingPunct="1"/>
            <a:r>
              <a:rPr lang="en-US" sz="1600" b="0" dirty="0"/>
              <a:t>Sulfanilamide, a sulfa drug, was introduced in 1935 and was extremely effective in fighting bacterial infections.  But </a:t>
            </a:r>
            <a:r>
              <a:rPr lang="en-US" sz="1600" b="0" dirty="0" err="1"/>
              <a:t>sulfanilamimde</a:t>
            </a:r>
            <a:r>
              <a:rPr lang="en-US" sz="1600" b="0" dirty="0"/>
              <a:t> was only available as a powder</a:t>
            </a:r>
            <a:r>
              <a:rPr lang="en-US" sz="1600" b="0" baseline="0" dirty="0"/>
              <a:t> or as pills and was bitter-tasting.  This made it hard to take </a:t>
            </a:r>
            <a:r>
              <a:rPr lang="en-US" sz="1600" b="0" dirty="0"/>
              <a:t> – especially for a child.  This chemist was asked to find a liquid solution for the drug that would be more suited for children.</a:t>
            </a:r>
          </a:p>
          <a:p>
            <a:pPr eaLnBrk="1" hangingPunct="1"/>
            <a:r>
              <a:rPr lang="en-US" sz="1600" b="0" dirty="0"/>
              <a:t>The solvent, used to prepare the elixir, was diethylene glycol.  With a little pink coloring and some cherry flavoring, it tasted great.  </a:t>
            </a:r>
          </a:p>
          <a:p>
            <a:pPr eaLnBrk="1" hangingPunct="1"/>
            <a:r>
              <a:rPr lang="en-US" sz="1600" b="0" dirty="0"/>
              <a:t>As</a:t>
            </a:r>
            <a:r>
              <a:rPr lang="en-US" sz="1600" b="0" baseline="0" dirty="0"/>
              <a:t> an aside, the word “elixir” mean that the substance was dissolved in alcohol.  Since it was not dissolved in alcohol, but in diethylene glycol, we have a misbranded drug.  </a:t>
            </a:r>
          </a:p>
          <a:p>
            <a:pPr eaLnBrk="1" hangingPunct="1"/>
            <a:r>
              <a:rPr lang="en-US" sz="1600" b="0" dirty="0"/>
              <a:t>Diethylene glycol was tested for qualities such as flavor and fragrance, but never tested for safety.  More than 100 people died, including many children and the FDA instituted a nationwide recall.  Amazingly, the FDA eventually tracked down 234 gallons and 1 pint of the 240 gallons manufactured.  </a:t>
            </a:r>
          </a:p>
          <a:p>
            <a:pPr defTabSz="957468">
              <a:defRPr/>
            </a:pPr>
            <a:endParaRPr lang="en-US" sz="1600" b="0" dirty="0"/>
          </a:p>
          <a:p>
            <a:endParaRPr lang="en-US" sz="1600" b="0" dirty="0"/>
          </a:p>
        </p:txBody>
      </p:sp>
      <p:sp>
        <p:nvSpPr>
          <p:cNvPr id="4" name="Slide Number Placeholder 3">
            <a:extLst>
              <a:ext uri="{FF2B5EF4-FFF2-40B4-BE49-F238E27FC236}">
                <a16:creationId xmlns:a16="http://schemas.microsoft.com/office/drawing/2014/main" id="{F29C5D19-7458-450D-A56D-474596595D6A}"/>
              </a:ext>
            </a:extLst>
          </p:cNvPr>
          <p:cNvSpPr>
            <a:spLocks noGrp="1"/>
          </p:cNvSpPr>
          <p:nvPr>
            <p:ph type="sldNum" sz="quarter" idx="4294967295"/>
          </p:nvPr>
        </p:nvSpPr>
        <p:spPr>
          <a:xfrm>
            <a:off x="7010400" y="6356350"/>
            <a:ext cx="2133600" cy="365125"/>
          </a:xfrm>
        </p:spPr>
        <p:txBody>
          <a:bodyPr/>
          <a:lstStyle/>
          <a:p>
            <a:fld id="{0A090F8D-2E91-45E8-9D37-A3B45C7194D7}" type="slidenum">
              <a:rPr lang="en-US" smtClean="0"/>
              <a:pPr/>
              <a:t>8</a:t>
            </a:fld>
            <a:endParaRPr lang="en-US" dirty="0"/>
          </a:p>
        </p:txBody>
      </p:sp>
      <p:pic>
        <p:nvPicPr>
          <p:cNvPr id="5" name="Picture 4">
            <a:extLst>
              <a:ext uri="{FF2B5EF4-FFF2-40B4-BE49-F238E27FC236}">
                <a16:creationId xmlns:a16="http://schemas.microsoft.com/office/drawing/2014/main" id="{88C23886-31BB-15CA-3A33-ECC03C95F198}"/>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390"/>
          <a:stretch/>
        </p:blipFill>
        <p:spPr bwMode="auto">
          <a:xfrm>
            <a:off x="580490" y="1924049"/>
            <a:ext cx="1444128" cy="31245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2EAC68F-3462-18D4-F2D9-B4274DD03320}"/>
              </a:ext>
              <a:ext uri="{C183D7F6-B498-43B3-948B-1728B52AA6E4}">
                <adec:decorative xmlns:adec="http://schemas.microsoft.com/office/drawing/2017/decorative" val="1"/>
              </a:ext>
            </a:extLst>
          </p:cNvPr>
          <p:cNvSpPr txBox="1"/>
          <p:nvPr/>
        </p:nvSpPr>
        <p:spPr>
          <a:xfrm>
            <a:off x="194555" y="5086046"/>
            <a:ext cx="2563238" cy="338554"/>
          </a:xfrm>
          <a:prstGeom prst="rect">
            <a:avLst/>
          </a:prstGeom>
          <a:noFill/>
        </p:spPr>
        <p:txBody>
          <a:bodyPr wrap="square" rtlCol="0">
            <a:spAutoFit/>
          </a:bodyPr>
          <a:lstStyle/>
          <a:p>
            <a:r>
              <a:rPr lang="en-US" sz="800" b="0" i="0" u="none" strike="noStrike" dirty="0">
                <a:effectLst/>
                <a:latin typeface="Roboto"/>
              </a:rPr>
              <a:t>https://commons.wikimedia.org/wiki/File:Sulfanilamide_FDA.jpg</a:t>
            </a:r>
            <a:endParaRPr lang="en-US" sz="800" dirty="0"/>
          </a:p>
        </p:txBody>
      </p:sp>
    </p:spTree>
    <p:extLst>
      <p:ext uri="{BB962C8B-B14F-4D97-AF65-F5344CB8AC3E}">
        <p14:creationId xmlns:p14="http://schemas.microsoft.com/office/powerpoint/2010/main" val="7999567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pPr>
            <a:r>
              <a:rPr lang="en-US" sz="2800" dirty="0"/>
              <a:t>FDA Warning Letter to</a:t>
            </a:r>
            <a:br>
              <a:rPr lang="en-US" dirty="0"/>
            </a:br>
            <a:r>
              <a:rPr lang="en-US" sz="2000" dirty="0"/>
              <a:t>Zhejiang </a:t>
            </a:r>
            <a:r>
              <a:rPr lang="en-US" sz="2000" dirty="0" err="1"/>
              <a:t>Hisun</a:t>
            </a:r>
            <a:r>
              <a:rPr lang="en-US" sz="2000" dirty="0"/>
              <a:t> Pharmaceutical Co., Ltd. </a:t>
            </a:r>
            <a:endParaRPr lang="en-US" sz="1200" dirty="0"/>
          </a:p>
        </p:txBody>
      </p:sp>
      <p:sp>
        <p:nvSpPr>
          <p:cNvPr id="3" name="Content Placeholder 2"/>
          <p:cNvSpPr>
            <a:spLocks noGrp="1"/>
          </p:cNvSpPr>
          <p:nvPr>
            <p:ph idx="4294967295"/>
          </p:nvPr>
        </p:nvSpPr>
        <p:spPr>
          <a:xfrm>
            <a:off x="258418" y="1719055"/>
            <a:ext cx="8384650" cy="4724400"/>
          </a:xfrm>
        </p:spPr>
        <p:txBody>
          <a:bodyPr/>
          <a:lstStyle/>
          <a:p>
            <a:pPr marL="0" indent="0">
              <a:buNone/>
            </a:pPr>
            <a:r>
              <a:rPr lang="en-US" sz="1600" b="0" dirty="0"/>
              <a:t>“In your response to this letter, provide the following:</a:t>
            </a:r>
          </a:p>
          <a:p>
            <a:pPr>
              <a:buClr>
                <a:srgbClr val="0070C0"/>
              </a:buClr>
            </a:pPr>
            <a:r>
              <a:rPr lang="en-US" sz="1600" b="0" dirty="0"/>
              <a:t>A comprehensive investigation and evaluation.  Describe your methodology.  Results should include conclusions about the extent of … deficiencies and their </a:t>
            </a:r>
            <a:r>
              <a:rPr lang="en-US" sz="1600" dirty="0"/>
              <a:t>root causes</a:t>
            </a:r>
            <a:r>
              <a:rPr lang="en-US" sz="1600" b="0" dirty="0"/>
              <a:t>, which may involve … . </a:t>
            </a:r>
          </a:p>
          <a:p>
            <a:pPr>
              <a:buClr>
                <a:srgbClr val="0070C0"/>
              </a:buClr>
            </a:pPr>
            <a:r>
              <a:rPr lang="en-US" sz="1600" b="0" dirty="0"/>
              <a:t>A </a:t>
            </a:r>
            <a:r>
              <a:rPr lang="en-US" sz="1600" dirty="0"/>
              <a:t>risk assessment</a:t>
            </a:r>
            <a:r>
              <a:rPr lang="en-US" sz="1600" b="0" dirty="0"/>
              <a:t> of how the observed deficiencies may affect the reliability and completeness of quality information available for your drugs.  Also determine the consequences of your deficient … practices on the quality of drugs released for distribution.</a:t>
            </a:r>
          </a:p>
          <a:p>
            <a:pPr>
              <a:buClr>
                <a:srgbClr val="0070C0"/>
              </a:buClr>
            </a:pPr>
            <a:r>
              <a:rPr lang="en-US" sz="1600" b="0" dirty="0"/>
              <a:t>A management strategy that includes a </a:t>
            </a:r>
            <a:r>
              <a:rPr lang="en-US" sz="1600" dirty="0"/>
              <a:t>detailed global corrective action and preventive action plan. </a:t>
            </a:r>
          </a:p>
          <a:p>
            <a:pPr>
              <a:buClr>
                <a:srgbClr val="0070C0"/>
              </a:buClr>
            </a:pPr>
            <a:r>
              <a:rPr lang="en-US" sz="1600" b="0" dirty="0"/>
              <a:t>Describe the </a:t>
            </a:r>
            <a:r>
              <a:rPr lang="en-US" sz="1600" dirty="0"/>
              <a:t>actions you will take</a:t>
            </a:r>
            <a:r>
              <a:rPr lang="en-US" sz="1600" b="0" dirty="0"/>
              <a:t>, such as contacting your customers, recalling drugs, conducting additional testing and/or adding lots to your stability programs, or other steps to assure the quality of your drugs manufactured under the deficient conditions discussed above. </a:t>
            </a:r>
          </a:p>
          <a:p>
            <a:pPr>
              <a:buClr>
                <a:srgbClr val="0070C0"/>
              </a:buClr>
            </a:pPr>
            <a:r>
              <a:rPr lang="en-US" sz="1600" b="0" dirty="0"/>
              <a:t>Describe the actions you will take, such as revising procedures, implementing new controls, training or re-training personnel, or other steps to </a:t>
            </a:r>
            <a:r>
              <a:rPr lang="en-US" sz="1600" dirty="0"/>
              <a:t>prevent the recurrence</a:t>
            </a:r>
            <a:r>
              <a:rPr lang="en-US" sz="1600" b="0" dirty="0"/>
              <a:t> of CGMP deviations, including … .”</a:t>
            </a:r>
          </a:p>
          <a:p>
            <a:endParaRPr lang="en-US" sz="1600" b="0" dirty="0"/>
          </a:p>
        </p:txBody>
      </p:sp>
    </p:spTree>
    <p:extLst>
      <p:ext uri="{BB962C8B-B14F-4D97-AF65-F5344CB8AC3E}">
        <p14:creationId xmlns:p14="http://schemas.microsoft.com/office/powerpoint/2010/main" val="35783132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 – Preventative Actions</a:t>
            </a:r>
          </a:p>
        </p:txBody>
      </p:sp>
      <p:sp>
        <p:nvSpPr>
          <p:cNvPr id="3" name="Content Placeholder 2"/>
          <p:cNvSpPr>
            <a:spLocks noGrp="1"/>
          </p:cNvSpPr>
          <p:nvPr>
            <p:ph idx="4294967295"/>
          </p:nvPr>
        </p:nvSpPr>
        <p:spPr>
          <a:xfrm>
            <a:off x="262583" y="1656524"/>
            <a:ext cx="8232775" cy="4943059"/>
          </a:xfrm>
        </p:spPr>
        <p:txBody>
          <a:bodyPr/>
          <a:lstStyle/>
          <a:p>
            <a:pPr marL="0" indent="0">
              <a:buNone/>
            </a:pPr>
            <a:r>
              <a:rPr lang="en-US" sz="2800" dirty="0">
                <a:solidFill>
                  <a:srgbClr val="0052C0"/>
                </a:solidFill>
              </a:rPr>
              <a:t>“An once of prevention is worth more than a pound of cure.”</a:t>
            </a:r>
            <a:endParaRPr lang="en-US" sz="400" dirty="0"/>
          </a:p>
          <a:p>
            <a:pPr>
              <a:lnSpc>
                <a:spcPct val="114000"/>
              </a:lnSpc>
              <a:buClr>
                <a:srgbClr val="0070C0"/>
              </a:buClr>
            </a:pPr>
            <a:r>
              <a:rPr lang="en-US" dirty="0"/>
              <a:t>What needs to be done to prevent the problem from happening again?  Assign, document, and follow-up on responsibilities to fix or upgrade:                           </a:t>
            </a:r>
          </a:p>
          <a:p>
            <a:pPr marL="400050" lvl="1" indent="0">
              <a:lnSpc>
                <a:spcPct val="114000"/>
              </a:lnSpc>
              <a:buClr>
                <a:srgbClr val="0070C0"/>
              </a:buClr>
              <a:buNone/>
            </a:pPr>
            <a:r>
              <a:rPr lang="en-US" dirty="0"/>
              <a:t> All these need to be considered.</a:t>
            </a:r>
          </a:p>
          <a:p>
            <a:pPr lvl="1">
              <a:lnSpc>
                <a:spcPct val="100000"/>
              </a:lnSpc>
              <a:buClr>
                <a:srgbClr val="0070C0"/>
              </a:buClr>
            </a:pPr>
            <a:r>
              <a:rPr lang="en-US" dirty="0">
                <a:solidFill>
                  <a:srgbClr val="0149BF"/>
                </a:solidFill>
              </a:rPr>
              <a:t>Facility, utilities, and equipment</a:t>
            </a:r>
          </a:p>
          <a:p>
            <a:pPr lvl="1">
              <a:lnSpc>
                <a:spcPct val="100000"/>
              </a:lnSpc>
              <a:buClr>
                <a:srgbClr val="0070C0"/>
              </a:buClr>
            </a:pPr>
            <a:r>
              <a:rPr lang="en-US" dirty="0">
                <a:solidFill>
                  <a:srgbClr val="0149BF"/>
                </a:solidFill>
              </a:rPr>
              <a:t>Personnel and training</a:t>
            </a:r>
          </a:p>
          <a:p>
            <a:pPr lvl="1">
              <a:lnSpc>
                <a:spcPct val="100000"/>
              </a:lnSpc>
              <a:buClr>
                <a:srgbClr val="0070C0"/>
              </a:buClr>
            </a:pPr>
            <a:r>
              <a:rPr lang="en-US" dirty="0">
                <a:solidFill>
                  <a:srgbClr val="0149BF"/>
                </a:solidFill>
              </a:rPr>
              <a:t>Raw materials</a:t>
            </a:r>
          </a:p>
          <a:p>
            <a:pPr lvl="1">
              <a:lnSpc>
                <a:spcPct val="100000"/>
              </a:lnSpc>
              <a:buClr>
                <a:srgbClr val="0070C0"/>
              </a:buClr>
            </a:pPr>
            <a:r>
              <a:rPr lang="en-US" dirty="0">
                <a:solidFill>
                  <a:srgbClr val="0149BF"/>
                </a:solidFill>
              </a:rPr>
              <a:t>Procedures</a:t>
            </a:r>
          </a:p>
          <a:p>
            <a:pPr lvl="1">
              <a:lnSpc>
                <a:spcPct val="100000"/>
              </a:lnSpc>
              <a:buClr>
                <a:srgbClr val="0070C0"/>
              </a:buClr>
            </a:pPr>
            <a:r>
              <a:rPr lang="en-US" dirty="0">
                <a:solidFill>
                  <a:srgbClr val="0149BF"/>
                </a:solidFill>
              </a:rPr>
              <a:t>Testing/analytical</a:t>
            </a:r>
          </a:p>
          <a:p>
            <a:pPr lvl="1">
              <a:lnSpc>
                <a:spcPct val="100000"/>
              </a:lnSpc>
              <a:buClr>
                <a:srgbClr val="0070C0"/>
              </a:buClr>
            </a:pPr>
            <a:r>
              <a:rPr lang="en-US" dirty="0">
                <a:solidFill>
                  <a:srgbClr val="0149BF"/>
                </a:solidFill>
              </a:rPr>
              <a:t>Computer systems and software</a:t>
            </a:r>
          </a:p>
          <a:p>
            <a:pPr lvl="1">
              <a:lnSpc>
                <a:spcPct val="100000"/>
              </a:lnSpc>
              <a:buClr>
                <a:srgbClr val="0070C0"/>
              </a:buClr>
            </a:pPr>
            <a:r>
              <a:rPr lang="en-US" dirty="0">
                <a:solidFill>
                  <a:srgbClr val="0149BF"/>
                </a:solidFill>
              </a:rPr>
              <a:t>Etc.</a:t>
            </a:r>
          </a:p>
          <a:p>
            <a:endParaRPr lang="en-US" dirty="0"/>
          </a:p>
        </p:txBody>
      </p:sp>
    </p:spTree>
    <p:extLst>
      <p:ext uri="{BB962C8B-B14F-4D97-AF65-F5344CB8AC3E}">
        <p14:creationId xmlns:p14="http://schemas.microsoft.com/office/powerpoint/2010/main" val="25069237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F6A46-BB08-353C-8DF4-22947C4691F6}"/>
              </a:ext>
            </a:extLst>
          </p:cNvPr>
          <p:cNvSpPr>
            <a:spLocks noGrp="1"/>
          </p:cNvSpPr>
          <p:nvPr>
            <p:ph type="title"/>
          </p:nvPr>
        </p:nvSpPr>
        <p:spPr/>
        <p:txBody>
          <a:bodyPr/>
          <a:lstStyle/>
          <a:p>
            <a:r>
              <a:rPr lang="en-US" dirty="0"/>
              <a:t>Risk Assessment </a:t>
            </a:r>
          </a:p>
        </p:txBody>
      </p:sp>
      <p:sp>
        <p:nvSpPr>
          <p:cNvPr id="3" name="Text Placeholder 2"/>
          <p:cNvSpPr>
            <a:spLocks noGrp="1"/>
          </p:cNvSpPr>
          <p:nvPr>
            <p:ph type="body" idx="4294967295"/>
          </p:nvPr>
        </p:nvSpPr>
        <p:spPr>
          <a:xfrm>
            <a:off x="1371600" y="2144713"/>
            <a:ext cx="7772400" cy="1500187"/>
          </a:xfrm>
        </p:spPr>
        <p:txBody>
          <a:bodyPr/>
          <a:lstStyle/>
          <a:p>
            <a:r>
              <a:rPr lang="en-US" sz="3600" dirty="0"/>
              <a:t>Risk Assessment</a:t>
            </a:r>
          </a:p>
        </p:txBody>
      </p:sp>
    </p:spTree>
    <p:extLst>
      <p:ext uri="{BB962C8B-B14F-4D97-AF65-F5344CB8AC3E}">
        <p14:creationId xmlns:p14="http://schemas.microsoft.com/office/powerpoint/2010/main" val="3856880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0000"/>
              </a:lnSpc>
            </a:pPr>
            <a:r>
              <a:rPr lang="en-US" sz="2800" dirty="0"/>
              <a:t>Warning Letter</a:t>
            </a:r>
            <a:br>
              <a:rPr lang="en-US" dirty="0"/>
            </a:br>
            <a:r>
              <a:rPr lang="en-US" sz="2000" dirty="0"/>
              <a:t>AMRI Burlington, Inc., Burlington, MA</a:t>
            </a:r>
          </a:p>
        </p:txBody>
      </p:sp>
      <p:sp>
        <p:nvSpPr>
          <p:cNvPr id="3" name="Content Placeholder 2"/>
          <p:cNvSpPr>
            <a:spLocks noGrp="1"/>
          </p:cNvSpPr>
          <p:nvPr>
            <p:ph idx="4294967295"/>
          </p:nvPr>
        </p:nvSpPr>
        <p:spPr>
          <a:xfrm>
            <a:off x="265906" y="1793172"/>
            <a:ext cx="8612188" cy="4724400"/>
          </a:xfrm>
        </p:spPr>
        <p:txBody>
          <a:bodyPr>
            <a:normAutofit lnSpcReduction="10000"/>
          </a:bodyPr>
          <a:lstStyle/>
          <a:p>
            <a:pPr>
              <a:buClr>
                <a:srgbClr val="0070C0"/>
              </a:buClr>
            </a:pPr>
            <a:r>
              <a:rPr lang="en-US" sz="1800" b="0" dirty="0"/>
              <a:t>“Your firm has not thoroughly investigated the failure of a batch or any of its components to meet its specifications…, </a:t>
            </a:r>
            <a:r>
              <a:rPr lang="en-US" sz="1800" dirty="0"/>
              <a:t>nor has your firm extended investigations to other batches</a:t>
            </a:r>
            <a:r>
              <a:rPr lang="en-US" sz="1800" b="0" dirty="0"/>
              <a:t> of the same drug product and other drug products that may have been associated with the specific failure or discrepancy</a:t>
            </a:r>
          </a:p>
          <a:p>
            <a:pPr>
              <a:buClr>
                <a:srgbClr val="0070C0"/>
              </a:buClr>
            </a:pPr>
            <a:r>
              <a:rPr lang="en-US" sz="1800" b="0" dirty="0"/>
              <a:t>Your firm did not thoroughly investigate particulate contamination found in lot … injection. ...  During a second inspection, particulate contamination was discovered in a syringe sample. Despite this finding, your firm did not re-inspect the remainder of the syringe sub-lot or the vial sub-lot. In addition, </a:t>
            </a:r>
            <a:r>
              <a:rPr lang="en-US" sz="1800" dirty="0"/>
              <a:t>your firm did not conduct a formal risk assessment</a:t>
            </a:r>
            <a:r>
              <a:rPr lang="en-US" sz="1800" b="0" dirty="0"/>
              <a:t> of the particulate contamination found in the drug product and its possible impact on product quality.   …</a:t>
            </a:r>
          </a:p>
          <a:p>
            <a:pPr>
              <a:buClr>
                <a:srgbClr val="0070C0"/>
              </a:buClr>
            </a:pPr>
            <a:r>
              <a:rPr lang="en-US" sz="1800" b="0" dirty="0"/>
              <a:t>Your firm’s response is inadequate because you </a:t>
            </a:r>
            <a:r>
              <a:rPr lang="en-US" sz="1800" dirty="0"/>
              <a:t>failed to thoroughly investigate and identify the root cause</a:t>
            </a:r>
            <a:r>
              <a:rPr lang="en-US" sz="1800" b="0" dirty="0"/>
              <a:t> for the particulate contamination …</a:t>
            </a:r>
          </a:p>
          <a:p>
            <a:pPr>
              <a:buClr>
                <a:srgbClr val="0070C0"/>
              </a:buClr>
            </a:pPr>
            <a:r>
              <a:rPr lang="en-US" sz="1800" b="0" dirty="0"/>
              <a:t>In addition, we are concerned with your firm’s response regarding the failure to investigate particulate contamination of injection described above. …  Please review all product batch records for lots within expiry for all rejects to </a:t>
            </a:r>
            <a:r>
              <a:rPr lang="en-US" sz="1800" dirty="0"/>
              <a:t>determine trends</a:t>
            </a:r>
            <a:r>
              <a:rPr lang="en-US" sz="1800" b="0" dirty="0"/>
              <a:t> and severity of the visual inspection rejects, and inform both the appropriate client and FDA of your findings and all </a:t>
            </a:r>
            <a:r>
              <a:rPr lang="en-US" sz="1800" dirty="0"/>
              <a:t>follow-up corrective and preventative actions</a:t>
            </a:r>
            <a:r>
              <a:rPr lang="en-US" sz="1800" b="0" dirty="0"/>
              <a:t> you intend to take.”</a:t>
            </a:r>
          </a:p>
          <a:p>
            <a:endParaRPr lang="en-US" dirty="0"/>
          </a:p>
        </p:txBody>
      </p:sp>
    </p:spTree>
    <p:extLst>
      <p:ext uri="{BB962C8B-B14F-4D97-AF65-F5344CB8AC3E}">
        <p14:creationId xmlns:p14="http://schemas.microsoft.com/office/powerpoint/2010/main" val="31991856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0C5A-7155-4BD4-BD33-8ECE16A961F6}"/>
              </a:ext>
            </a:extLst>
          </p:cNvPr>
          <p:cNvSpPr>
            <a:spLocks noGrp="1"/>
          </p:cNvSpPr>
          <p:nvPr>
            <p:ph type="title"/>
          </p:nvPr>
        </p:nvSpPr>
        <p:spPr/>
        <p:txBody>
          <a:bodyPr/>
          <a:lstStyle/>
          <a:p>
            <a:r>
              <a:rPr lang="en-US" dirty="0"/>
              <a:t>ICH Q9</a:t>
            </a:r>
          </a:p>
        </p:txBody>
      </p:sp>
      <p:pic>
        <p:nvPicPr>
          <p:cNvPr id="4" name="Content Placeholder 3" descr="Guidance for Industry ICH Q9">
            <a:extLst>
              <a:ext uri="{FF2B5EF4-FFF2-40B4-BE49-F238E27FC236}">
                <a16:creationId xmlns:a16="http://schemas.microsoft.com/office/drawing/2014/main" id="{7CF8709D-E520-43A4-A867-ED6206C83CCE}"/>
              </a:ext>
            </a:extLst>
          </p:cNvPr>
          <p:cNvPicPr>
            <a:picLocks noGrp="1"/>
          </p:cNvPicPr>
          <p:nvPr>
            <p:ph idx="4294967295"/>
          </p:nvPr>
        </p:nvPicPr>
        <p:blipFill rotWithShape="1">
          <a:blip r:embed="rId2"/>
          <a:srcRect l="66826" t="12913" r="16951" b="26320"/>
          <a:stretch/>
        </p:blipFill>
        <p:spPr bwMode="auto">
          <a:xfrm>
            <a:off x="2293951" y="1777116"/>
            <a:ext cx="4483100" cy="43840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00353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Risk Analysis</a:t>
            </a:r>
            <a:r>
              <a:rPr lang="en-US" sz="2800" dirty="0"/>
              <a:t> - </a:t>
            </a:r>
            <a:r>
              <a:rPr lang="en-US" dirty="0"/>
              <a:t>ICH Q9 Quality</a:t>
            </a:r>
          </a:p>
        </p:txBody>
      </p:sp>
      <p:sp>
        <p:nvSpPr>
          <p:cNvPr id="3" name="Content Placeholder 2"/>
          <p:cNvSpPr>
            <a:spLocks noGrp="1"/>
          </p:cNvSpPr>
          <p:nvPr>
            <p:ph idx="4294967295"/>
          </p:nvPr>
        </p:nvSpPr>
        <p:spPr>
          <a:xfrm>
            <a:off x="405517" y="1825198"/>
            <a:ext cx="8232775" cy="3797300"/>
          </a:xfrm>
        </p:spPr>
        <p:txBody>
          <a:bodyPr/>
          <a:lstStyle/>
          <a:p>
            <a:pPr>
              <a:lnSpc>
                <a:spcPct val="110000"/>
              </a:lnSpc>
              <a:buClr>
                <a:srgbClr val="0070C0"/>
              </a:buClr>
            </a:pPr>
            <a:r>
              <a:rPr lang="en-US" sz="2200" b="0" dirty="0"/>
              <a:t>“Quality risk management supports a scientific and practical approach to decision making. It provides documented, transparent, and reproducible methods to accomplish steps of the quality risk management process based on current knowledge about assessing the probability, severity, and, sometimes, detectability of the risk.”</a:t>
            </a:r>
          </a:p>
          <a:p>
            <a:pPr>
              <a:lnSpc>
                <a:spcPct val="110000"/>
              </a:lnSpc>
              <a:buClr>
                <a:srgbClr val="0070C0"/>
              </a:buClr>
            </a:pPr>
            <a:r>
              <a:rPr lang="en-US" sz="2200" b="0" dirty="0"/>
              <a:t>“Quality risk management is a systematic process for the assessment, control, communication and review of risks to the quality of the drug product across the product lifecycle.”</a:t>
            </a:r>
          </a:p>
          <a:p>
            <a:pPr>
              <a:lnSpc>
                <a:spcPct val="110000"/>
              </a:lnSpc>
            </a:pPr>
            <a:endParaRPr lang="en-US" sz="2400" dirty="0"/>
          </a:p>
        </p:txBody>
      </p:sp>
    </p:spTree>
    <p:extLst>
      <p:ext uri="{BB962C8B-B14F-4D97-AF65-F5344CB8AC3E}">
        <p14:creationId xmlns:p14="http://schemas.microsoft.com/office/powerpoint/2010/main" val="34532711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Risk Analysis </a:t>
            </a:r>
            <a:r>
              <a:rPr lang="en-US" sz="2800" dirty="0"/>
              <a:t>–</a:t>
            </a:r>
            <a:r>
              <a:rPr lang="en-US" sz="2000" dirty="0"/>
              <a:t>(</a:t>
            </a:r>
            <a:r>
              <a:rPr lang="en-US" dirty="0"/>
              <a:t>ICH Q9 Quality)</a:t>
            </a:r>
          </a:p>
        </p:txBody>
      </p:sp>
      <p:sp>
        <p:nvSpPr>
          <p:cNvPr id="3" name="Content Placeholder 2"/>
          <p:cNvSpPr>
            <a:spLocks noGrp="1"/>
          </p:cNvSpPr>
          <p:nvPr>
            <p:ph idx="4294967295"/>
          </p:nvPr>
        </p:nvSpPr>
        <p:spPr>
          <a:xfrm>
            <a:off x="381663" y="1670368"/>
            <a:ext cx="8232775" cy="4883150"/>
          </a:xfrm>
        </p:spPr>
        <p:txBody>
          <a:bodyPr/>
          <a:lstStyle/>
          <a:p>
            <a:pPr>
              <a:lnSpc>
                <a:spcPct val="110000"/>
              </a:lnSpc>
              <a:buClr>
                <a:srgbClr val="0070C0"/>
              </a:buClr>
            </a:pPr>
            <a:r>
              <a:rPr lang="en-US" b="0" dirty="0"/>
              <a:t>“Risk is defined as the combination of the probability of occurrence of harm and the severity of that harm.”</a:t>
            </a:r>
          </a:p>
          <a:p>
            <a:pPr>
              <a:lnSpc>
                <a:spcPct val="110000"/>
              </a:lnSpc>
              <a:buClr>
                <a:srgbClr val="0070C0"/>
              </a:buClr>
            </a:pPr>
            <a:endParaRPr lang="en-US" b="0" dirty="0"/>
          </a:p>
          <a:p>
            <a:pPr>
              <a:lnSpc>
                <a:spcPct val="110000"/>
              </a:lnSpc>
              <a:buClr>
                <a:srgbClr val="0070C0"/>
              </a:buClr>
            </a:pPr>
            <a:r>
              <a:rPr lang="en-US" b="0" dirty="0"/>
              <a:t>“The protection of the patient by managing the risk to quality should be considered of prime importance.”</a:t>
            </a:r>
          </a:p>
          <a:p>
            <a:pPr>
              <a:lnSpc>
                <a:spcPct val="110000"/>
              </a:lnSpc>
              <a:buClr>
                <a:srgbClr val="0070C0"/>
              </a:buClr>
            </a:pPr>
            <a:endParaRPr lang="en-US" b="0" dirty="0"/>
          </a:p>
          <a:p>
            <a:pPr>
              <a:lnSpc>
                <a:spcPct val="110000"/>
              </a:lnSpc>
              <a:buClr>
                <a:srgbClr val="0070C0"/>
              </a:buClr>
            </a:pPr>
            <a:r>
              <a:rPr lang="en-US" b="0" dirty="0"/>
              <a:t>“An effective quality risk management approach can further ensure the high quality of the drug product to the patient by </a:t>
            </a:r>
            <a:r>
              <a:rPr lang="en-US" dirty="0"/>
              <a:t>providing a proactive means to identify and control potential quality issues during development and manufacturing.  </a:t>
            </a:r>
            <a:r>
              <a:rPr lang="en-US" b="0" dirty="0"/>
              <a:t>…, use of quality risk management can improve the decision making if a quality problem arises.”</a:t>
            </a:r>
            <a:endParaRPr lang="en-US" dirty="0"/>
          </a:p>
        </p:txBody>
      </p:sp>
    </p:spTree>
    <p:extLst>
      <p:ext uri="{BB962C8B-B14F-4D97-AF65-F5344CB8AC3E}">
        <p14:creationId xmlns:p14="http://schemas.microsoft.com/office/powerpoint/2010/main" val="14227189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Risk Analysis - Considerations</a:t>
            </a:r>
          </a:p>
        </p:txBody>
      </p:sp>
      <p:sp>
        <p:nvSpPr>
          <p:cNvPr id="3" name="Content Placeholder 2"/>
          <p:cNvSpPr>
            <a:spLocks noGrp="1"/>
          </p:cNvSpPr>
          <p:nvPr>
            <p:ph idx="4294967295"/>
          </p:nvPr>
        </p:nvSpPr>
        <p:spPr>
          <a:xfrm>
            <a:off x="218660" y="1675324"/>
            <a:ext cx="8232775" cy="5086350"/>
          </a:xfrm>
        </p:spPr>
        <p:txBody>
          <a:bodyPr/>
          <a:lstStyle/>
          <a:p>
            <a:pPr marL="287338" lvl="1" indent="-287338">
              <a:lnSpc>
                <a:spcPct val="110000"/>
              </a:lnSpc>
              <a:buClr>
                <a:srgbClr val="0070C0"/>
              </a:buClr>
              <a:buChar char="•"/>
            </a:pPr>
            <a:r>
              <a:rPr lang="en-US" sz="2000" dirty="0">
                <a:ea typeface="+mn-ea"/>
                <a:cs typeface="+mn-cs"/>
              </a:rPr>
              <a:t>Two primary principles of quality risk management are:</a:t>
            </a:r>
          </a:p>
          <a:p>
            <a:pPr lvl="1">
              <a:lnSpc>
                <a:spcPct val="110000"/>
              </a:lnSpc>
              <a:buClr>
                <a:srgbClr val="0070C0"/>
              </a:buClr>
            </a:pPr>
            <a:r>
              <a:rPr lang="en-US" b="0" dirty="0"/>
              <a:t>The evaluation of the risk to quality should be based on scientific knowledge and ultimately link to the protection of the patient; and</a:t>
            </a:r>
          </a:p>
          <a:p>
            <a:pPr lvl="1">
              <a:lnSpc>
                <a:spcPct val="110000"/>
              </a:lnSpc>
              <a:buClr>
                <a:srgbClr val="0070C0"/>
              </a:buClr>
            </a:pPr>
            <a:r>
              <a:rPr lang="en-US" b="0" i="1" dirty="0"/>
              <a:t>The level of effort, formality, and documentation of the quality risk management process should be commensurate with the level of risk.</a:t>
            </a:r>
          </a:p>
          <a:p>
            <a:pPr lvl="1">
              <a:lnSpc>
                <a:spcPct val="110000"/>
              </a:lnSpc>
              <a:buClr>
                <a:srgbClr val="0070C0"/>
              </a:buClr>
            </a:pPr>
            <a:endParaRPr lang="en-US" b="0" dirty="0"/>
          </a:p>
          <a:p>
            <a:pPr marL="287338" lvl="1" indent="-287338">
              <a:lnSpc>
                <a:spcPct val="110000"/>
              </a:lnSpc>
              <a:buClr>
                <a:srgbClr val="0070C0"/>
              </a:buClr>
              <a:buFont typeface="Arial" charset="0"/>
              <a:buChar char="•"/>
            </a:pPr>
            <a:r>
              <a:rPr lang="en-US" sz="2000" dirty="0">
                <a:ea typeface="+mn-ea"/>
                <a:cs typeface="+mn-cs"/>
              </a:rPr>
              <a:t>Four questions need to be answered for each stage of drug development, manufacturing, and testing.</a:t>
            </a:r>
          </a:p>
          <a:p>
            <a:pPr lvl="1">
              <a:lnSpc>
                <a:spcPct val="110000"/>
              </a:lnSpc>
              <a:buClr>
                <a:srgbClr val="0070C0"/>
              </a:buClr>
            </a:pPr>
            <a:r>
              <a:rPr lang="en-US" dirty="0"/>
              <a:t>What might go wrong?</a:t>
            </a:r>
          </a:p>
          <a:p>
            <a:pPr lvl="1">
              <a:lnSpc>
                <a:spcPct val="110000"/>
              </a:lnSpc>
              <a:buClr>
                <a:srgbClr val="0070C0"/>
              </a:buClr>
            </a:pPr>
            <a:r>
              <a:rPr lang="en-US" dirty="0"/>
              <a:t>What is the likelihood (probability) it will go wrong?</a:t>
            </a:r>
          </a:p>
          <a:p>
            <a:pPr lvl="1">
              <a:lnSpc>
                <a:spcPct val="110000"/>
              </a:lnSpc>
              <a:buClr>
                <a:srgbClr val="0070C0"/>
              </a:buClr>
            </a:pPr>
            <a:r>
              <a:rPr lang="en-US" dirty="0"/>
              <a:t>What are the possible consequences (severity)?</a:t>
            </a:r>
          </a:p>
          <a:p>
            <a:pPr lvl="1">
              <a:lnSpc>
                <a:spcPct val="110000"/>
              </a:lnSpc>
              <a:buClr>
                <a:srgbClr val="0070C0"/>
              </a:buClr>
            </a:pPr>
            <a:r>
              <a:rPr lang="en-US" dirty="0"/>
              <a:t>What is the likelihood that the problem can be detected (detectability)?</a:t>
            </a:r>
          </a:p>
        </p:txBody>
      </p:sp>
    </p:spTree>
    <p:extLst>
      <p:ext uri="{BB962C8B-B14F-4D97-AF65-F5344CB8AC3E}">
        <p14:creationId xmlns:p14="http://schemas.microsoft.com/office/powerpoint/2010/main" val="38921664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Risk Control &amp; Reduction</a:t>
            </a:r>
          </a:p>
        </p:txBody>
      </p:sp>
      <p:sp>
        <p:nvSpPr>
          <p:cNvPr id="3" name="Content Placeholder 2"/>
          <p:cNvSpPr>
            <a:spLocks noGrp="1"/>
          </p:cNvSpPr>
          <p:nvPr>
            <p:ph idx="4294967295"/>
          </p:nvPr>
        </p:nvSpPr>
        <p:spPr>
          <a:xfrm>
            <a:off x="405516" y="1850252"/>
            <a:ext cx="8232775" cy="4724400"/>
          </a:xfrm>
        </p:spPr>
        <p:txBody>
          <a:bodyPr/>
          <a:lstStyle/>
          <a:p>
            <a:pPr>
              <a:buClr>
                <a:srgbClr val="0070C0"/>
              </a:buClr>
            </a:pPr>
            <a:r>
              <a:rPr lang="en-US" sz="2200" b="0" dirty="0"/>
              <a:t>Risk control focuses on the following questions:</a:t>
            </a:r>
          </a:p>
          <a:p>
            <a:pPr lvl="1">
              <a:buClr>
                <a:srgbClr val="0070C0"/>
              </a:buClr>
            </a:pPr>
            <a:r>
              <a:rPr lang="en-US" sz="2000" b="0" dirty="0"/>
              <a:t>Is the risk above an acceptable level?</a:t>
            </a:r>
          </a:p>
          <a:p>
            <a:pPr lvl="1">
              <a:buClr>
                <a:srgbClr val="0070C0"/>
              </a:buClr>
            </a:pPr>
            <a:r>
              <a:rPr lang="en-US" sz="2000" b="0" dirty="0"/>
              <a:t>What can be done to reduce or eliminate risks?</a:t>
            </a:r>
          </a:p>
          <a:p>
            <a:pPr lvl="1">
              <a:buClr>
                <a:srgbClr val="0070C0"/>
              </a:buClr>
            </a:pPr>
            <a:r>
              <a:rPr lang="en-US" sz="2000" b="0" dirty="0"/>
              <a:t>What is the appropriate balance among benefits, risks, and resources?</a:t>
            </a:r>
          </a:p>
          <a:p>
            <a:pPr lvl="1">
              <a:buClr>
                <a:srgbClr val="0070C0"/>
              </a:buClr>
            </a:pPr>
            <a:r>
              <a:rPr lang="en-US" sz="2000" b="0" dirty="0"/>
              <a:t>Are any new risks introduced as a result of the identified risks being controlled?</a:t>
            </a:r>
          </a:p>
          <a:p>
            <a:pPr lvl="2">
              <a:buClr>
                <a:srgbClr val="0070C0"/>
              </a:buClr>
            </a:pPr>
            <a:r>
              <a:rPr lang="en-US" sz="2000" dirty="0"/>
              <a:t>The law of unintended consequences</a:t>
            </a:r>
            <a:endParaRPr lang="en-US" sz="2000" b="0" dirty="0"/>
          </a:p>
          <a:p>
            <a:pPr>
              <a:buClr>
                <a:srgbClr val="0070C0"/>
              </a:buClr>
            </a:pPr>
            <a:r>
              <a:rPr lang="en-US" sz="2200" b="0" dirty="0"/>
              <a:t>Risk Reduction vs. Risk Acceptance</a:t>
            </a:r>
          </a:p>
          <a:p>
            <a:pPr>
              <a:buClr>
                <a:srgbClr val="0070C0"/>
              </a:buClr>
            </a:pPr>
            <a:r>
              <a:rPr lang="en-US" sz="2200" b="0" dirty="0"/>
              <a:t>Risk Communication &amp; Risk Review</a:t>
            </a:r>
          </a:p>
          <a:p>
            <a:endParaRPr lang="en-US" b="0" dirty="0"/>
          </a:p>
        </p:txBody>
      </p:sp>
    </p:spTree>
    <p:extLst>
      <p:ext uri="{BB962C8B-B14F-4D97-AF65-F5344CB8AC3E}">
        <p14:creationId xmlns:p14="http://schemas.microsoft.com/office/powerpoint/2010/main" val="6528699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Risk Analysis &amp; Control - Tools</a:t>
            </a:r>
          </a:p>
        </p:txBody>
      </p:sp>
      <p:sp>
        <p:nvSpPr>
          <p:cNvPr id="3" name="Content Placeholder 2"/>
          <p:cNvSpPr>
            <a:spLocks noGrp="1"/>
          </p:cNvSpPr>
          <p:nvPr>
            <p:ph idx="4294967295"/>
          </p:nvPr>
        </p:nvSpPr>
        <p:spPr>
          <a:xfrm>
            <a:off x="401541" y="2043264"/>
            <a:ext cx="8232775" cy="4243388"/>
          </a:xfrm>
        </p:spPr>
        <p:txBody>
          <a:bodyPr/>
          <a:lstStyle/>
          <a:p>
            <a:pPr marL="285750">
              <a:lnSpc>
                <a:spcPct val="110000"/>
              </a:lnSpc>
              <a:buClr>
                <a:srgbClr val="0070C0"/>
              </a:buClr>
            </a:pPr>
            <a:r>
              <a:rPr lang="en-US" b="0" dirty="0"/>
              <a:t>Basic risk management facilitation methods (flowcharts, check sheets, etc.)</a:t>
            </a:r>
          </a:p>
          <a:p>
            <a:pPr lvl="1">
              <a:lnSpc>
                <a:spcPct val="110000"/>
              </a:lnSpc>
              <a:buClr>
                <a:srgbClr val="0070C0"/>
              </a:buClr>
            </a:pPr>
            <a:r>
              <a:rPr lang="fr-FR" b="0" dirty="0"/>
              <a:t>Failure Mode </a:t>
            </a:r>
            <a:r>
              <a:rPr lang="fr-FR" b="0" dirty="0" err="1"/>
              <a:t>Effects</a:t>
            </a:r>
            <a:r>
              <a:rPr lang="fr-FR" b="0" dirty="0"/>
              <a:t> </a:t>
            </a:r>
            <a:r>
              <a:rPr lang="fr-FR" b="0" dirty="0" err="1"/>
              <a:t>Analysis</a:t>
            </a:r>
            <a:r>
              <a:rPr lang="fr-FR" b="0" dirty="0"/>
              <a:t> (FMEA)</a:t>
            </a:r>
          </a:p>
          <a:p>
            <a:pPr lvl="1">
              <a:lnSpc>
                <a:spcPct val="110000"/>
              </a:lnSpc>
              <a:buClr>
                <a:srgbClr val="0070C0"/>
              </a:buClr>
            </a:pPr>
            <a:r>
              <a:rPr lang="en-US" b="0" dirty="0"/>
              <a:t>Failure Mode, Effects, and Criticality Analysis (FMECA)</a:t>
            </a:r>
          </a:p>
          <a:p>
            <a:pPr lvl="1">
              <a:lnSpc>
                <a:spcPct val="110000"/>
              </a:lnSpc>
              <a:buClr>
                <a:srgbClr val="0070C0"/>
              </a:buClr>
            </a:pPr>
            <a:r>
              <a:rPr lang="en-US" b="0" dirty="0"/>
              <a:t>Hazard Analysis and Critical Control Points (HACCP)</a:t>
            </a:r>
          </a:p>
          <a:p>
            <a:pPr marL="285750">
              <a:lnSpc>
                <a:spcPct val="110000"/>
              </a:lnSpc>
              <a:buClr>
                <a:srgbClr val="0070C0"/>
              </a:buClr>
            </a:pPr>
            <a:r>
              <a:rPr lang="en-US" b="0" dirty="0"/>
              <a:t>BDP Risk Identification, Analysis, Control, &amp; Reduction</a:t>
            </a:r>
          </a:p>
          <a:p>
            <a:pPr lvl="1">
              <a:lnSpc>
                <a:spcPct val="110000"/>
              </a:lnSpc>
              <a:buClr>
                <a:srgbClr val="0070C0"/>
              </a:buClr>
            </a:pPr>
            <a:r>
              <a:rPr lang="en-US" dirty="0"/>
              <a:t>Probability x Severity x Detectability x Frequency = Risk Score</a:t>
            </a:r>
          </a:p>
          <a:p>
            <a:pPr lvl="1">
              <a:lnSpc>
                <a:spcPct val="110000"/>
              </a:lnSpc>
              <a:buClr>
                <a:srgbClr val="0070C0"/>
              </a:buClr>
            </a:pPr>
            <a:r>
              <a:rPr lang="en-US" dirty="0"/>
              <a:t>Risk score determines priority of control actions or acceptability </a:t>
            </a:r>
          </a:p>
          <a:p>
            <a:pPr lvl="1">
              <a:lnSpc>
                <a:spcPct val="110000"/>
              </a:lnSpc>
              <a:buClr>
                <a:srgbClr val="0070C0"/>
              </a:buClr>
            </a:pPr>
            <a:r>
              <a:rPr lang="en-US" dirty="0"/>
              <a:t>The higher the risk, the greater the effort to mitigate the risk</a:t>
            </a:r>
          </a:p>
        </p:txBody>
      </p:sp>
    </p:spTree>
    <p:extLst>
      <p:ext uri="{BB962C8B-B14F-4D97-AF65-F5344CB8AC3E}">
        <p14:creationId xmlns:p14="http://schemas.microsoft.com/office/powerpoint/2010/main" val="427658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102F9-3FEC-402E-A97E-E11AC619BCCB}"/>
              </a:ext>
            </a:extLst>
          </p:cNvPr>
          <p:cNvSpPr>
            <a:spLocks noGrp="1"/>
          </p:cNvSpPr>
          <p:nvPr>
            <p:ph type="title"/>
          </p:nvPr>
        </p:nvSpPr>
        <p:spPr/>
        <p:txBody>
          <a:bodyPr/>
          <a:lstStyle/>
          <a:p>
            <a:r>
              <a:rPr lang="en-US" dirty="0"/>
              <a:t>Further Investigation</a:t>
            </a:r>
          </a:p>
        </p:txBody>
      </p:sp>
      <p:sp>
        <p:nvSpPr>
          <p:cNvPr id="3" name="Content Placeholder 2">
            <a:extLst>
              <a:ext uri="{FF2B5EF4-FFF2-40B4-BE49-F238E27FC236}">
                <a16:creationId xmlns:a16="http://schemas.microsoft.com/office/drawing/2014/main" id="{FD3F674A-8B06-411D-8BF9-5738FF002BA8}"/>
              </a:ext>
            </a:extLst>
          </p:cNvPr>
          <p:cNvSpPr>
            <a:spLocks noGrp="1"/>
          </p:cNvSpPr>
          <p:nvPr>
            <p:ph idx="4294967295"/>
          </p:nvPr>
        </p:nvSpPr>
        <p:spPr>
          <a:xfrm>
            <a:off x="299453" y="1804162"/>
            <a:ext cx="8534400" cy="4618027"/>
          </a:xfrm>
        </p:spPr>
        <p:txBody>
          <a:bodyPr/>
          <a:lstStyle/>
          <a:p>
            <a:r>
              <a:rPr lang="en-US" sz="1600" b="0" dirty="0"/>
              <a:t>The cause of this tragedy was not readily apparent.  FDA was diligent about investigating the cause and had asked for help from the University of Chicago.  Frances Kelsey, a graduate student at the University of Chicago was instrumental in determining that the solvent used in the formulation, diethylene glycol, was toxic.  </a:t>
            </a:r>
          </a:p>
          <a:p>
            <a:r>
              <a:rPr lang="en-US" sz="1600" b="0" dirty="0"/>
              <a:t>But remember this individual - - she has another part to play at FDA in future years.</a:t>
            </a:r>
          </a:p>
          <a:p>
            <a:r>
              <a:rPr lang="en-US" sz="1600" b="0" dirty="0"/>
              <a:t>The immediate outcome of Elixir Sulfanilamide was tragic.  It caused 107 deaths, many of them children.  </a:t>
            </a:r>
          </a:p>
          <a:p>
            <a:r>
              <a:rPr lang="en-US" sz="1600" b="0" dirty="0"/>
              <a:t>Samuel </a:t>
            </a:r>
            <a:r>
              <a:rPr lang="en-US" sz="1600" b="0" dirty="0" err="1"/>
              <a:t>Massengil</a:t>
            </a:r>
            <a:r>
              <a:rPr lang="en-US" sz="1600" b="0" dirty="0"/>
              <a:t> (company owner) denied any responsibility for this event because they could not have foreseen these consequences.  (compare this to the suicide of Harold Watkins the chemist who created the formulation).</a:t>
            </a:r>
          </a:p>
          <a:p>
            <a:r>
              <a:rPr lang="en-US" sz="1600" b="0" dirty="0"/>
              <a:t>But Samuel </a:t>
            </a:r>
            <a:r>
              <a:rPr lang="en-US" sz="1600" b="0" dirty="0" err="1"/>
              <a:t>Massengil</a:t>
            </a:r>
            <a:r>
              <a:rPr lang="en-US" sz="1600" b="0" dirty="0"/>
              <a:t> was charged with distributing an adulterated product because it “fell below the professed standard under which it was sold (not being equivalent to the earlier power formulation).  </a:t>
            </a:r>
            <a:r>
              <a:rPr lang="en-US" sz="1600" b="0" dirty="0" err="1"/>
              <a:t>Massengil</a:t>
            </a:r>
            <a:r>
              <a:rPr lang="en-US" sz="1600" b="0" dirty="0"/>
              <a:t> pled guilty and was fined $150 for 164 counts ($24,600) which was the largest fine levied under the 1906 Act.  However, justice may have </a:t>
            </a:r>
            <a:r>
              <a:rPr lang="en-US" sz="1600" b="0" dirty="0" err="1"/>
              <a:t>prevaiiled</a:t>
            </a:r>
            <a:r>
              <a:rPr lang="en-US" sz="1600" b="0" dirty="0"/>
              <a:t>.  There are reports that </a:t>
            </a:r>
            <a:r>
              <a:rPr lang="en-US" sz="1600" b="0" dirty="0" err="1"/>
              <a:t>Massengil</a:t>
            </a:r>
            <a:r>
              <a:rPr lang="en-US" sz="1600" b="0" dirty="0"/>
              <a:t> paid ½ million dollars in wrongful death suits as a result of this incident. </a:t>
            </a:r>
          </a:p>
        </p:txBody>
      </p:sp>
    </p:spTree>
    <p:extLst>
      <p:ext uri="{BB962C8B-B14F-4D97-AF65-F5344CB8AC3E}">
        <p14:creationId xmlns:p14="http://schemas.microsoft.com/office/powerpoint/2010/main" val="16839983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0000"/>
              </a:lnSpc>
            </a:pPr>
            <a:r>
              <a:rPr lang="en-US" sz="2000" dirty="0">
                <a:solidFill>
                  <a:srgbClr val="FFFFFF"/>
                </a:solidFill>
              </a:rPr>
              <a:t>Risk Analysis &amp; Control – Tools</a:t>
            </a:r>
            <a:br>
              <a:rPr lang="en-US" sz="3200" dirty="0">
                <a:solidFill>
                  <a:srgbClr val="FFFFFF"/>
                </a:solidFill>
              </a:rPr>
            </a:br>
            <a:r>
              <a:rPr lang="en-US" sz="3200" dirty="0">
                <a:solidFill>
                  <a:srgbClr val="FFFFFF"/>
                </a:solidFill>
              </a:rPr>
              <a:t>FMEA</a:t>
            </a:r>
            <a:endParaRPr lang="en-US" sz="3200" dirty="0"/>
          </a:p>
        </p:txBody>
      </p:sp>
      <p:sp>
        <p:nvSpPr>
          <p:cNvPr id="3" name="Content Placeholder 2"/>
          <p:cNvSpPr>
            <a:spLocks noGrp="1"/>
          </p:cNvSpPr>
          <p:nvPr>
            <p:ph idx="4294967295"/>
          </p:nvPr>
        </p:nvSpPr>
        <p:spPr>
          <a:xfrm>
            <a:off x="2910179" y="1693628"/>
            <a:ext cx="2941982" cy="301460"/>
          </a:xfrm>
        </p:spPr>
        <p:txBody>
          <a:bodyPr>
            <a:normAutofit fontScale="92500" lnSpcReduction="20000"/>
          </a:bodyPr>
          <a:lstStyle/>
          <a:p>
            <a:pPr marL="0" indent="0">
              <a:buNone/>
            </a:pPr>
            <a:r>
              <a:rPr lang="en-US" b="0" dirty="0"/>
              <a:t>BDP Risk Control Chart</a:t>
            </a:r>
          </a:p>
          <a:p>
            <a:pPr marL="285750"/>
            <a:endParaRPr lang="en-US" b="0" dirty="0"/>
          </a:p>
          <a:p>
            <a:pPr marL="285750"/>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64585178"/>
              </p:ext>
            </p:extLst>
          </p:nvPr>
        </p:nvGraphicFramePr>
        <p:xfrm>
          <a:off x="369736" y="2095169"/>
          <a:ext cx="8232928" cy="3812646"/>
        </p:xfrm>
        <a:graphic>
          <a:graphicData uri="http://schemas.openxmlformats.org/drawingml/2006/table">
            <a:tbl>
              <a:tblPr firstRow="1"/>
              <a:tblGrid>
                <a:gridCol w="2271700">
                  <a:extLst>
                    <a:ext uri="{9D8B030D-6E8A-4147-A177-3AD203B41FA5}">
                      <a16:colId xmlns:a16="http://schemas.microsoft.com/office/drawing/2014/main" val="20000"/>
                    </a:ext>
                  </a:extLst>
                </a:gridCol>
                <a:gridCol w="635441">
                  <a:extLst>
                    <a:ext uri="{9D8B030D-6E8A-4147-A177-3AD203B41FA5}">
                      <a16:colId xmlns:a16="http://schemas.microsoft.com/office/drawing/2014/main" val="20001"/>
                    </a:ext>
                  </a:extLst>
                </a:gridCol>
                <a:gridCol w="770472">
                  <a:extLst>
                    <a:ext uri="{9D8B030D-6E8A-4147-A177-3AD203B41FA5}">
                      <a16:colId xmlns:a16="http://schemas.microsoft.com/office/drawing/2014/main" val="20002"/>
                    </a:ext>
                  </a:extLst>
                </a:gridCol>
                <a:gridCol w="1191452">
                  <a:extLst>
                    <a:ext uri="{9D8B030D-6E8A-4147-A177-3AD203B41FA5}">
                      <a16:colId xmlns:a16="http://schemas.microsoft.com/office/drawing/2014/main" val="20003"/>
                    </a:ext>
                  </a:extLst>
                </a:gridCol>
                <a:gridCol w="661255">
                  <a:extLst>
                    <a:ext uri="{9D8B030D-6E8A-4147-A177-3AD203B41FA5}">
                      <a16:colId xmlns:a16="http://schemas.microsoft.com/office/drawing/2014/main" val="20004"/>
                    </a:ext>
                  </a:extLst>
                </a:gridCol>
                <a:gridCol w="1137836">
                  <a:extLst>
                    <a:ext uri="{9D8B030D-6E8A-4147-A177-3AD203B41FA5}">
                      <a16:colId xmlns:a16="http://schemas.microsoft.com/office/drawing/2014/main" val="20005"/>
                    </a:ext>
                  </a:extLst>
                </a:gridCol>
                <a:gridCol w="992876">
                  <a:extLst>
                    <a:ext uri="{9D8B030D-6E8A-4147-A177-3AD203B41FA5}">
                      <a16:colId xmlns:a16="http://schemas.microsoft.com/office/drawing/2014/main" val="20006"/>
                    </a:ext>
                  </a:extLst>
                </a:gridCol>
                <a:gridCol w="571896">
                  <a:extLst>
                    <a:ext uri="{9D8B030D-6E8A-4147-A177-3AD203B41FA5}">
                      <a16:colId xmlns:a16="http://schemas.microsoft.com/office/drawing/2014/main" val="20007"/>
                    </a:ext>
                  </a:extLst>
                </a:gridCol>
              </a:tblGrid>
              <a:tr h="677246">
                <a:tc>
                  <a:txBody>
                    <a:bodyPr/>
                    <a:lstStyle/>
                    <a:p>
                      <a:pPr algn="ctr" fontAlgn="b"/>
                      <a:r>
                        <a:rPr lang="en-US" sz="1300" b="1" i="0" u="none" strike="noStrike" dirty="0">
                          <a:effectLst/>
                          <a:latin typeface="Arial"/>
                        </a:rPr>
                        <a:t>Utility</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effectLst/>
                          <a:latin typeface="Arial"/>
                        </a:rPr>
                        <a:t>MEF</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effectLst/>
                          <a:latin typeface="Arial"/>
                        </a:rPr>
                        <a:t>Building</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effectLst/>
                          <a:latin typeface="Arial"/>
                        </a:rPr>
                        <a:t>Likelihood of Failure</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effectLst/>
                          <a:latin typeface="Arial"/>
                        </a:rPr>
                        <a:t>Impact</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effectLst/>
                          <a:latin typeface="Arial"/>
                        </a:rPr>
                        <a:t>Detectability</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effectLst/>
                          <a:latin typeface="Arial"/>
                        </a:rPr>
                        <a:t>Use Frequency</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effectLst/>
                          <a:latin typeface="Arial"/>
                        </a:rPr>
                        <a:t>Score</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9478">
                <a:tc>
                  <a:txBody>
                    <a:bodyPr/>
                    <a:lstStyle/>
                    <a:p>
                      <a:pPr algn="ctr" fontAlgn="b"/>
                      <a:r>
                        <a:rPr lang="en-US" sz="1300" b="0" i="0" u="none" strike="noStrike">
                          <a:effectLst/>
                          <a:latin typeface="Arial"/>
                        </a:rPr>
                        <a:t>DDC</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effectLst/>
                          <a:latin typeface="Arial"/>
                        </a:rPr>
                        <a:t>61930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459</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1</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3</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1</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12</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9478">
                <a:tc>
                  <a:txBody>
                    <a:bodyPr/>
                    <a:lstStyle/>
                    <a:p>
                      <a:pPr algn="ctr" fontAlgn="b"/>
                      <a:r>
                        <a:rPr lang="en-US" sz="1300" b="0" i="0" u="none" strike="noStrike">
                          <a:effectLst/>
                          <a:latin typeface="Arial"/>
                        </a:rPr>
                        <a:t>DPRO</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61870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459</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2</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2</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3</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1</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12</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9478">
                <a:tc>
                  <a:txBody>
                    <a:bodyPr/>
                    <a:lstStyle/>
                    <a:p>
                      <a:pPr algn="ctr" fontAlgn="b"/>
                      <a:r>
                        <a:rPr lang="en-US" sz="1300" b="0" i="0" u="none" strike="noStrike">
                          <a:effectLst/>
                          <a:latin typeface="Arial"/>
                        </a:rPr>
                        <a:t>Compressed Air</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62180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459</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5</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1</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1</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20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9478">
                <a:tc>
                  <a:txBody>
                    <a:bodyPr/>
                    <a:lstStyle/>
                    <a:p>
                      <a:pPr algn="ctr" fontAlgn="b"/>
                      <a:r>
                        <a:rPr lang="en-US" sz="1300" b="0" i="0" u="none" strike="noStrike">
                          <a:effectLst/>
                          <a:latin typeface="Arial"/>
                        </a:rPr>
                        <a:t>HVAC</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61920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459</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2</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1</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32</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0832">
                <a:tc>
                  <a:txBody>
                    <a:bodyPr/>
                    <a:lstStyle/>
                    <a:p>
                      <a:pPr algn="ctr" fontAlgn="b"/>
                      <a:r>
                        <a:rPr lang="en-US" sz="1300" b="0" i="0" u="none" strike="noStrike">
                          <a:effectLst/>
                          <a:latin typeface="Arial"/>
                        </a:rPr>
                        <a:t>Compressed CO</a:t>
                      </a:r>
                      <a:r>
                        <a:rPr lang="en-US" sz="1300" b="0" i="0" u="none" strike="noStrike" baseline="-25000">
                          <a:effectLst/>
                          <a:latin typeface="Arial"/>
                        </a:rPr>
                        <a:t>2</a:t>
                      </a:r>
                      <a:endParaRPr lang="en-US" sz="1300" b="0" i="0" u="none" strike="noStrike">
                        <a:effectLst/>
                        <a:latin typeface="Arial"/>
                      </a:endParaRP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62190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459</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2</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5</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1</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9478">
                <a:tc>
                  <a:txBody>
                    <a:bodyPr/>
                    <a:lstStyle/>
                    <a:p>
                      <a:pPr algn="ctr" fontAlgn="b"/>
                      <a:r>
                        <a:rPr lang="en-US" sz="1300" b="0" i="0" u="none" strike="noStrike">
                          <a:effectLst/>
                          <a:latin typeface="Arial"/>
                        </a:rPr>
                        <a:t>Emergency Power</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61980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459</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1</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5</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80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9478">
                <a:tc>
                  <a:txBody>
                    <a:bodyPr/>
                    <a:lstStyle/>
                    <a:p>
                      <a:pPr algn="ctr" fontAlgn="b"/>
                      <a:r>
                        <a:rPr lang="en-US" sz="1300" b="0" i="0" u="none" strike="noStrike" dirty="0">
                          <a:effectLst/>
                          <a:latin typeface="Arial"/>
                        </a:rPr>
                        <a:t>Plant Steam</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effectLst/>
                          <a:latin typeface="Arial"/>
                        </a:rPr>
                        <a:t>N/A</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effectLst/>
                          <a:latin typeface="Arial"/>
                        </a:rPr>
                        <a:t>459</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effectLst/>
                          <a:latin typeface="Arial"/>
                        </a:rPr>
                        <a:t>5</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effectLst/>
                          <a:latin typeface="Arial"/>
                        </a:rPr>
                        <a:t>1</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effectLst/>
                          <a:latin typeface="Arial"/>
                        </a:rPr>
                        <a:t>80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19478">
                <a:tc>
                  <a:txBody>
                    <a:bodyPr/>
                    <a:lstStyle/>
                    <a:p>
                      <a:pPr algn="ctr" fontAlgn="b"/>
                      <a:r>
                        <a:rPr lang="en-US" sz="1300" b="0" i="0" u="none" strike="noStrike">
                          <a:effectLst/>
                          <a:latin typeface="Arial"/>
                        </a:rPr>
                        <a:t>Portable Clean Room </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effectLst/>
                          <a:latin typeface="Arial"/>
                        </a:rPr>
                        <a:t>73050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effectLst/>
                          <a:latin typeface="Arial"/>
                        </a:rPr>
                        <a:t>459</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2</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3</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96</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19478">
                <a:tc>
                  <a:txBody>
                    <a:bodyPr/>
                    <a:lstStyle/>
                    <a:p>
                      <a:pPr algn="ctr" fontAlgn="b"/>
                      <a:r>
                        <a:rPr lang="en-US" sz="1300" b="0" i="0" u="none" strike="noStrike">
                          <a:effectLst/>
                          <a:latin typeface="Arial"/>
                        </a:rPr>
                        <a:t>Clean Steam</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61850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459</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3</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2</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96</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19478">
                <a:tc>
                  <a:txBody>
                    <a:bodyPr/>
                    <a:lstStyle/>
                    <a:p>
                      <a:pPr algn="ctr" fontAlgn="b"/>
                      <a:r>
                        <a:rPr lang="en-US" sz="1300" b="0" i="0" u="none" strike="noStrike">
                          <a:effectLst/>
                          <a:latin typeface="Arial"/>
                        </a:rPr>
                        <a:t>WFI</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61880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459</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3</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2</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96</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19478">
                <a:tc>
                  <a:txBody>
                    <a:bodyPr/>
                    <a:lstStyle/>
                    <a:p>
                      <a:pPr algn="ctr" fontAlgn="b"/>
                      <a:r>
                        <a:rPr lang="en-US" sz="1300" b="0" i="0" u="none" strike="noStrike">
                          <a:effectLst/>
                          <a:latin typeface="Arial"/>
                        </a:rPr>
                        <a:t>Chilled Water/USAG property</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effectLst/>
                          <a:latin typeface="Arial"/>
                        </a:rPr>
                        <a:t>N/A</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dirty="0">
                          <a:effectLst/>
                          <a:latin typeface="Arial"/>
                        </a:rPr>
                        <a:t>459</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effectLst/>
                          <a:latin typeface="Arial"/>
                        </a:rPr>
                        <a:t>3</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effectLst/>
                          <a:latin typeface="Arial"/>
                        </a:rPr>
                        <a:t>5</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effectLst/>
                          <a:latin typeface="Arial"/>
                        </a:rPr>
                        <a:t>2</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effectLst/>
                          <a:latin typeface="Arial"/>
                        </a:rPr>
                        <a:t>120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50832">
                <a:tc>
                  <a:txBody>
                    <a:bodyPr/>
                    <a:lstStyle/>
                    <a:p>
                      <a:pPr algn="ctr" fontAlgn="b"/>
                      <a:r>
                        <a:rPr lang="en-US" sz="1300" b="0" i="0" u="none" strike="noStrike">
                          <a:effectLst/>
                          <a:latin typeface="Arial"/>
                        </a:rPr>
                        <a:t>Compressed N</a:t>
                      </a:r>
                      <a:r>
                        <a:rPr lang="en-US" sz="1300" b="0" i="0" u="none" strike="noStrike" baseline="-25000">
                          <a:effectLst/>
                          <a:latin typeface="Arial"/>
                        </a:rPr>
                        <a:t>2</a:t>
                      </a:r>
                      <a:endParaRPr lang="en-US" sz="1300" b="0" i="0" u="none" strike="noStrike">
                        <a:effectLst/>
                        <a:latin typeface="Arial"/>
                      </a:endParaRP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62220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459</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5</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3</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240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19478">
                <a:tc>
                  <a:txBody>
                    <a:bodyPr/>
                    <a:lstStyle/>
                    <a:p>
                      <a:pPr algn="ctr" fontAlgn="b"/>
                      <a:r>
                        <a:rPr lang="en-US" sz="1300" b="0" i="0" u="none" strike="noStrike">
                          <a:effectLst/>
                          <a:latin typeface="Arial"/>
                        </a:rPr>
                        <a:t>VHP Decontamination</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76720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459</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5</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5</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a:rPr>
                        <a:t>3</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effectLst/>
                          <a:latin typeface="Arial"/>
                        </a:rPr>
                        <a:t>300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19478">
                <a:tc>
                  <a:txBody>
                    <a:bodyPr/>
                    <a:lstStyle/>
                    <a:p>
                      <a:pPr algn="ctr" fontAlgn="b"/>
                      <a:r>
                        <a:rPr lang="en-US" sz="1300" b="0" i="0" u="none" strike="noStrike">
                          <a:effectLst/>
                          <a:latin typeface="Arial"/>
                        </a:rPr>
                        <a:t>Central Vacuum</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effectLst/>
                          <a:latin typeface="Arial"/>
                        </a:rPr>
                        <a:t>61890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effectLst/>
                          <a:latin typeface="Arial"/>
                        </a:rPr>
                        <a:t>459</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effectLst/>
                          <a:latin typeface="Arial"/>
                        </a:rPr>
                        <a:t>5</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effectLst/>
                          <a:latin typeface="Arial"/>
                        </a:rPr>
                        <a:t>4</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effectLst/>
                          <a:latin typeface="Arial"/>
                        </a:rPr>
                        <a:t>5</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effectLst/>
                          <a:latin typeface="Arial"/>
                        </a:rPr>
                        <a:t>5</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dirty="0">
                          <a:effectLst/>
                          <a:latin typeface="Arial"/>
                        </a:rPr>
                        <a:t>500</a:t>
                      </a:r>
                    </a:p>
                  </a:txBody>
                  <a:tcPr marL="5960" marR="5960" marT="59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3952701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0000"/>
              </a:lnSpc>
            </a:pPr>
            <a:r>
              <a:rPr lang="en-US" sz="2000" dirty="0"/>
              <a:t>Risk Analysis &amp; Control – Tools</a:t>
            </a:r>
            <a:br>
              <a:rPr lang="en-US" sz="3200" dirty="0"/>
            </a:br>
            <a:r>
              <a:rPr lang="en-US" sz="3200" dirty="0"/>
              <a:t>FMEA - Example</a:t>
            </a:r>
          </a:p>
        </p:txBody>
      </p:sp>
      <p:pic>
        <p:nvPicPr>
          <p:cNvPr id="8" name="Picture 7" descr="Risk analysis &amp; Control- Tools ">
            <a:extLst>
              <a:ext uri="{FF2B5EF4-FFF2-40B4-BE49-F238E27FC236}">
                <a16:creationId xmlns:a16="http://schemas.microsoft.com/office/drawing/2014/main" id="{1FEFA6BB-5061-6038-B821-18E9917A44AA}"/>
              </a:ext>
            </a:extLst>
          </p:cNvPr>
          <p:cNvPicPr>
            <a:picLocks noChangeAspect="1"/>
          </p:cNvPicPr>
          <p:nvPr/>
        </p:nvPicPr>
        <p:blipFill>
          <a:blip r:embed="rId2"/>
          <a:stretch>
            <a:fillRect/>
          </a:stretch>
        </p:blipFill>
        <p:spPr>
          <a:xfrm>
            <a:off x="0" y="1721515"/>
            <a:ext cx="9144000" cy="4307066"/>
          </a:xfrm>
          <a:prstGeom prst="rect">
            <a:avLst/>
          </a:prstGeom>
        </p:spPr>
      </p:pic>
    </p:spTree>
    <p:extLst>
      <p:ext uri="{BB962C8B-B14F-4D97-AF65-F5344CB8AC3E}">
        <p14:creationId xmlns:p14="http://schemas.microsoft.com/office/powerpoint/2010/main" val="3643436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Monitoring, Trending, and Follow-up</a:t>
            </a:r>
          </a:p>
        </p:txBody>
      </p:sp>
      <p:sp>
        <p:nvSpPr>
          <p:cNvPr id="3" name="Content Placeholder 2"/>
          <p:cNvSpPr>
            <a:spLocks noGrp="1"/>
          </p:cNvSpPr>
          <p:nvPr>
            <p:ph idx="4294967295"/>
          </p:nvPr>
        </p:nvSpPr>
        <p:spPr>
          <a:xfrm>
            <a:off x="425395" y="1834349"/>
            <a:ext cx="8232775" cy="4724400"/>
          </a:xfrm>
        </p:spPr>
        <p:txBody>
          <a:bodyPr/>
          <a:lstStyle/>
          <a:p>
            <a:pPr>
              <a:buClr>
                <a:srgbClr val="0070C0"/>
              </a:buClr>
            </a:pPr>
            <a:r>
              <a:rPr lang="en-US" sz="2200" dirty="0"/>
              <a:t>Monitoring</a:t>
            </a:r>
          </a:p>
          <a:p>
            <a:pPr lvl="1">
              <a:buClr>
                <a:srgbClr val="0070C0"/>
              </a:buClr>
            </a:pPr>
            <a:r>
              <a:rPr lang="en-US" sz="2000" dirty="0"/>
              <a:t>The chance that an event will happen again is increased if its already happened once.</a:t>
            </a:r>
          </a:p>
          <a:p>
            <a:pPr lvl="1">
              <a:buClr>
                <a:srgbClr val="0070C0"/>
              </a:buClr>
            </a:pPr>
            <a:r>
              <a:rPr lang="en-US" sz="2000" b="1" dirty="0">
                <a:solidFill>
                  <a:srgbClr val="033FFD"/>
                </a:solidFill>
              </a:rPr>
              <a:t>“Fool me once – shame on you</a:t>
            </a:r>
          </a:p>
          <a:p>
            <a:pPr marL="401638" lvl="1" indent="0">
              <a:spcBef>
                <a:spcPts val="400"/>
              </a:spcBef>
              <a:buClr>
                <a:srgbClr val="0070C0"/>
              </a:buClr>
              <a:buNone/>
            </a:pPr>
            <a:r>
              <a:rPr lang="en-US" sz="2000" b="1" dirty="0">
                <a:solidFill>
                  <a:srgbClr val="033FFD"/>
                </a:solidFill>
              </a:rPr>
              <a:t>      Fool me twice – shame on me”</a:t>
            </a:r>
          </a:p>
          <a:p>
            <a:pPr lvl="1">
              <a:buClr>
                <a:srgbClr val="0070C0"/>
              </a:buClr>
            </a:pPr>
            <a:r>
              <a:rPr lang="en-US" sz="2000" dirty="0"/>
              <a:t>Be forewarned!  Be aware of similar situations!</a:t>
            </a:r>
          </a:p>
          <a:p>
            <a:pPr>
              <a:lnSpc>
                <a:spcPct val="110000"/>
              </a:lnSpc>
              <a:buClr>
                <a:srgbClr val="0070C0"/>
              </a:buClr>
            </a:pPr>
            <a:r>
              <a:rPr lang="en-US" sz="2200" dirty="0"/>
              <a:t>Trending of critical variables and data (EM, deviations and other non-conformances)</a:t>
            </a:r>
          </a:p>
          <a:p>
            <a:pPr>
              <a:buClr>
                <a:srgbClr val="0070C0"/>
              </a:buClr>
            </a:pPr>
            <a:r>
              <a:rPr lang="en-US" sz="2200" dirty="0"/>
              <a:t>Internal Auditing</a:t>
            </a:r>
          </a:p>
          <a:p>
            <a:pPr lvl="1">
              <a:buClr>
                <a:srgbClr val="0070C0"/>
              </a:buClr>
            </a:pPr>
            <a:r>
              <a:rPr lang="en-US" sz="2000" dirty="0"/>
              <a:t>Needs to include a review of past non-conformances.</a:t>
            </a:r>
          </a:p>
        </p:txBody>
      </p:sp>
    </p:spTree>
    <p:extLst>
      <p:ext uri="{BB962C8B-B14F-4D97-AF65-F5344CB8AC3E}">
        <p14:creationId xmlns:p14="http://schemas.microsoft.com/office/powerpoint/2010/main" val="1250027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F9108-7B35-4E3D-A855-D66DF6717740}"/>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5EC96EDC-B7D2-40D2-AFF2-BF14EF255699}"/>
              </a:ext>
            </a:extLst>
          </p:cNvPr>
          <p:cNvSpPr>
            <a:spLocks noGrp="1"/>
          </p:cNvSpPr>
          <p:nvPr>
            <p:ph idx="4294967295"/>
          </p:nvPr>
        </p:nvSpPr>
        <p:spPr>
          <a:xfrm>
            <a:off x="0" y="1381125"/>
            <a:ext cx="8232775" cy="47244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lgn="ctr">
              <a:buNone/>
            </a:pPr>
            <a:r>
              <a:rPr lang="en-US" b="0" dirty="0"/>
              <a:t>Please contact BQA Management if you have any questions.</a:t>
            </a:r>
          </a:p>
        </p:txBody>
      </p:sp>
      <p:pic>
        <p:nvPicPr>
          <p:cNvPr id="5" name="Picture 4" descr="Back of people's heads and raised hands at corporate presentation with speaker and whiteboard out of focus in background">
            <a:extLst>
              <a:ext uri="{FF2B5EF4-FFF2-40B4-BE49-F238E27FC236}">
                <a16:creationId xmlns:a16="http://schemas.microsoft.com/office/drawing/2014/main" id="{672693EC-6F27-415A-9ACB-0A1D12533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6956" y="1682633"/>
            <a:ext cx="6818638" cy="2949924"/>
          </a:xfrm>
          <a:prstGeom prst="rect">
            <a:avLst/>
          </a:prstGeom>
        </p:spPr>
      </p:pic>
    </p:spTree>
    <p:extLst>
      <p:ext uri="{BB962C8B-B14F-4D97-AF65-F5344CB8AC3E}">
        <p14:creationId xmlns:p14="http://schemas.microsoft.com/office/powerpoint/2010/main" val="31481108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PROFILE" val="C:\WINNT\System32\spool\DRIVERS\COLOR\RCVD65.ICM"/>
  <p:tag name="DESTINATIONPROFILE" val="C:\WINNT\System32\spool\DRIVERS\COLOR\BdRm Proj_4-17-03_1.icc"/>
  <p:tag name="RI" val="0"/>
  <p:tag name="VIEW" val="MONITOR"/>
</p:tagLst>
</file>

<file path=ppt/theme/theme1.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FNL">
      <a:dk1>
        <a:srgbClr val="000000"/>
      </a:dk1>
      <a:lt1>
        <a:srgbClr val="FFFFFF"/>
      </a:lt1>
      <a:dk2>
        <a:srgbClr val="19424E"/>
      </a:dk2>
      <a:lt2>
        <a:srgbClr val="E7E6E6"/>
      </a:lt2>
      <a:accent1>
        <a:srgbClr val="2A6A80"/>
      </a:accent1>
      <a:accent2>
        <a:srgbClr val="83B547"/>
      </a:accent2>
      <a:accent3>
        <a:srgbClr val="19424E"/>
      </a:accent3>
      <a:accent4>
        <a:srgbClr val="0D1F26"/>
      </a:accent4>
      <a:accent5>
        <a:srgbClr val="4F9CB5"/>
      </a:accent5>
      <a:accent6>
        <a:srgbClr val="ECB94B"/>
      </a:accent6>
      <a:hlink>
        <a:srgbClr val="50822F"/>
      </a:hlink>
      <a:folHlink>
        <a:srgbClr val="4F9CB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14317</TotalTime>
  <Words>9089</Words>
  <Application>Microsoft Office PowerPoint</Application>
  <PresentationFormat>On-screen Show (4:3)</PresentationFormat>
  <Paragraphs>787</Paragraphs>
  <Slides>93</Slides>
  <Notes>23</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93</vt:i4>
      </vt:variant>
    </vt:vector>
  </HeadingPairs>
  <TitlesOfParts>
    <vt:vector size="108" baseType="lpstr">
      <vt:lpstr>Arial</vt:lpstr>
      <vt:lpstr>Arial Black</vt:lpstr>
      <vt:lpstr>Arial,Bold</vt:lpstr>
      <vt:lpstr>Calibri</vt:lpstr>
      <vt:lpstr>Roboto</vt:lpstr>
      <vt:lpstr>Times New Roman</vt:lpstr>
      <vt:lpstr>Wingdings</vt:lpstr>
      <vt:lpstr>3_Default Design</vt:lpstr>
      <vt:lpstr>4_Default Design</vt:lpstr>
      <vt:lpstr>5_Default Design</vt:lpstr>
      <vt:lpstr>1_Office Theme</vt:lpstr>
      <vt:lpstr>6_Default Design</vt:lpstr>
      <vt:lpstr>7_Default Design</vt:lpstr>
      <vt:lpstr>8_Default Design</vt:lpstr>
      <vt:lpstr>9_Default Design</vt:lpstr>
      <vt:lpstr>cGMP Training Investigation of Non-Conformances</vt:lpstr>
      <vt:lpstr>Titanic </vt:lpstr>
      <vt:lpstr>What went wrong?</vt:lpstr>
      <vt:lpstr>We Know What We’re Doing, What Could Possibly Go Wrong? </vt:lpstr>
      <vt:lpstr>Vaccinations </vt:lpstr>
      <vt:lpstr>Diphtheria Antitoxin Investigation</vt:lpstr>
      <vt:lpstr>Additional Information</vt:lpstr>
      <vt:lpstr>Investigation</vt:lpstr>
      <vt:lpstr>Further Investigation</vt:lpstr>
      <vt:lpstr>Also see </vt:lpstr>
      <vt:lpstr>Early 1960’s - THALIDOMIDE</vt:lpstr>
      <vt:lpstr>Thalidomide Investigation</vt:lpstr>
      <vt:lpstr>We Know What We’re Doing, What Could Possibly Go Wrong? </vt:lpstr>
      <vt:lpstr>What Went Wrong</vt:lpstr>
      <vt:lpstr>The GMPs</vt:lpstr>
      <vt:lpstr>Drugs Are Different Than Most Other Consumer Products </vt:lpstr>
      <vt:lpstr>What’s in the GMPs about Quality? SISQP</vt:lpstr>
      <vt:lpstr>Input –Process-Output (IPO) Model Making a Drug </vt:lpstr>
      <vt:lpstr>What are the Products of a Process?</vt:lpstr>
      <vt:lpstr>Non-Conformance Related Regulations</vt:lpstr>
      <vt:lpstr>Non-conformance Regulations</vt:lpstr>
      <vt:lpstr>What Could Possibly Go Wrong? </vt:lpstr>
      <vt:lpstr>Purification  </vt:lpstr>
      <vt:lpstr>Sterilization  </vt:lpstr>
      <vt:lpstr>What Is Your Comfort Zone? </vt:lpstr>
      <vt:lpstr>Answer</vt:lpstr>
      <vt:lpstr>Quality of Drug Prodcut </vt:lpstr>
      <vt:lpstr>Answer?</vt:lpstr>
      <vt:lpstr>Which do you feel more comfortable with?  </vt:lpstr>
      <vt:lpstr>What Makes You More Assured of the Quality of the Product?</vt:lpstr>
      <vt:lpstr>What Does The FDA Expect?  </vt:lpstr>
      <vt:lpstr>The State of Being  In-Control  vs  Out-of-Control</vt:lpstr>
      <vt:lpstr>Quality </vt:lpstr>
      <vt:lpstr>Corporate Culture  /  Institutional Culture  /  Group Culture  /  Team Dynamics</vt:lpstr>
      <vt:lpstr>It’s All About Attitude Being Cavalier</vt:lpstr>
      <vt:lpstr>Non-Conformances </vt:lpstr>
      <vt:lpstr>Documentation and Investigation of Non-Conformances What’s a Non-Conformance? </vt:lpstr>
      <vt:lpstr>Do I Really Need To Report A Non-conformance? </vt:lpstr>
      <vt:lpstr> Out of Specification (OOS)</vt:lpstr>
      <vt:lpstr>Out of Specification (OOS)</vt:lpstr>
      <vt:lpstr>Human Nature – Question Unexpected Results</vt:lpstr>
      <vt:lpstr>Warning Letter Whitney Labs, Orlando, FL</vt:lpstr>
      <vt:lpstr>Warning Letter Pharmalucence, Inc., Bedford, MA</vt:lpstr>
      <vt:lpstr>Obligation to Report Problems and Near Misses</vt:lpstr>
      <vt:lpstr>FDA Expectations</vt:lpstr>
      <vt:lpstr>SOP 21301</vt:lpstr>
      <vt:lpstr>SOP 21301  Deviations</vt:lpstr>
      <vt:lpstr>SOP 21301 Deviations</vt:lpstr>
      <vt:lpstr>SOP 21301 – Deviations Classifications of Criticality &amp; Risk</vt:lpstr>
      <vt:lpstr>SOP 21301, Deviations Deviation Request  - In the eQMS</vt:lpstr>
      <vt:lpstr>Warning Letter Hospira, Inc., Clayton, NC</vt:lpstr>
      <vt:lpstr>Deviations </vt:lpstr>
      <vt:lpstr>Planned Vs Unplanned Deviations</vt:lpstr>
      <vt:lpstr>Planned Vs Unplanned Deviations Asking for Forgiveness, Not Permission*</vt:lpstr>
      <vt:lpstr> Asking for Forgiveness, Not Permission*</vt:lpstr>
      <vt:lpstr>  Planned Vs Unplanned Deviations </vt:lpstr>
      <vt:lpstr>SOP 22004</vt:lpstr>
      <vt:lpstr> Unexpected Test Results</vt:lpstr>
      <vt:lpstr>SOP 22004 – Managing Out-of-Specification Test Results or Unexpected Test Results</vt:lpstr>
      <vt:lpstr>Warning Letter Centaur, Inc., Olathe, KS</vt:lpstr>
      <vt:lpstr>Warning Letter Akorn, Inc., Decatur, IL</vt:lpstr>
      <vt:lpstr>Warning Letter – Akorn, Inc. (Continued) </vt:lpstr>
      <vt:lpstr>Other Non-Conformance Related BDP SOPs</vt:lpstr>
      <vt:lpstr>Other Non-Conformance Related BDP SOPs (continued)</vt:lpstr>
      <vt:lpstr>Documentation and Investigation of Non-Conformances</vt:lpstr>
      <vt:lpstr>Warning Letter Fenwal, a Fresenius-Kabi Company</vt:lpstr>
      <vt:lpstr>Determination </vt:lpstr>
      <vt:lpstr>Definition</vt:lpstr>
      <vt:lpstr>Root Cause Determination</vt:lpstr>
      <vt:lpstr>Root Cause- Determination</vt:lpstr>
      <vt:lpstr>Warning Letter – “Who” CorePharma, LLC, Middlesex, NJ</vt:lpstr>
      <vt:lpstr>Warning Letter – “What” Jubilant HollisterStier, LLC, Spokane, WA</vt:lpstr>
      <vt:lpstr>Warning Letter – “Why” &amp; “How” Ranbaxy Laboratories</vt:lpstr>
      <vt:lpstr>Assessment </vt:lpstr>
      <vt:lpstr>Impact Assessment – Product </vt:lpstr>
      <vt:lpstr>Impact Assessment – Patient </vt:lpstr>
      <vt:lpstr>Product &amp; Patient Impact Assessment of Possible Impact </vt:lpstr>
      <vt:lpstr>CAPA</vt:lpstr>
      <vt:lpstr>CAPA – Corrective Actions</vt:lpstr>
      <vt:lpstr>FDA Warning Letter to Zhejiang Hisun Pharmaceutical Co., Ltd. </vt:lpstr>
      <vt:lpstr>CAPA – Preventative Actions</vt:lpstr>
      <vt:lpstr>Risk Assessment </vt:lpstr>
      <vt:lpstr>Warning Letter AMRI Burlington, Inc., Burlington, MA</vt:lpstr>
      <vt:lpstr>ICH Q9</vt:lpstr>
      <vt:lpstr>Risk Analysis - ICH Q9 Quality</vt:lpstr>
      <vt:lpstr>Risk Analysis –(ICH Q9 Quality)</vt:lpstr>
      <vt:lpstr>Risk Analysis - Considerations</vt:lpstr>
      <vt:lpstr>Risk Control &amp; Reduction</vt:lpstr>
      <vt:lpstr>Risk Analysis &amp; Control - Tools</vt:lpstr>
      <vt:lpstr>Risk Analysis &amp; Control – Tools FMEA</vt:lpstr>
      <vt:lpstr>Risk Analysis &amp; Control – Tools FMEA - Example</vt:lpstr>
      <vt:lpstr>Monitoring, Trending, and Follow-up</vt:lpstr>
      <vt:lpstr>Questions?</vt:lpstr>
    </vt:vector>
  </TitlesOfParts>
  <Company>NCI-Frederick Publications Department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 User</dc:creator>
  <cp:lastModifiedBy>Fisher, Nicole (NIH/NCI) [C]</cp:lastModifiedBy>
  <cp:revision>565</cp:revision>
  <cp:lastPrinted>2019-06-05T14:15:13Z</cp:lastPrinted>
  <dcterms:created xsi:type="dcterms:W3CDTF">2007-01-16T17:20:08Z</dcterms:created>
  <dcterms:modified xsi:type="dcterms:W3CDTF">2023-06-12T16:53:52Z</dcterms:modified>
</cp:coreProperties>
</file>