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4185" r:id="rId2"/>
    <p:sldMasterId id="2147484195" r:id="rId3"/>
  </p:sldMasterIdLst>
  <p:notesMasterIdLst>
    <p:notesMasterId r:id="rId50"/>
  </p:notesMasterIdLst>
  <p:handoutMasterIdLst>
    <p:handoutMasterId r:id="rId51"/>
  </p:handoutMasterIdLst>
  <p:sldIdLst>
    <p:sldId id="461" r:id="rId4"/>
    <p:sldId id="276" r:id="rId5"/>
    <p:sldId id="277" r:id="rId6"/>
    <p:sldId id="278" r:id="rId7"/>
    <p:sldId id="279" r:id="rId8"/>
    <p:sldId id="280" r:id="rId9"/>
    <p:sldId id="281" r:id="rId10"/>
    <p:sldId id="282" r:id="rId11"/>
    <p:sldId id="283" r:id="rId12"/>
    <p:sldId id="284" r:id="rId13"/>
    <p:sldId id="285" r:id="rId14"/>
    <p:sldId id="286" r:id="rId15"/>
    <p:sldId id="287" r:id="rId16"/>
    <p:sldId id="314" r:id="rId17"/>
    <p:sldId id="462" r:id="rId18"/>
    <p:sldId id="463" r:id="rId19"/>
    <p:sldId id="288" r:id="rId20"/>
    <p:sldId id="464" r:id="rId21"/>
    <p:sldId id="289" r:id="rId22"/>
    <p:sldId id="290" r:id="rId23"/>
    <p:sldId id="291" r:id="rId24"/>
    <p:sldId id="292" r:id="rId25"/>
    <p:sldId id="293" r:id="rId26"/>
    <p:sldId id="294" r:id="rId27"/>
    <p:sldId id="295" r:id="rId28"/>
    <p:sldId id="296" r:id="rId29"/>
    <p:sldId id="297" r:id="rId30"/>
    <p:sldId id="298" r:id="rId31"/>
    <p:sldId id="465" r:id="rId32"/>
    <p:sldId id="299" r:id="rId33"/>
    <p:sldId id="466" r:id="rId34"/>
    <p:sldId id="300" r:id="rId35"/>
    <p:sldId id="325" r:id="rId36"/>
    <p:sldId id="301" r:id="rId37"/>
    <p:sldId id="302" r:id="rId38"/>
    <p:sldId id="303" r:id="rId39"/>
    <p:sldId id="304" r:id="rId40"/>
    <p:sldId id="305" r:id="rId41"/>
    <p:sldId id="324" r:id="rId42"/>
    <p:sldId id="306" r:id="rId43"/>
    <p:sldId id="307" r:id="rId44"/>
    <p:sldId id="315" r:id="rId45"/>
    <p:sldId id="309" r:id="rId46"/>
    <p:sldId id="316" r:id="rId47"/>
    <p:sldId id="310" r:id="rId48"/>
    <p:sldId id="311" r:id="rId49"/>
  </p:sldIdLst>
  <p:sldSz cx="9144000" cy="6858000" type="screen4x3"/>
  <p:notesSz cx="7010400" cy="9296400"/>
  <p:custDataLst>
    <p:tags r:id="rId5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yl Ruppel" initials="SR" lastIdx="1" clrIdx="0">
    <p:extLst>
      <p:ext uri="{19B8F6BF-5375-455C-9EA6-DF929625EA0E}">
        <p15:presenceInfo xmlns:p15="http://schemas.microsoft.com/office/powerpoint/2012/main" userId="S-1-5-21-12604286-656692736-1848903544-175437" providerId="AD"/>
      </p:ext>
    </p:extLst>
  </p:cmAuthor>
  <p:cmAuthor id="2" name="Fraley, Marie Elena (NIH/NCI) [C]" initials="FME([" lastIdx="7" clrIdx="1">
    <p:extLst>
      <p:ext uri="{19B8F6BF-5375-455C-9EA6-DF929625EA0E}">
        <p15:presenceInfo xmlns:p15="http://schemas.microsoft.com/office/powerpoint/2012/main" userId="S::fraleyma@nih.gov::4c7e3425-c739-4999-87b0-7e9362a7bade" providerId="AD"/>
      </p:ext>
    </p:extLst>
  </p:cmAuthor>
  <p:cmAuthor id="3" name="Ruppel, Sheryl (NIH/NCI) [C]" initials="RS([" lastIdx="2" clrIdx="2">
    <p:extLst>
      <p:ext uri="{19B8F6BF-5375-455C-9EA6-DF929625EA0E}">
        <p15:presenceInfo xmlns:p15="http://schemas.microsoft.com/office/powerpoint/2012/main" userId="S::sruppel@nih.gov::e37029f4-973a-4688-80e8-ad66ae77a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B0"/>
    <a:srgbClr val="6161CB"/>
    <a:srgbClr val="25529B"/>
    <a:srgbClr val="214171"/>
    <a:srgbClr val="579FDB"/>
    <a:srgbClr val="7BA8DF"/>
    <a:srgbClr val="93B8E5"/>
    <a:srgbClr val="95CEFD"/>
    <a:srgbClr val="6699FF"/>
    <a:srgbClr val="081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1" autoAdjust="0"/>
    <p:restoredTop sz="96376" autoAdjust="0"/>
  </p:normalViewPr>
  <p:slideViewPr>
    <p:cSldViewPr snapToGrid="0">
      <p:cViewPr varScale="1">
        <p:scale>
          <a:sx n="134" d="100"/>
          <a:sy n="134" d="100"/>
        </p:scale>
        <p:origin x="603" y="58"/>
      </p:cViewPr>
      <p:guideLst>
        <p:guide orient="horz" pos="2160"/>
        <p:guide pos="2880"/>
      </p:guideLst>
    </p:cSldViewPr>
  </p:slideViewPr>
  <p:outlineViewPr>
    <p:cViewPr>
      <p:scale>
        <a:sx n="33" d="100"/>
        <a:sy n="33" d="100"/>
      </p:scale>
      <p:origin x="0" y="-2185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pitchFamily="34" charset="0"/>
              </a:defRPr>
            </a:lvl1pPr>
          </a:lstStyle>
          <a:p>
            <a:pPr>
              <a:defRPr/>
            </a:pPr>
            <a:endParaRPr lang="en-US"/>
          </a:p>
        </p:txBody>
      </p:sp>
      <p:sp>
        <p:nvSpPr>
          <p:cNvPr id="3072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pitchFamily="34" charset="0"/>
              </a:defRPr>
            </a:lvl1pPr>
          </a:lstStyle>
          <a:p>
            <a:pPr>
              <a:defRPr/>
            </a:pPr>
            <a:fld id="{4F10F6EE-F1C6-40F7-B270-54FB0CD3BF81}" type="slidenum">
              <a:rPr lang="en-US"/>
              <a:pPr>
                <a:defRPr/>
              </a:pPr>
              <a:t>‹#›</a:t>
            </a:fld>
            <a:endParaRPr lang="en-US"/>
          </a:p>
        </p:txBody>
      </p:sp>
    </p:spTree>
    <p:extLst>
      <p:ext uri="{BB962C8B-B14F-4D97-AF65-F5344CB8AC3E}">
        <p14:creationId xmlns:p14="http://schemas.microsoft.com/office/powerpoint/2010/main" val="37650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584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3584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34D23AD-E538-4E71-9BEF-0816F0B795E2}" type="slidenum">
              <a:rPr lang="en-US"/>
              <a:pPr>
                <a:defRPr/>
              </a:pPr>
              <a:t>‹#›</a:t>
            </a:fld>
            <a:endParaRPr lang="en-US"/>
          </a:p>
        </p:txBody>
      </p:sp>
    </p:spTree>
    <p:extLst>
      <p:ext uri="{BB962C8B-B14F-4D97-AF65-F5344CB8AC3E}">
        <p14:creationId xmlns:p14="http://schemas.microsoft.com/office/powerpoint/2010/main" val="1163030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C013E0-628E-4FE4-9A0D-A3C31AC61A4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05828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10</a:t>
            </a:fld>
            <a:endParaRPr lang="en-US"/>
          </a:p>
        </p:txBody>
      </p:sp>
    </p:spTree>
    <p:extLst>
      <p:ext uri="{BB962C8B-B14F-4D97-AF65-F5344CB8AC3E}">
        <p14:creationId xmlns:p14="http://schemas.microsoft.com/office/powerpoint/2010/main" val="326981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11</a:t>
            </a:fld>
            <a:endParaRPr lang="en-US"/>
          </a:p>
        </p:txBody>
      </p:sp>
    </p:spTree>
    <p:extLst>
      <p:ext uri="{BB962C8B-B14F-4D97-AF65-F5344CB8AC3E}">
        <p14:creationId xmlns:p14="http://schemas.microsoft.com/office/powerpoint/2010/main" val="89352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12</a:t>
            </a:fld>
            <a:endParaRPr lang="en-US"/>
          </a:p>
        </p:txBody>
      </p:sp>
    </p:spTree>
    <p:extLst>
      <p:ext uri="{BB962C8B-B14F-4D97-AF65-F5344CB8AC3E}">
        <p14:creationId xmlns:p14="http://schemas.microsoft.com/office/powerpoint/2010/main" val="878107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13</a:t>
            </a:fld>
            <a:endParaRPr lang="en-US"/>
          </a:p>
        </p:txBody>
      </p:sp>
    </p:spTree>
    <p:extLst>
      <p:ext uri="{BB962C8B-B14F-4D97-AF65-F5344CB8AC3E}">
        <p14:creationId xmlns:p14="http://schemas.microsoft.com/office/powerpoint/2010/main" val="76514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14</a:t>
            </a:fld>
            <a:endParaRPr lang="en-US"/>
          </a:p>
        </p:txBody>
      </p:sp>
    </p:spTree>
    <p:extLst>
      <p:ext uri="{BB962C8B-B14F-4D97-AF65-F5344CB8AC3E}">
        <p14:creationId xmlns:p14="http://schemas.microsoft.com/office/powerpoint/2010/main" val="922810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fld id="{6829411C-0258-43C9-A238-C0F02A2759E6}" type="slidenum">
              <a:rPr kumimoji="0" lang="en-US" sz="1300" b="0" i="0" u="none" strike="noStrike" kern="0" cap="none" spc="0" normalizeH="0" baseline="0" noProof="0">
                <a:ln>
                  <a:noFill/>
                </a:ln>
                <a:solidFill>
                  <a:schemeClr val="tx1"/>
                </a:solidFill>
                <a:effectLst/>
                <a:uLnTx/>
                <a:uFillTx/>
                <a:latin typeface="Arial" charset="0"/>
              </a:rPr>
              <a:pPr marL="0" marR="0" lvl="0" indent="0" defTabSz="930259" eaLnBrk="1" fontAlgn="auto" latinLnBrk="0" hangingPunct="1">
                <a:lnSpc>
                  <a:spcPct val="100000"/>
                </a:lnSpc>
                <a:spcBef>
                  <a:spcPts val="0"/>
                </a:spcBef>
                <a:spcAft>
                  <a:spcPts val="0"/>
                </a:spcAft>
                <a:buClrTx/>
                <a:buSzTx/>
                <a:buFontTx/>
                <a:buNone/>
                <a:tabLst/>
                <a:defRPr/>
              </a:pPr>
              <a:t>17</a:t>
            </a:fld>
            <a:endParaRPr kumimoji="0" lang="en-US" sz="1300" b="0" i="0" u="none" strike="noStrike" kern="0" cap="none" spc="0" normalizeH="0" baseline="0" noProof="0">
              <a:ln>
                <a:noFill/>
              </a:ln>
              <a:solidFill>
                <a:schemeClr val="tx1"/>
              </a:solidFill>
              <a:effectLst/>
              <a:uLnTx/>
              <a:uFillTx/>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dirty="0"/>
          </a:p>
        </p:txBody>
      </p:sp>
      <p:sp>
        <p:nvSpPr>
          <p:cNvPr id="202757" name="Header Placeholder 1"/>
          <p:cNvSpPr>
            <a:spLocks noGrp="1"/>
          </p:cNvSpPr>
          <p:nvPr>
            <p:ph type="hdr" sz="quarter"/>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chemeClr val="tx1"/>
                </a:solidFill>
                <a:effectLst/>
                <a:uLnTx/>
                <a:uFillTx/>
                <a:latin typeface="Arial" charset="0"/>
              </a:rPr>
              <a:t>September 2011</a:t>
            </a:r>
          </a:p>
        </p:txBody>
      </p:sp>
    </p:spTree>
    <p:extLst>
      <p:ext uri="{BB962C8B-B14F-4D97-AF65-F5344CB8AC3E}">
        <p14:creationId xmlns:p14="http://schemas.microsoft.com/office/powerpoint/2010/main" val="3404846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fld id="{6829411C-0258-43C9-A238-C0F02A2759E6}" type="slidenum">
              <a:rPr kumimoji="0" lang="en-US" sz="1300" b="0" i="0" u="none" strike="noStrike" kern="0" cap="none" spc="0" normalizeH="0" baseline="0" noProof="0">
                <a:ln>
                  <a:noFill/>
                </a:ln>
                <a:solidFill>
                  <a:schemeClr val="tx1"/>
                </a:solidFill>
                <a:effectLst/>
                <a:uLnTx/>
                <a:uFillTx/>
                <a:latin typeface="Arial" charset="0"/>
              </a:rPr>
              <a:pPr marL="0" marR="0" lvl="0" indent="0" defTabSz="930259" eaLnBrk="1" fontAlgn="auto" latinLnBrk="0" hangingPunct="1">
                <a:lnSpc>
                  <a:spcPct val="100000"/>
                </a:lnSpc>
                <a:spcBef>
                  <a:spcPts val="0"/>
                </a:spcBef>
                <a:spcAft>
                  <a:spcPts val="0"/>
                </a:spcAft>
                <a:buClrTx/>
                <a:buSzTx/>
                <a:buFontTx/>
                <a:buNone/>
                <a:tabLst/>
                <a:defRPr/>
              </a:pPr>
              <a:t>19</a:t>
            </a:fld>
            <a:endParaRPr kumimoji="0" lang="en-US" sz="1300" b="0" i="0" u="none" strike="noStrike" kern="0" cap="none" spc="0" normalizeH="0" baseline="0" noProof="0">
              <a:ln>
                <a:noFill/>
              </a:ln>
              <a:solidFill>
                <a:schemeClr val="tx1"/>
              </a:solidFill>
              <a:effectLst/>
              <a:uLnTx/>
              <a:uFillTx/>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dirty="0"/>
          </a:p>
        </p:txBody>
      </p:sp>
      <p:sp>
        <p:nvSpPr>
          <p:cNvPr id="202757" name="Header Placeholder 1"/>
          <p:cNvSpPr>
            <a:spLocks noGrp="1"/>
          </p:cNvSpPr>
          <p:nvPr>
            <p:ph type="hdr" sz="quarter"/>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chemeClr val="tx1"/>
                </a:solidFill>
                <a:effectLst/>
                <a:uLnTx/>
                <a:uFillTx/>
                <a:latin typeface="Arial" charset="0"/>
              </a:rPr>
              <a:t>September 2011</a:t>
            </a:r>
          </a:p>
        </p:txBody>
      </p:sp>
    </p:spTree>
    <p:extLst>
      <p:ext uri="{BB962C8B-B14F-4D97-AF65-F5344CB8AC3E}">
        <p14:creationId xmlns:p14="http://schemas.microsoft.com/office/powerpoint/2010/main" val="4055620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fld id="{6829411C-0258-43C9-A238-C0F02A2759E6}" type="slidenum">
              <a:rPr kumimoji="0" lang="en-US" sz="1300" b="0" i="0" u="none" strike="noStrike" kern="0" cap="none" spc="0" normalizeH="0" baseline="0" noProof="0">
                <a:ln>
                  <a:noFill/>
                </a:ln>
                <a:solidFill>
                  <a:schemeClr val="tx1"/>
                </a:solidFill>
                <a:effectLst/>
                <a:uLnTx/>
                <a:uFillTx/>
                <a:latin typeface="Arial" charset="0"/>
              </a:rPr>
              <a:pPr marL="0" marR="0" lvl="0" indent="0" defTabSz="930259" eaLnBrk="1" fontAlgn="auto" latinLnBrk="0" hangingPunct="1">
                <a:lnSpc>
                  <a:spcPct val="100000"/>
                </a:lnSpc>
                <a:spcBef>
                  <a:spcPts val="0"/>
                </a:spcBef>
                <a:spcAft>
                  <a:spcPts val="0"/>
                </a:spcAft>
                <a:buClrTx/>
                <a:buSzTx/>
                <a:buFontTx/>
                <a:buNone/>
                <a:tabLst/>
                <a:defRPr/>
              </a:pPr>
              <a:t>20</a:t>
            </a:fld>
            <a:endParaRPr kumimoji="0" lang="en-US" sz="1300" b="0" i="0" u="none" strike="noStrike" kern="0" cap="none" spc="0" normalizeH="0" baseline="0" noProof="0">
              <a:ln>
                <a:noFill/>
              </a:ln>
              <a:solidFill>
                <a:schemeClr val="tx1"/>
              </a:solidFill>
              <a:effectLst/>
              <a:uLnTx/>
              <a:uFillTx/>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sz="400" dirty="0"/>
          </a:p>
        </p:txBody>
      </p:sp>
      <p:sp>
        <p:nvSpPr>
          <p:cNvPr id="202757" name="Header Placeholder 1"/>
          <p:cNvSpPr>
            <a:spLocks noGrp="1"/>
          </p:cNvSpPr>
          <p:nvPr>
            <p:ph type="hdr" sz="quarter"/>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chemeClr val="tx1"/>
                </a:solidFill>
                <a:effectLst/>
                <a:uLnTx/>
                <a:uFillTx/>
                <a:latin typeface="Arial" charset="0"/>
              </a:rPr>
              <a:t>September 2011</a:t>
            </a:r>
          </a:p>
        </p:txBody>
      </p:sp>
    </p:spTree>
    <p:extLst>
      <p:ext uri="{BB962C8B-B14F-4D97-AF65-F5344CB8AC3E}">
        <p14:creationId xmlns:p14="http://schemas.microsoft.com/office/powerpoint/2010/main" val="31393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fld id="{6829411C-0258-43C9-A238-C0F02A2759E6}" type="slidenum">
              <a:rPr kumimoji="0" lang="en-US" sz="1300" b="0" i="0" u="none" strike="noStrike" kern="0" cap="none" spc="0" normalizeH="0" baseline="0" noProof="0">
                <a:ln>
                  <a:noFill/>
                </a:ln>
                <a:solidFill>
                  <a:schemeClr val="tx1"/>
                </a:solidFill>
                <a:effectLst/>
                <a:uLnTx/>
                <a:uFillTx/>
                <a:latin typeface="Arial" charset="0"/>
              </a:rPr>
              <a:pPr marL="0" marR="0" lvl="0" indent="0" defTabSz="930259" eaLnBrk="1" fontAlgn="auto" latinLnBrk="0" hangingPunct="1">
                <a:lnSpc>
                  <a:spcPct val="100000"/>
                </a:lnSpc>
                <a:spcBef>
                  <a:spcPts val="0"/>
                </a:spcBef>
                <a:spcAft>
                  <a:spcPts val="0"/>
                </a:spcAft>
                <a:buClrTx/>
                <a:buSzTx/>
                <a:buFontTx/>
                <a:buNone/>
                <a:tabLst/>
                <a:defRPr/>
              </a:pPr>
              <a:t>21</a:t>
            </a:fld>
            <a:endParaRPr kumimoji="0" lang="en-US" sz="1300" b="0" i="0" u="none" strike="noStrike" kern="0" cap="none" spc="0" normalizeH="0" baseline="0" noProof="0">
              <a:ln>
                <a:noFill/>
              </a:ln>
              <a:solidFill>
                <a:schemeClr val="tx1"/>
              </a:solidFill>
              <a:effectLst/>
              <a:uLnTx/>
              <a:uFillTx/>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dirty="0"/>
          </a:p>
        </p:txBody>
      </p:sp>
      <p:sp>
        <p:nvSpPr>
          <p:cNvPr id="202757" name="Header Placeholder 1"/>
          <p:cNvSpPr>
            <a:spLocks noGrp="1"/>
          </p:cNvSpPr>
          <p:nvPr>
            <p:ph type="hdr" sz="quarter"/>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chemeClr val="tx1"/>
                </a:solidFill>
                <a:effectLst/>
                <a:uLnTx/>
                <a:uFillTx/>
                <a:latin typeface="Arial" charset="0"/>
              </a:rPr>
              <a:t>September 2011</a:t>
            </a:r>
          </a:p>
        </p:txBody>
      </p:sp>
    </p:spTree>
    <p:extLst>
      <p:ext uri="{BB962C8B-B14F-4D97-AF65-F5344CB8AC3E}">
        <p14:creationId xmlns:p14="http://schemas.microsoft.com/office/powerpoint/2010/main" val="1895680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22</a:t>
            </a:fld>
            <a:endParaRPr lang="en-US"/>
          </a:p>
        </p:txBody>
      </p:sp>
    </p:spTree>
    <p:extLst>
      <p:ext uri="{BB962C8B-B14F-4D97-AF65-F5344CB8AC3E}">
        <p14:creationId xmlns:p14="http://schemas.microsoft.com/office/powerpoint/2010/main" val="381882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2</a:t>
            </a:fld>
            <a:endParaRPr lang="en-US"/>
          </a:p>
        </p:txBody>
      </p:sp>
    </p:spTree>
    <p:extLst>
      <p:ext uri="{BB962C8B-B14F-4D97-AF65-F5344CB8AC3E}">
        <p14:creationId xmlns:p14="http://schemas.microsoft.com/office/powerpoint/2010/main" val="148466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fld id="{6829411C-0258-43C9-A238-C0F02A2759E6}" type="slidenum">
              <a:rPr kumimoji="0" lang="en-US" sz="1300" b="0" i="0" u="none" strike="noStrike" kern="0" cap="none" spc="0" normalizeH="0" baseline="0" noProof="0">
                <a:ln>
                  <a:noFill/>
                </a:ln>
                <a:solidFill>
                  <a:schemeClr val="tx1"/>
                </a:solidFill>
                <a:effectLst/>
                <a:uLnTx/>
                <a:uFillTx/>
                <a:latin typeface="Arial" charset="0"/>
              </a:rPr>
              <a:pPr marL="0" marR="0" lvl="0" indent="0" defTabSz="930259" eaLnBrk="1" fontAlgn="auto" latinLnBrk="0" hangingPunct="1">
                <a:lnSpc>
                  <a:spcPct val="100000"/>
                </a:lnSpc>
                <a:spcBef>
                  <a:spcPts val="0"/>
                </a:spcBef>
                <a:spcAft>
                  <a:spcPts val="0"/>
                </a:spcAft>
                <a:buClrTx/>
                <a:buSzTx/>
                <a:buFontTx/>
                <a:buNone/>
                <a:tabLst/>
                <a:defRPr/>
              </a:pPr>
              <a:t>23</a:t>
            </a:fld>
            <a:endParaRPr kumimoji="0" lang="en-US" sz="1300" b="0" i="0" u="none" strike="noStrike" kern="0" cap="none" spc="0" normalizeH="0" baseline="0" noProof="0">
              <a:ln>
                <a:noFill/>
              </a:ln>
              <a:solidFill>
                <a:schemeClr val="tx1"/>
              </a:solidFill>
              <a:effectLst/>
              <a:uLnTx/>
              <a:uFillTx/>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dirty="0"/>
          </a:p>
        </p:txBody>
      </p:sp>
      <p:sp>
        <p:nvSpPr>
          <p:cNvPr id="202757" name="Header Placeholder 1"/>
          <p:cNvSpPr>
            <a:spLocks noGrp="1"/>
          </p:cNvSpPr>
          <p:nvPr>
            <p:ph type="hdr" sz="quarter"/>
          </p:nvPr>
        </p:nvSpPr>
        <p:spPr>
          <a:noFill/>
        </p:spPr>
        <p:txBody>
          <a:bodyPr/>
          <a:lstStyle>
            <a:lvl1pPr defTabSz="930259" eaLnBrk="0" hangingPunct="0">
              <a:defRPr sz="2300">
                <a:solidFill>
                  <a:schemeClr val="tx1"/>
                </a:solidFill>
                <a:latin typeface="Arial" charset="0"/>
              </a:defRPr>
            </a:lvl1pPr>
            <a:lvl2pPr marL="716054" indent="-275405" defTabSz="930259" eaLnBrk="0" hangingPunct="0">
              <a:defRPr sz="2300">
                <a:solidFill>
                  <a:schemeClr val="tx1"/>
                </a:solidFill>
                <a:latin typeface="Arial" charset="0"/>
              </a:defRPr>
            </a:lvl2pPr>
            <a:lvl3pPr marL="1101622" indent="-220325" defTabSz="930259" eaLnBrk="0" hangingPunct="0">
              <a:defRPr sz="2300">
                <a:solidFill>
                  <a:schemeClr val="tx1"/>
                </a:solidFill>
                <a:latin typeface="Arial" charset="0"/>
              </a:defRPr>
            </a:lvl3pPr>
            <a:lvl4pPr marL="1542271" indent="-220325" defTabSz="930259" eaLnBrk="0" hangingPunct="0">
              <a:defRPr sz="2300">
                <a:solidFill>
                  <a:schemeClr val="tx1"/>
                </a:solidFill>
                <a:latin typeface="Arial" charset="0"/>
              </a:defRPr>
            </a:lvl4pPr>
            <a:lvl5pPr marL="1982920" indent="-220325" defTabSz="930259" eaLnBrk="0" hangingPunct="0">
              <a:defRPr sz="2300">
                <a:solidFill>
                  <a:schemeClr val="tx1"/>
                </a:solidFill>
                <a:latin typeface="Arial" charset="0"/>
              </a:defRPr>
            </a:lvl5pPr>
            <a:lvl6pPr marL="2423568" indent="-220325" algn="ctr" defTabSz="930259" eaLnBrk="0" fontAlgn="base" hangingPunct="0">
              <a:spcBef>
                <a:spcPct val="0"/>
              </a:spcBef>
              <a:spcAft>
                <a:spcPct val="0"/>
              </a:spcAft>
              <a:defRPr sz="2300">
                <a:solidFill>
                  <a:schemeClr val="tx1"/>
                </a:solidFill>
                <a:latin typeface="Arial" charset="0"/>
              </a:defRPr>
            </a:lvl6pPr>
            <a:lvl7pPr marL="2864218" indent="-220325" algn="ctr" defTabSz="930259" eaLnBrk="0" fontAlgn="base" hangingPunct="0">
              <a:spcBef>
                <a:spcPct val="0"/>
              </a:spcBef>
              <a:spcAft>
                <a:spcPct val="0"/>
              </a:spcAft>
              <a:defRPr sz="2300">
                <a:solidFill>
                  <a:schemeClr val="tx1"/>
                </a:solidFill>
                <a:latin typeface="Arial" charset="0"/>
              </a:defRPr>
            </a:lvl7pPr>
            <a:lvl8pPr marL="3304866" indent="-220325" algn="ctr" defTabSz="930259" eaLnBrk="0" fontAlgn="base" hangingPunct="0">
              <a:spcBef>
                <a:spcPct val="0"/>
              </a:spcBef>
              <a:spcAft>
                <a:spcPct val="0"/>
              </a:spcAft>
              <a:defRPr sz="2300">
                <a:solidFill>
                  <a:schemeClr val="tx1"/>
                </a:solidFill>
                <a:latin typeface="Arial" charset="0"/>
              </a:defRPr>
            </a:lvl8pPr>
            <a:lvl9pPr marL="3745515" indent="-220325" algn="ctr" defTabSz="930259" eaLnBrk="0" fontAlgn="base" hangingPunct="0">
              <a:spcBef>
                <a:spcPct val="0"/>
              </a:spcBef>
              <a:spcAft>
                <a:spcPct val="0"/>
              </a:spcAft>
              <a:defRPr sz="2300">
                <a:solidFill>
                  <a:schemeClr val="tx1"/>
                </a:solidFill>
                <a:latin typeface="Arial" charset="0"/>
              </a:defRPr>
            </a:lvl9pPr>
          </a:lstStyle>
          <a:p>
            <a:pPr marL="0" marR="0" lvl="0" indent="0" defTabSz="930259"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chemeClr val="tx1"/>
                </a:solidFill>
                <a:effectLst/>
                <a:uLnTx/>
                <a:uFillTx/>
                <a:latin typeface="Arial" charset="0"/>
              </a:rPr>
              <a:t>September 2011</a:t>
            </a:r>
          </a:p>
        </p:txBody>
      </p:sp>
    </p:spTree>
    <p:extLst>
      <p:ext uri="{BB962C8B-B14F-4D97-AF65-F5344CB8AC3E}">
        <p14:creationId xmlns:p14="http://schemas.microsoft.com/office/powerpoint/2010/main" val="1874148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24</a:t>
            </a:fld>
            <a:endParaRPr lang="en-US"/>
          </a:p>
        </p:txBody>
      </p:sp>
    </p:spTree>
    <p:extLst>
      <p:ext uri="{BB962C8B-B14F-4D97-AF65-F5344CB8AC3E}">
        <p14:creationId xmlns:p14="http://schemas.microsoft.com/office/powerpoint/2010/main" val="1341559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25</a:t>
            </a:fld>
            <a:endParaRPr lang="en-US"/>
          </a:p>
        </p:txBody>
      </p:sp>
    </p:spTree>
    <p:extLst>
      <p:ext uri="{BB962C8B-B14F-4D97-AF65-F5344CB8AC3E}">
        <p14:creationId xmlns:p14="http://schemas.microsoft.com/office/powerpoint/2010/main" val="671197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26</a:t>
            </a:fld>
            <a:endParaRPr lang="en-US"/>
          </a:p>
        </p:txBody>
      </p:sp>
    </p:spTree>
    <p:extLst>
      <p:ext uri="{BB962C8B-B14F-4D97-AF65-F5344CB8AC3E}">
        <p14:creationId xmlns:p14="http://schemas.microsoft.com/office/powerpoint/2010/main" val="3876829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27</a:t>
            </a:fld>
            <a:endParaRPr lang="en-US"/>
          </a:p>
        </p:txBody>
      </p:sp>
    </p:spTree>
    <p:extLst>
      <p:ext uri="{BB962C8B-B14F-4D97-AF65-F5344CB8AC3E}">
        <p14:creationId xmlns:p14="http://schemas.microsoft.com/office/powerpoint/2010/main" val="584376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28</a:t>
            </a:fld>
            <a:endParaRPr lang="en-US"/>
          </a:p>
        </p:txBody>
      </p:sp>
    </p:spTree>
    <p:extLst>
      <p:ext uri="{BB962C8B-B14F-4D97-AF65-F5344CB8AC3E}">
        <p14:creationId xmlns:p14="http://schemas.microsoft.com/office/powerpoint/2010/main" val="32428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30</a:t>
            </a:fld>
            <a:endParaRPr lang="en-US"/>
          </a:p>
        </p:txBody>
      </p:sp>
    </p:spTree>
    <p:extLst>
      <p:ext uri="{BB962C8B-B14F-4D97-AF65-F5344CB8AC3E}">
        <p14:creationId xmlns:p14="http://schemas.microsoft.com/office/powerpoint/2010/main" val="2457455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32</a:t>
            </a:fld>
            <a:endParaRPr lang="en-US"/>
          </a:p>
        </p:txBody>
      </p:sp>
    </p:spTree>
    <p:extLst>
      <p:ext uri="{BB962C8B-B14F-4D97-AF65-F5344CB8AC3E}">
        <p14:creationId xmlns:p14="http://schemas.microsoft.com/office/powerpoint/2010/main" val="2597135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34</a:t>
            </a:fld>
            <a:endParaRPr lang="en-US"/>
          </a:p>
        </p:txBody>
      </p:sp>
    </p:spTree>
    <p:extLst>
      <p:ext uri="{BB962C8B-B14F-4D97-AF65-F5344CB8AC3E}">
        <p14:creationId xmlns:p14="http://schemas.microsoft.com/office/powerpoint/2010/main" val="2944201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35</a:t>
            </a:fld>
            <a:endParaRPr lang="en-US"/>
          </a:p>
        </p:txBody>
      </p:sp>
    </p:spTree>
    <p:extLst>
      <p:ext uri="{BB962C8B-B14F-4D97-AF65-F5344CB8AC3E}">
        <p14:creationId xmlns:p14="http://schemas.microsoft.com/office/powerpoint/2010/main" val="139735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a:t>
            </a:fld>
            <a:endParaRPr lang="en-US"/>
          </a:p>
        </p:txBody>
      </p:sp>
    </p:spTree>
    <p:extLst>
      <p:ext uri="{BB962C8B-B14F-4D97-AF65-F5344CB8AC3E}">
        <p14:creationId xmlns:p14="http://schemas.microsoft.com/office/powerpoint/2010/main" val="4164074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36</a:t>
            </a:fld>
            <a:endParaRPr lang="en-US"/>
          </a:p>
        </p:txBody>
      </p:sp>
    </p:spTree>
    <p:extLst>
      <p:ext uri="{BB962C8B-B14F-4D97-AF65-F5344CB8AC3E}">
        <p14:creationId xmlns:p14="http://schemas.microsoft.com/office/powerpoint/2010/main" val="3607254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37</a:t>
            </a:fld>
            <a:endParaRPr lang="en-US"/>
          </a:p>
        </p:txBody>
      </p:sp>
    </p:spTree>
    <p:extLst>
      <p:ext uri="{BB962C8B-B14F-4D97-AF65-F5344CB8AC3E}">
        <p14:creationId xmlns:p14="http://schemas.microsoft.com/office/powerpoint/2010/main" val="3624390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38</a:t>
            </a:fld>
            <a:endParaRPr lang="en-US"/>
          </a:p>
        </p:txBody>
      </p:sp>
    </p:spTree>
    <p:extLst>
      <p:ext uri="{BB962C8B-B14F-4D97-AF65-F5344CB8AC3E}">
        <p14:creationId xmlns:p14="http://schemas.microsoft.com/office/powerpoint/2010/main" val="1895988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40</a:t>
            </a:fld>
            <a:endParaRPr lang="en-US"/>
          </a:p>
        </p:txBody>
      </p:sp>
    </p:spTree>
    <p:extLst>
      <p:ext uri="{BB962C8B-B14F-4D97-AF65-F5344CB8AC3E}">
        <p14:creationId xmlns:p14="http://schemas.microsoft.com/office/powerpoint/2010/main" val="3267287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41</a:t>
            </a:fld>
            <a:endParaRPr lang="en-US"/>
          </a:p>
        </p:txBody>
      </p:sp>
    </p:spTree>
    <p:extLst>
      <p:ext uri="{BB962C8B-B14F-4D97-AF65-F5344CB8AC3E}">
        <p14:creationId xmlns:p14="http://schemas.microsoft.com/office/powerpoint/2010/main" val="427182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E48D1-016C-4C22-AE91-9DE136E5CD26}"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7087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43</a:t>
            </a:fld>
            <a:endParaRPr lang="en-US"/>
          </a:p>
        </p:txBody>
      </p:sp>
    </p:spTree>
    <p:extLst>
      <p:ext uri="{BB962C8B-B14F-4D97-AF65-F5344CB8AC3E}">
        <p14:creationId xmlns:p14="http://schemas.microsoft.com/office/powerpoint/2010/main" val="4047937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44</a:t>
            </a:fld>
            <a:endParaRPr lang="en-US"/>
          </a:p>
        </p:txBody>
      </p:sp>
    </p:spTree>
    <p:extLst>
      <p:ext uri="{BB962C8B-B14F-4D97-AF65-F5344CB8AC3E}">
        <p14:creationId xmlns:p14="http://schemas.microsoft.com/office/powerpoint/2010/main" val="1559203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45</a:t>
            </a:fld>
            <a:endParaRPr lang="en-US"/>
          </a:p>
        </p:txBody>
      </p:sp>
    </p:spTree>
    <p:extLst>
      <p:ext uri="{BB962C8B-B14F-4D97-AF65-F5344CB8AC3E}">
        <p14:creationId xmlns:p14="http://schemas.microsoft.com/office/powerpoint/2010/main" val="588437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46</a:t>
            </a:fld>
            <a:endParaRPr lang="en-US"/>
          </a:p>
        </p:txBody>
      </p:sp>
    </p:spTree>
    <p:extLst>
      <p:ext uri="{BB962C8B-B14F-4D97-AF65-F5344CB8AC3E}">
        <p14:creationId xmlns:p14="http://schemas.microsoft.com/office/powerpoint/2010/main" val="301951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4</a:t>
            </a:fld>
            <a:endParaRPr lang="en-US"/>
          </a:p>
        </p:txBody>
      </p:sp>
    </p:spTree>
    <p:extLst>
      <p:ext uri="{BB962C8B-B14F-4D97-AF65-F5344CB8AC3E}">
        <p14:creationId xmlns:p14="http://schemas.microsoft.com/office/powerpoint/2010/main" val="1105029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cap="all" baseline="0"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5</a:t>
            </a:fld>
            <a:endParaRPr lang="en-US"/>
          </a:p>
        </p:txBody>
      </p:sp>
    </p:spTree>
    <p:extLst>
      <p:ext uri="{BB962C8B-B14F-4D97-AF65-F5344CB8AC3E}">
        <p14:creationId xmlns:p14="http://schemas.microsoft.com/office/powerpoint/2010/main" val="200997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6</a:t>
            </a:fld>
            <a:endParaRPr lang="en-US"/>
          </a:p>
        </p:txBody>
      </p:sp>
    </p:spTree>
    <p:extLst>
      <p:ext uri="{BB962C8B-B14F-4D97-AF65-F5344CB8AC3E}">
        <p14:creationId xmlns:p14="http://schemas.microsoft.com/office/powerpoint/2010/main" val="933359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7</a:t>
            </a:fld>
            <a:endParaRPr lang="en-US"/>
          </a:p>
        </p:txBody>
      </p:sp>
    </p:spTree>
    <p:extLst>
      <p:ext uri="{BB962C8B-B14F-4D97-AF65-F5344CB8AC3E}">
        <p14:creationId xmlns:p14="http://schemas.microsoft.com/office/powerpoint/2010/main" val="253342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8</a:t>
            </a:fld>
            <a:endParaRPr lang="en-US"/>
          </a:p>
        </p:txBody>
      </p:sp>
    </p:spTree>
    <p:extLst>
      <p:ext uri="{BB962C8B-B14F-4D97-AF65-F5344CB8AC3E}">
        <p14:creationId xmlns:p14="http://schemas.microsoft.com/office/powerpoint/2010/main" val="3530709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C49E48D1-016C-4C22-AE91-9DE136E5CD26}" type="slidenum">
              <a:rPr lang="en-US" smtClean="0"/>
              <a:pPr>
                <a:defRPr/>
              </a:pPr>
              <a:t>9</a:t>
            </a:fld>
            <a:endParaRPr lang="en-US"/>
          </a:p>
        </p:txBody>
      </p:sp>
    </p:spTree>
    <p:extLst>
      <p:ext uri="{BB962C8B-B14F-4D97-AF65-F5344CB8AC3E}">
        <p14:creationId xmlns:p14="http://schemas.microsoft.com/office/powerpoint/2010/main" val="1836177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278415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163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421997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1208270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2856468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 Scienc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4A7020B-F199-9A4D-9275-169CF00261A8}"/>
              </a:ext>
            </a:extLst>
          </p:cNvPr>
          <p:cNvPicPr>
            <a:picLocks noChangeAspect="1"/>
          </p:cNvPicPr>
          <p:nvPr/>
        </p:nvPicPr>
        <p:blipFill>
          <a:blip r:embed="rId2"/>
          <a:stretch>
            <a:fillRect/>
          </a:stretch>
        </p:blipFill>
        <p:spPr>
          <a:xfrm>
            <a:off x="0" y="0"/>
            <a:ext cx="9134475" cy="6858000"/>
          </a:xfrm>
          <a:prstGeom prst="rect">
            <a:avLst/>
          </a:prstGeom>
        </p:spPr>
      </p:pic>
      <p:pic>
        <p:nvPicPr>
          <p:cNvPr id="10" name="Picture 9">
            <a:extLst>
              <a:ext uri="{FF2B5EF4-FFF2-40B4-BE49-F238E27FC236}">
                <a16:creationId xmlns:a16="http://schemas.microsoft.com/office/drawing/2014/main" id="{04E07E87-00DD-2347-B6F0-FE7C62873E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544" y="348814"/>
            <a:ext cx="2038481" cy="1484608"/>
          </a:xfrm>
          <a:prstGeom prst="rect">
            <a:avLst/>
          </a:prstGeom>
        </p:spPr>
      </p:pic>
      <p:sp>
        <p:nvSpPr>
          <p:cNvPr id="6" name="Title 1">
            <a:extLst>
              <a:ext uri="{FF2B5EF4-FFF2-40B4-BE49-F238E27FC236}">
                <a16:creationId xmlns:a16="http://schemas.microsoft.com/office/drawing/2014/main" id="{9AC5CBBB-15BA-3DDE-FBA7-D1A7D9F2FCBF}"/>
              </a:ext>
            </a:extLst>
          </p:cNvPr>
          <p:cNvSpPr>
            <a:spLocks noGrp="1"/>
          </p:cNvSpPr>
          <p:nvPr>
            <p:ph type="ctrTitle"/>
          </p:nvPr>
        </p:nvSpPr>
        <p:spPr>
          <a:xfrm>
            <a:off x="344466" y="2472042"/>
            <a:ext cx="5850594" cy="1874491"/>
          </a:xfrm>
        </p:spPr>
        <p:txBody>
          <a:bodyPr lIns="0" tIns="0" rIns="0" bIns="0" anchor="t" anchorCtr="0">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63D425F-2B10-F182-D9FC-EC92C55AFEEB}"/>
              </a:ext>
            </a:extLst>
          </p:cNvPr>
          <p:cNvSpPr>
            <a:spLocks noGrp="1"/>
          </p:cNvSpPr>
          <p:nvPr>
            <p:ph type="subTitle" idx="1"/>
          </p:nvPr>
        </p:nvSpPr>
        <p:spPr>
          <a:xfrm>
            <a:off x="344466" y="4645735"/>
            <a:ext cx="3563654" cy="1379285"/>
          </a:xfrm>
        </p:spPr>
        <p:txBody>
          <a:bodyPr lIns="0" tIns="0" rIns="0" bIns="0" anchor="t" anchorCtr="0">
            <a:normAutofit/>
          </a:bodyPr>
          <a:lstStyle>
            <a:lvl1pPr marL="0" indent="0" algn="l">
              <a:buFont typeface="Arial" panose="020B0604020202020204" pitchFamily="34" charset="0"/>
              <a:buNone/>
              <a:defRPr sz="18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extBox 1">
            <a:extLst>
              <a:ext uri="{FF2B5EF4-FFF2-40B4-BE49-F238E27FC236}">
                <a16:creationId xmlns:a16="http://schemas.microsoft.com/office/drawing/2014/main" id="{4ED09220-5ACF-CF5C-E8C0-63D8D071B0B1}"/>
              </a:ext>
            </a:extLst>
          </p:cNvPr>
          <p:cNvSpPr txBox="1"/>
          <p:nvPr/>
        </p:nvSpPr>
        <p:spPr>
          <a:xfrm>
            <a:off x="344466" y="6393112"/>
            <a:ext cx="2746332" cy="213585"/>
          </a:xfrm>
          <a:prstGeom prst="rect">
            <a:avLst/>
          </a:prstGeom>
          <a:noFill/>
        </p:spPr>
        <p:txBody>
          <a:bodyPr wrap="square" lIns="0" rtlCol="0">
            <a:spAutoFit/>
          </a:bodyPr>
          <a:lstStyle/>
          <a:p>
            <a:r>
              <a:rPr lang="en-US" sz="788" dirty="0">
                <a:solidFill>
                  <a:schemeClr val="bg1"/>
                </a:solidFill>
              </a:rPr>
              <a:t>SPONSORED BY THE NATIONAL CANCER INSTITUTE</a:t>
            </a:r>
          </a:p>
        </p:txBody>
      </p:sp>
    </p:spTree>
    <p:extLst>
      <p:ext uri="{BB962C8B-B14F-4D97-AF65-F5344CB8AC3E}">
        <p14:creationId xmlns:p14="http://schemas.microsoft.com/office/powerpoint/2010/main" val="3143806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rmAutofit/>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 typeface="Arial" panose="020B0604020202020204" pitchFamily="34" charset="0"/>
              <a:buChar char="•"/>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1883938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2614947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38234" cy="1325563"/>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2"/>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09255" y="1543795"/>
            <a:ext cx="7597239"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696DF3-C0FC-10CE-7476-CE778C1BA7C1}"/>
              </a:ext>
              <a:ext uri="{C183D7F6-B498-43B3-948B-1728B52AA6E4}">
                <adec:decorative xmlns:adec="http://schemas.microsoft.com/office/drawing/2017/decorative" val="1"/>
              </a:ext>
            </a:extLst>
          </p:cNvPr>
          <p:cNvPicPr>
            <a:picLocks noChangeAspect="1"/>
          </p:cNvPicPr>
          <p:nvPr/>
        </p:nvPicPr>
        <p:blipFill rotWithShape="1">
          <a:blip r:embed="rId3"/>
          <a:srcRect l="35902" t="32106" b="1"/>
          <a:stretch/>
        </p:blipFill>
        <p:spPr>
          <a:xfrm>
            <a:off x="0" y="0"/>
            <a:ext cx="1289958" cy="1688188"/>
          </a:xfrm>
          <a:prstGeom prst="rect">
            <a:avLst/>
          </a:prstGeom>
        </p:spPr>
      </p:pic>
    </p:spTree>
    <p:extLst>
      <p:ext uri="{BB962C8B-B14F-4D97-AF65-F5344CB8AC3E}">
        <p14:creationId xmlns:p14="http://schemas.microsoft.com/office/powerpoint/2010/main" val="917512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8E97-6D4C-5A42-9593-BB2CD0D63F0E}"/>
              </a:ext>
              <a:ext uri="{C183D7F6-B498-43B3-948B-1728B52AA6E4}">
                <adec:decorative xmlns:adec="http://schemas.microsoft.com/office/drawing/2017/decorative" val="1"/>
              </a:ext>
            </a:extLst>
          </p:cNvPr>
          <p:cNvPicPr>
            <a:picLocks noChangeAspect="1"/>
          </p:cNvPicPr>
          <p:nvPr/>
        </p:nvPicPr>
        <p:blipFill rotWithShape="1">
          <a:blip r:embed="rId2"/>
          <a:srcRect l="35902" t="32106" b="1"/>
          <a:stretch/>
        </p:blipFill>
        <p:spPr>
          <a:xfrm>
            <a:off x="0" y="0"/>
            <a:ext cx="1289958" cy="1688188"/>
          </a:xfrm>
          <a:prstGeom prst="rect">
            <a:avLst/>
          </a:prstGeom>
        </p:spPr>
      </p:pic>
    </p:spTree>
    <p:extLst>
      <p:ext uri="{BB962C8B-B14F-4D97-AF65-F5344CB8AC3E}">
        <p14:creationId xmlns:p14="http://schemas.microsoft.com/office/powerpoint/2010/main" val="219438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Ic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EDB0E-9E14-FFAA-3024-AB7C427E0395}"/>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562098" y="4512734"/>
            <a:ext cx="6235700" cy="2345267"/>
          </a:xfrm>
          <a:prstGeom prst="rect">
            <a:avLst/>
          </a:prstGeom>
        </p:spPr>
      </p:pic>
      <p:pic>
        <p:nvPicPr>
          <p:cNvPr id="15" name="Picture 14">
            <a:extLst>
              <a:ext uri="{FF2B5EF4-FFF2-40B4-BE49-F238E27FC236}">
                <a16:creationId xmlns:a16="http://schemas.microsoft.com/office/drawing/2014/main" id="{0200BEA3-81B8-8875-2461-E558292A86D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6" name="Rectangle 5">
            <a:extLst>
              <a:ext uri="{FF2B5EF4-FFF2-40B4-BE49-F238E27FC236}">
                <a16:creationId xmlns:a16="http://schemas.microsoft.com/office/drawing/2014/main" id="{EC9989D5-8784-33E6-1EC3-58549198CD86}"/>
              </a:ext>
            </a:extLst>
          </p:cNvPr>
          <p:cNvSpPr/>
          <p:nvPr/>
        </p:nvSpPr>
        <p:spPr>
          <a:xfrm>
            <a:off x="1020610" y="1456267"/>
            <a:ext cx="7520552" cy="4334934"/>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317508" y="1685450"/>
            <a:ext cx="6911522" cy="1043027"/>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1318112" y="2980189"/>
            <a:ext cx="6933269" cy="2489277"/>
          </a:xfrm>
        </p:spPr>
        <p:txBody>
          <a:bodyPr/>
          <a:lstStyle>
            <a:lvl1pPr marL="221456" indent="-213122">
              <a:buClr>
                <a:srgbClr val="4E9DB5"/>
              </a:buClr>
              <a:buFontTx/>
              <a:buBlip>
                <a:blip r:embed="rId3"/>
              </a:buBlip>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4"/>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62969" y="2744422"/>
            <a:ext cx="6874428"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5AAE4C0-0D1E-FBC2-C0EB-95D41769F6D8}"/>
              </a:ext>
              <a:ext uri="{C183D7F6-B498-43B3-948B-1728B52AA6E4}">
                <adec:decorative xmlns:adec="http://schemas.microsoft.com/office/drawing/2017/decorative" val="1"/>
              </a:ext>
            </a:extLst>
          </p:cNvPr>
          <p:cNvSpPr/>
          <p:nvPr/>
        </p:nvSpPr>
        <p:spPr>
          <a:xfrm>
            <a:off x="309281" y="417848"/>
            <a:ext cx="1107160" cy="1476213"/>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22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0057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Lef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3886200"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235744" y="1825626"/>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939451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Righ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37994"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5438906" y="1825625"/>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952513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D5C732F-AC3D-9B84-A624-D2F3A35C20AF}"/>
              </a:ext>
            </a:extLst>
          </p:cNvPr>
          <p:cNvSpPr>
            <a:spLocks noGrp="1"/>
          </p:cNvSpPr>
          <p:nvPr>
            <p:ph idx="13"/>
          </p:nvPr>
        </p:nvSpPr>
        <p:spPr>
          <a:xfrm>
            <a:off x="622738"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CEE47AB-F03A-837E-EEBF-421160A4507D}"/>
              </a:ext>
            </a:extLst>
          </p:cNvPr>
          <p:cNvSpPr>
            <a:spLocks noGrp="1"/>
          </p:cNvSpPr>
          <p:nvPr>
            <p:ph idx="14"/>
          </p:nvPr>
        </p:nvSpPr>
        <p:spPr>
          <a:xfrm>
            <a:off x="4631121"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tab pos="1156097" algn="l"/>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A9D7002C-103F-3701-0CE0-EDFB93DEED47}"/>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3D4DC-8C4B-F6C4-0BE0-8A44ACA9631D}"/>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10" name="Title 1">
            <a:extLst>
              <a:ext uri="{FF2B5EF4-FFF2-40B4-BE49-F238E27FC236}">
                <a16:creationId xmlns:a16="http://schemas.microsoft.com/office/drawing/2014/main" id="{2BC851CB-0DF3-57E0-83FA-B0F51987F247}"/>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8280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TextBox 4">
            <a:extLst>
              <a:ext uri="{FF2B5EF4-FFF2-40B4-BE49-F238E27FC236}">
                <a16:creationId xmlns:a16="http://schemas.microsoft.com/office/drawing/2014/main" id="{D009CE6F-FAC5-B362-9E15-61BAAB5FCEBC}"/>
              </a:ext>
            </a:extLst>
          </p:cNvPr>
          <p:cNvSpPr txBox="1"/>
          <p:nvPr/>
        </p:nvSpPr>
        <p:spPr>
          <a:xfrm>
            <a:off x="514350"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6" name="TextBox 5">
            <a:extLst>
              <a:ext uri="{FF2B5EF4-FFF2-40B4-BE49-F238E27FC236}">
                <a16:creationId xmlns:a16="http://schemas.microsoft.com/office/drawing/2014/main" id="{A53421F2-3F80-2260-8E0C-CD8A7D142447}"/>
              </a:ext>
            </a:extLst>
          </p:cNvPr>
          <p:cNvSpPr txBox="1"/>
          <p:nvPr/>
        </p:nvSpPr>
        <p:spPr>
          <a:xfrm>
            <a:off x="2569936"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8" name="TextBox 7">
            <a:extLst>
              <a:ext uri="{FF2B5EF4-FFF2-40B4-BE49-F238E27FC236}">
                <a16:creationId xmlns:a16="http://schemas.microsoft.com/office/drawing/2014/main" id="{FA5B87F7-91B3-4EE3-6119-AB7FA196979F}"/>
              </a:ext>
            </a:extLst>
          </p:cNvPr>
          <p:cNvSpPr txBox="1"/>
          <p:nvPr/>
        </p:nvSpPr>
        <p:spPr>
          <a:xfrm>
            <a:off x="4625522"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9" name="TextBox 8">
            <a:extLst>
              <a:ext uri="{FF2B5EF4-FFF2-40B4-BE49-F238E27FC236}">
                <a16:creationId xmlns:a16="http://schemas.microsoft.com/office/drawing/2014/main" id="{542A481F-60AB-EECC-59EA-75260AF99270}"/>
              </a:ext>
            </a:extLst>
          </p:cNvPr>
          <p:cNvSpPr txBox="1"/>
          <p:nvPr/>
        </p:nvSpPr>
        <p:spPr>
          <a:xfrm>
            <a:off x="6681108"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Tree>
    <p:extLst>
      <p:ext uri="{BB962C8B-B14F-4D97-AF65-F5344CB8AC3E}">
        <p14:creationId xmlns:p14="http://schemas.microsoft.com/office/powerpoint/2010/main" val="1948985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531730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008896" y="5616057"/>
            <a:ext cx="7787235" cy="971944"/>
          </a:xfrm>
        </p:spPr>
        <p:txBody>
          <a:bodyPr>
            <a:noAutofit/>
          </a:bodyPr>
          <a:lstStyle>
            <a:lvl1pPr>
              <a:defRPr sz="135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02FA1DD-8C87-0243-8992-28A43AA81427}"/>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208721" y="5314950"/>
            <a:ext cx="3117754" cy="1543050"/>
          </a:xfrm>
          <a:prstGeom prst="rect">
            <a:avLst/>
          </a:prstGeom>
        </p:spPr>
      </p:pic>
      <p:sp>
        <p:nvSpPr>
          <p:cNvPr id="9" name="Picture Placeholder 8">
            <a:extLst>
              <a:ext uri="{FF2B5EF4-FFF2-40B4-BE49-F238E27FC236}">
                <a16:creationId xmlns:a16="http://schemas.microsoft.com/office/drawing/2014/main" id="{354A4831-3271-4E19-AA5E-32D30A37FEA5}"/>
              </a:ext>
            </a:extLst>
          </p:cNvPr>
          <p:cNvSpPr>
            <a:spLocks noGrp="1"/>
          </p:cNvSpPr>
          <p:nvPr>
            <p:ph type="pic" sz="quarter" idx="10"/>
          </p:nvPr>
        </p:nvSpPr>
        <p:spPr>
          <a:xfrm>
            <a:off x="0" y="0"/>
            <a:ext cx="9144000" cy="5314950"/>
          </a:xfrm>
        </p:spPr>
        <p:txBody>
          <a:bodyPr/>
          <a:lstStyle>
            <a:lvl1pPr marL="0" indent="0">
              <a:buNone/>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673529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b="5315"/>
          <a:stretch/>
        </p:blipFill>
        <p:spPr>
          <a:xfrm>
            <a:off x="367748" y="331306"/>
            <a:ext cx="4959626" cy="6526695"/>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3219614"/>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928192" y="4589464"/>
            <a:ext cx="7019718"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1431235" y="2981740"/>
            <a:ext cx="7911548"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1620078" y="2213113"/>
            <a:ext cx="7523922"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951981" y="2491409"/>
            <a:ext cx="7013115" cy="1245705"/>
          </a:xfrm>
        </p:spPr>
        <p:txBody>
          <a:bodyPr lIns="0" rIns="0" anchor="b">
            <a:normAutofit/>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67786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t="-1" r="13796" b="35904"/>
          <a:stretch/>
        </p:blipFill>
        <p:spPr>
          <a:xfrm rot="807970">
            <a:off x="4697289" y="3157516"/>
            <a:ext cx="4275362" cy="4418218"/>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1786740"/>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641550" y="3156590"/>
            <a:ext cx="4894547"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278296" y="1548866"/>
            <a:ext cx="9104244"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417443" y="780239"/>
            <a:ext cx="8229601"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6B7F"/>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665338" y="1058535"/>
            <a:ext cx="7872374" cy="1245705"/>
          </a:xfrm>
        </p:spPr>
        <p:txBody>
          <a:bodyPr lIns="0" rIns="0" anchor="b">
            <a:normAutofit/>
          </a:bodyPr>
          <a:lstStyle>
            <a:lvl1pPr>
              <a:defRPr sz="195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03886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A2CAB-DA71-083B-5094-4817F06DD8DA}"/>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712202" y="4512734"/>
            <a:ext cx="6235700" cy="2345267"/>
          </a:xfrm>
          <a:prstGeom prst="rect">
            <a:avLst/>
          </a:prstGeom>
        </p:spPr>
      </p:pic>
      <p:pic>
        <p:nvPicPr>
          <p:cNvPr id="10" name="Picture 9">
            <a:extLst>
              <a:ext uri="{FF2B5EF4-FFF2-40B4-BE49-F238E27FC236}">
                <a16:creationId xmlns:a16="http://schemas.microsoft.com/office/drawing/2014/main" id="{797A33E0-1E71-7DC7-95DC-DF661BAB870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11" name="Rectangle 10">
            <a:extLst>
              <a:ext uri="{FF2B5EF4-FFF2-40B4-BE49-F238E27FC236}">
                <a16:creationId xmlns:a16="http://schemas.microsoft.com/office/drawing/2014/main" id="{1AB9E7BA-586C-584B-B211-BD6F846339ED}"/>
              </a:ext>
            </a:extLst>
          </p:cNvPr>
          <p:cNvSpPr/>
          <p:nvPr/>
        </p:nvSpPr>
        <p:spPr>
          <a:xfrm>
            <a:off x="1173256" y="2294753"/>
            <a:ext cx="7970744" cy="3336026"/>
          </a:xfrm>
          <a:prstGeom prst="rect">
            <a:avLst/>
          </a:prstGeom>
          <a:solidFill>
            <a:schemeClr val="bg1"/>
          </a:solidFill>
          <a:ln w="76200">
            <a:solidFill>
              <a:srgbClr val="296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12" name="Rectangle 11">
            <a:extLst>
              <a:ext uri="{FF2B5EF4-FFF2-40B4-BE49-F238E27FC236}">
                <a16:creationId xmlns:a16="http://schemas.microsoft.com/office/drawing/2014/main" id="{855854DA-022A-E784-5627-F04EE430E706}"/>
              </a:ext>
            </a:extLst>
          </p:cNvPr>
          <p:cNvSpPr/>
          <p:nvPr/>
        </p:nvSpPr>
        <p:spPr>
          <a:xfrm>
            <a:off x="1200151" y="2333920"/>
            <a:ext cx="8003597" cy="325394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454439" y="2491409"/>
            <a:ext cx="7326490" cy="1245705"/>
          </a:xfrm>
        </p:spPr>
        <p:txBody>
          <a:bodyPr lIns="0" rIns="0" anchor="b">
            <a:normAutofit/>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430650" y="4195017"/>
            <a:ext cx="7333388" cy="1040372"/>
          </a:xfrm>
        </p:spPr>
        <p:txBody>
          <a:bodyPr lIns="0" rIns="0">
            <a:normAutofit/>
          </a:bodyPr>
          <a:lstStyle>
            <a:lvl1pPr marL="0" indent="0">
              <a:buNone/>
              <a:defRPr sz="1500" b="1">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6A4A4058-F552-4BEC-1FBF-FFE1A192631F}"/>
              </a:ext>
            </a:extLst>
          </p:cNvPr>
          <p:cNvCxnSpPr>
            <a:cxnSpLocks/>
          </p:cNvCxnSpPr>
          <p:nvPr/>
        </p:nvCxnSpPr>
        <p:spPr>
          <a:xfrm>
            <a:off x="0" y="3886945"/>
            <a:ext cx="9144000"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659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2E2466-4B50-2B4B-A542-077D7A0215E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37AEFB-1D88-A640-B4D3-201DD5090F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7050" y="842433"/>
            <a:ext cx="2609900" cy="1900767"/>
          </a:xfrm>
          <a:prstGeom prst="rect">
            <a:avLst/>
          </a:prstGeom>
        </p:spPr>
      </p:pic>
      <p:sp>
        <p:nvSpPr>
          <p:cNvPr id="8" name="TextBox 7">
            <a:extLst>
              <a:ext uri="{FF2B5EF4-FFF2-40B4-BE49-F238E27FC236}">
                <a16:creationId xmlns:a16="http://schemas.microsoft.com/office/drawing/2014/main" id="{1B3530E9-59EA-CA4A-8943-0F10715F94EB}"/>
              </a:ext>
            </a:extLst>
          </p:cNvPr>
          <p:cNvSpPr txBox="1"/>
          <p:nvPr/>
        </p:nvSpPr>
        <p:spPr>
          <a:xfrm>
            <a:off x="3469174" y="3157148"/>
            <a:ext cx="2249398"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err="1">
                <a:solidFill>
                  <a:schemeClr val="bg1"/>
                </a:solidFill>
                <a:effectLst/>
                <a:latin typeface="Arial" panose="020B0604020202020204" pitchFamily="34" charset="0"/>
                <a:ea typeface="+mn-ea"/>
                <a:cs typeface="Arial" panose="020B0604020202020204" pitchFamily="34" charset="0"/>
              </a:rPr>
              <a:t>frederick.cancer.gov</a:t>
            </a:r>
            <a:endParaRPr lang="en-US" sz="1800" kern="1200" dirty="0">
              <a:solidFill>
                <a:schemeClr val="bg1"/>
              </a:solidFill>
              <a:effectLst/>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94DB3D0-74FC-A140-B898-2E38B67D8618}"/>
              </a:ext>
            </a:extLst>
          </p:cNvPr>
          <p:cNvSpPr txBox="1"/>
          <p:nvPr/>
        </p:nvSpPr>
        <p:spPr>
          <a:xfrm>
            <a:off x="2153711" y="4032762"/>
            <a:ext cx="4836580" cy="415498"/>
          </a:xfrm>
          <a:prstGeom prst="rect">
            <a:avLst/>
          </a:prstGeom>
          <a:noFill/>
        </p:spPr>
        <p:txBody>
          <a:bodyPr wrap="none" rtlCol="0">
            <a:spAutoFit/>
          </a:bodyPr>
          <a:lstStyle/>
          <a:p>
            <a:pPr algn="ctr"/>
            <a:r>
              <a:rPr lang="en-US" sz="1050" kern="1200" dirty="0">
                <a:solidFill>
                  <a:schemeClr val="bg1"/>
                </a:solidFill>
                <a:effectLst/>
                <a:latin typeface="+mn-lt"/>
                <a:ea typeface="+mn-ea"/>
                <a:cs typeface="+mn-cs"/>
              </a:rPr>
              <a:t>The Frederick National Laboratory for Cancer Research is government owned</a:t>
            </a:r>
          </a:p>
          <a:p>
            <a:pPr algn="ctr"/>
            <a:r>
              <a:rPr lang="en-US" sz="1050" kern="1200" dirty="0">
                <a:solidFill>
                  <a:schemeClr val="bg1"/>
                </a:solidFill>
                <a:effectLst/>
                <a:latin typeface="+mn-lt"/>
                <a:ea typeface="+mn-ea"/>
                <a:cs typeface="+mn-cs"/>
              </a:rPr>
              <a:t>and contractor operated on behalf of the National Cancer Institute.</a:t>
            </a:r>
          </a:p>
        </p:txBody>
      </p:sp>
      <p:pic>
        <p:nvPicPr>
          <p:cNvPr id="12" name="Picture 11">
            <a:extLst>
              <a:ext uri="{FF2B5EF4-FFF2-40B4-BE49-F238E27FC236}">
                <a16:creationId xmlns:a16="http://schemas.microsoft.com/office/drawing/2014/main" id="{3553FACC-C369-9146-933B-A3AFF00FEA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86101" y="4969931"/>
            <a:ext cx="2971799" cy="1320800"/>
          </a:xfrm>
          <a:prstGeom prst="rect">
            <a:avLst/>
          </a:prstGeom>
        </p:spPr>
      </p:pic>
    </p:spTree>
    <p:extLst>
      <p:ext uri="{BB962C8B-B14F-4D97-AF65-F5344CB8AC3E}">
        <p14:creationId xmlns:p14="http://schemas.microsoft.com/office/powerpoint/2010/main" val="4211823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71183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22176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17820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400162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9598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52257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56960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622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6.gi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5.tiff"/><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tif"/><Relationship Id="rId3" Type="http://schemas.openxmlformats.org/officeDocument/2006/relationships/slideLayout" Target="../slideLayouts/slideLayout16.xml"/><Relationship Id="rId21" Type="http://schemas.openxmlformats.org/officeDocument/2006/relationships/image" Target="../media/image10.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6">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cSld>
  <p:clrMap bg1="lt1" tx1="dk1" bg2="lt2" tx2="dk2" accent1="accent1" accent2="accent2" accent3="accent3" accent4="accent4" accent5="accent5" accent6="accent6" hlink="hlink" folHlink="folHlink"/>
  <p:sldLayoutIdLst>
    <p:sldLayoutId id="2147484180" r:id="rId1"/>
    <p:sldLayoutId id="2147484182" r:id="rId2"/>
    <p:sldLayoutId id="2147484183" r:id="rId3"/>
    <p:sldLayoutId id="2147484184" r:id="rId4"/>
  </p:sldLayoutIdLst>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descr="FNLCR Text Treatment Image" title="FNLCR Text Treatment Image"/>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69883726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Lst>
  <p:hf hdr="0" ftr="0" dt="0"/>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63EEB-E316-B94F-9768-6D07200A32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EB05CB-F78A-7248-92B7-3B64B214C5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E0BCA5-3CD1-A14A-BB11-AE1292A565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4CBE47-A2FF-41EC-A801-99EADC9D48A0}" type="datetime1">
              <a:rPr lang="en-US" smtClean="0"/>
              <a:t>1/31/2023</a:t>
            </a:fld>
            <a:endParaRPr lang="en-US"/>
          </a:p>
        </p:txBody>
      </p:sp>
      <p:sp>
        <p:nvSpPr>
          <p:cNvPr id="5" name="Footer Placeholder 4">
            <a:extLst>
              <a:ext uri="{FF2B5EF4-FFF2-40B4-BE49-F238E27FC236}">
                <a16:creationId xmlns:a16="http://schemas.microsoft.com/office/drawing/2014/main" id="{C237B5CD-7D73-1849-8267-C26E1A1D30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A228F-39C7-6142-96FB-B4A37BFBB7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47B8D8-3B74-0D4A-BF01-9FA0DB90E294}" type="slidenum">
              <a:rPr lang="en-US" smtClean="0"/>
              <a:t>‹#›</a:t>
            </a:fld>
            <a:endParaRPr lang="en-US"/>
          </a:p>
        </p:txBody>
      </p:sp>
      <p:pic>
        <p:nvPicPr>
          <p:cNvPr id="7" name="Picture 6">
            <a:extLst>
              <a:ext uri="{FF2B5EF4-FFF2-40B4-BE49-F238E27FC236}">
                <a16:creationId xmlns:a16="http://schemas.microsoft.com/office/drawing/2014/main" id="{4A776943-6269-4282-8420-294211CC4E6B}"/>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8" name="Picture 7">
            <a:extLst>
              <a:ext uri="{FF2B5EF4-FFF2-40B4-BE49-F238E27FC236}">
                <a16:creationId xmlns:a16="http://schemas.microsoft.com/office/drawing/2014/main" id="{34481FBD-7123-4CBB-BBBC-F53F750CE8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1328008537"/>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48841" algn="l" defTabSz="685800" rtl="0" eaLnBrk="1" latinLnBrk="0" hangingPunct="1">
        <a:lnSpc>
          <a:spcPct val="90000"/>
        </a:lnSpc>
        <a:spcBef>
          <a:spcPts val="750"/>
        </a:spcBef>
        <a:buFontTx/>
        <a:buBlip>
          <a:blip r:embed="rId20"/>
        </a:buBlip>
        <a:tabLst/>
        <a:defRPr sz="2100" b="1" i="0" kern="1200">
          <a:solidFill>
            <a:schemeClr val="tx1"/>
          </a:solidFill>
          <a:latin typeface="Arial" panose="020B0604020202020204" pitchFamily="34" charset="0"/>
          <a:ea typeface="+mn-ea"/>
          <a:cs typeface="Arial" panose="020B0604020202020204" pitchFamily="34" charset="0"/>
        </a:defRPr>
      </a:lvl1pPr>
      <a:lvl2pPr marL="435769" indent="-214313" algn="l" defTabSz="685800" rtl="0" eaLnBrk="1" latinLnBrk="0" hangingPunct="1">
        <a:lnSpc>
          <a:spcPct val="90000"/>
        </a:lnSpc>
        <a:spcBef>
          <a:spcPts val="375"/>
        </a:spcBef>
        <a:buFontTx/>
        <a:buBlip>
          <a:blip r:embed="rId21"/>
        </a:buBlip>
        <a:tabLst/>
        <a:defRPr sz="1800" kern="1200">
          <a:solidFill>
            <a:schemeClr val="tx1"/>
          </a:solidFill>
          <a:latin typeface="Arial" panose="020B0604020202020204" pitchFamily="34" charset="0"/>
          <a:ea typeface="+mn-ea"/>
          <a:cs typeface="Arial" panose="020B0604020202020204" pitchFamily="34" charset="0"/>
        </a:defRPr>
      </a:lvl2pPr>
      <a:lvl3pPr marL="560785" indent="-125016" algn="l" defTabSz="685800" rtl="0" eaLnBrk="1" latinLnBrk="0" hangingPunct="1">
        <a:lnSpc>
          <a:spcPct val="90000"/>
        </a:lnSpc>
        <a:spcBef>
          <a:spcPts val="375"/>
        </a:spcBef>
        <a:buClr>
          <a:schemeClr val="accent1"/>
        </a:buClr>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694135" indent="-133350" algn="l" defTabSz="685800" rtl="0" eaLnBrk="1" latinLnBrk="0" hangingPunct="1">
        <a:lnSpc>
          <a:spcPct val="90000"/>
        </a:lnSpc>
        <a:spcBef>
          <a:spcPts val="375"/>
        </a:spcBef>
        <a:buClr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4pPr>
      <a:lvl5pPr marL="817960" indent="-123825" algn="l" defTabSz="685800" rtl="0" eaLnBrk="1" latinLnBrk="0" hangingPunct="1">
        <a:lnSpc>
          <a:spcPct val="90000"/>
        </a:lnSpc>
        <a:spcBef>
          <a:spcPts val="375"/>
        </a:spcBef>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mailto:sruppel@mail.nih.gov"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
            <a:extLst>
              <a:ext uri="{C183D7F6-B498-43B3-948B-1728B52AA6E4}">
                <adec:decorative xmlns:adec="http://schemas.microsoft.com/office/drawing/2017/decorative" val="1"/>
              </a:ext>
            </a:extLst>
          </p:cNvPr>
          <p:cNvSpPr>
            <a:spLocks noGrp="1" noChangeArrowheads="1"/>
          </p:cNvSpPr>
          <p:nvPr>
            <p:ph type="body" idx="1"/>
          </p:nvPr>
        </p:nvSpPr>
        <p:spPr/>
        <p:txBody>
          <a:bodyPr/>
          <a:lstStyle/>
          <a:p>
            <a:pPr lvl="0"/>
            <a:r>
              <a:rPr lang="en-US" sz="1400">
                <a:solidFill>
                  <a:srgbClr val="FFFFFF"/>
                </a:solidFill>
              </a:rPr>
              <a:t>Biopharmaceutical Development Program</a:t>
            </a:r>
            <a:endParaRPr lang="en-US" sz="1400" dirty="0">
              <a:solidFill>
                <a:srgbClr val="FFFFFF"/>
              </a:solidFill>
            </a:endParaRPr>
          </a:p>
        </p:txBody>
      </p:sp>
      <p:sp>
        <p:nvSpPr>
          <p:cNvPr id="5122" name="Title 8">
            <a:extLst>
              <a:ext uri="{C183D7F6-B498-43B3-948B-1728B52AA6E4}">
                <adec:decorative xmlns:adec="http://schemas.microsoft.com/office/drawing/2017/decorative" val="1"/>
              </a:ext>
            </a:extLst>
          </p:cNvPr>
          <p:cNvSpPr>
            <a:spLocks noGrp="1"/>
          </p:cNvSpPr>
          <p:nvPr>
            <p:ph type="title"/>
          </p:nvPr>
        </p:nvSpPr>
        <p:spPr>
          <a:xfrm>
            <a:off x="1708700" y="2365574"/>
            <a:ext cx="7013115" cy="1245705"/>
          </a:xfrm>
          <a:noFill/>
        </p:spPr>
        <p:txBody>
          <a:bodyPr>
            <a:normAutofit fontScale="90000"/>
          </a:bodyPr>
          <a:lstStyle/>
          <a:p>
            <a:pPr>
              <a:lnSpc>
                <a:spcPct val="100000"/>
              </a:lnSpc>
            </a:pPr>
            <a:r>
              <a:rPr lang="en-US" sz="2400" dirty="0">
                <a:solidFill>
                  <a:srgbClr val="FFFFFF"/>
                </a:solidFill>
              </a:rPr>
              <a:t>cGMP Training</a:t>
            </a:r>
            <a:br>
              <a:rPr lang="en-US" sz="3200" dirty="0">
                <a:solidFill>
                  <a:srgbClr val="FFFFFF"/>
                </a:solidFill>
              </a:rPr>
            </a:br>
            <a:r>
              <a:rPr lang="en-US" sz="3200" dirty="0">
                <a:solidFill>
                  <a:srgbClr val="FFFFFF"/>
                </a:solidFill>
              </a:rPr>
              <a:t>Data Integrity – Compliance with CGMP</a:t>
            </a:r>
            <a:endParaRPr lang="en-US" sz="1800" dirty="0"/>
          </a:p>
        </p:txBody>
      </p:sp>
    </p:spTree>
    <p:extLst>
      <p:ext uri="{BB962C8B-B14F-4D97-AF65-F5344CB8AC3E}">
        <p14:creationId xmlns:p14="http://schemas.microsoft.com/office/powerpoint/2010/main" val="4176283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en-US" dirty="0"/>
              <a:t>FDA Expectations </a:t>
            </a:r>
          </a:p>
        </p:txBody>
      </p:sp>
      <p:sp>
        <p:nvSpPr>
          <p:cNvPr id="5123" name="Rectangle 3"/>
          <p:cNvSpPr>
            <a:spLocks noGrp="1" noChangeArrowheads="1"/>
          </p:cNvSpPr>
          <p:nvPr>
            <p:ph idx="1"/>
          </p:nvPr>
        </p:nvSpPr>
        <p:spPr>
          <a:xfrm>
            <a:off x="581891" y="1600555"/>
            <a:ext cx="7693429" cy="4724743"/>
          </a:xfrm>
        </p:spPr>
        <p:txBody>
          <a:bodyPr>
            <a:noAutofit/>
          </a:bodyPr>
          <a:lstStyle/>
          <a:p>
            <a:pPr marL="0" indent="0">
              <a:lnSpc>
                <a:spcPct val="114000"/>
              </a:lnSpc>
              <a:buNone/>
            </a:pPr>
            <a:r>
              <a:rPr lang="en-US" sz="2000" dirty="0"/>
              <a:t>Code of Federal Regulations includes:</a:t>
            </a:r>
          </a:p>
          <a:p>
            <a:pPr marL="573088" lvl="2">
              <a:lnSpc>
                <a:spcPct val="114000"/>
              </a:lnSpc>
              <a:buClr>
                <a:srgbClr val="0070C0"/>
              </a:buClr>
            </a:pPr>
            <a:r>
              <a:rPr lang="en-US" sz="2000" dirty="0"/>
              <a:t>211.180 – requires that records be retained as “original records”, “true copies”, or other “accurate reproductions of the original records”</a:t>
            </a:r>
          </a:p>
          <a:p>
            <a:pPr marL="573088" lvl="2">
              <a:lnSpc>
                <a:spcPct val="114000"/>
              </a:lnSpc>
              <a:buClr>
                <a:srgbClr val="0070C0"/>
              </a:buClr>
            </a:pPr>
            <a:r>
              <a:rPr lang="en-US" sz="2000" dirty="0"/>
              <a:t>211.188, and 211.194 – requires “complete information”, “complete data derived from all tests”, “complete record of data” and “complete records of all tests performed” (all data including repeat or reanalysis performed on a sample should be kept)</a:t>
            </a:r>
          </a:p>
          <a:p>
            <a:pPr marL="448072" lvl="2" indent="0">
              <a:lnSpc>
                <a:spcPct val="114000"/>
              </a:lnSpc>
              <a:buClr>
                <a:srgbClr val="0070C0"/>
              </a:buClr>
              <a:buNone/>
            </a:pPr>
            <a:endParaRPr lang="en-US" sz="2000" dirty="0"/>
          </a:p>
          <a:p>
            <a:pPr marL="448072" lvl="2" indent="0" algn="ctr">
              <a:lnSpc>
                <a:spcPct val="114000"/>
              </a:lnSpc>
              <a:buClr>
                <a:srgbClr val="0070C0"/>
              </a:buClr>
              <a:buNone/>
            </a:pPr>
            <a:r>
              <a:rPr lang="en-US" sz="2000" b="1" dirty="0"/>
              <a:t>Raw Data must be Maintained</a:t>
            </a:r>
            <a:endParaRPr lang="en-US" sz="2000" dirty="0"/>
          </a:p>
          <a:p>
            <a:pPr marL="344488" lvl="2" indent="0">
              <a:lnSpc>
                <a:spcPct val="114000"/>
              </a:lnSpc>
              <a:buNone/>
            </a:pPr>
            <a:r>
              <a:rPr lang="en-US" sz="2000" dirty="0"/>
              <a:t>   </a:t>
            </a:r>
          </a:p>
          <a:p>
            <a:pPr marL="0" lvl="2" indent="0">
              <a:lnSpc>
                <a:spcPct val="114000"/>
              </a:lnSpc>
              <a:spcBef>
                <a:spcPts val="1800"/>
              </a:spcBef>
              <a:buNone/>
            </a:pPr>
            <a:r>
              <a:rPr lang="en-US" sz="2000" b="1" dirty="0"/>
              <a:t>		</a:t>
            </a:r>
          </a:p>
        </p:txBody>
      </p:sp>
    </p:spTree>
    <p:extLst>
      <p:ext uri="{BB962C8B-B14F-4D97-AF65-F5344CB8AC3E}">
        <p14:creationId xmlns:p14="http://schemas.microsoft.com/office/powerpoint/2010/main" val="1274316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254000" y="1825625"/>
            <a:ext cx="865187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685800" rtl="0" eaLnBrk="1" fontAlgn="auto" latinLnBrk="0" hangingPunct="1">
              <a:lnSpc>
                <a:spcPct val="90000"/>
              </a:lnSpc>
              <a:spcBef>
                <a:spcPts val="750"/>
              </a:spcBef>
              <a:spcAft>
                <a:spcPts val="0"/>
              </a:spcAft>
              <a:buClr>
                <a:srgbClr val="4E9DB5"/>
              </a:buClr>
              <a:buSzTx/>
              <a:buFont typeface="Arial" panose="020B0604020202020204" pitchFamily="34" charset="0"/>
              <a:buNone/>
              <a:tabLst/>
              <a:defRPr/>
            </a:pPr>
            <a:endParaRPr kumimoji="0" lang="en-US" sz="165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0000"/>
              </a:lnSpc>
              <a:spcBef>
                <a:spcPts val="750"/>
              </a:spcBef>
              <a:spcAft>
                <a:spcPts val="0"/>
              </a:spcAft>
              <a:buClr>
                <a:srgbClr val="4E9DB5"/>
              </a:buClr>
              <a:buSzTx/>
              <a:buFont typeface="Arial" panose="020B0604020202020204" pitchFamily="34" charset="0"/>
              <a:buNone/>
              <a:tabLst/>
              <a:defRPr/>
            </a:pPr>
            <a:endParaRPr kumimoji="0" lang="en-US" sz="165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0000"/>
              </a:lnSpc>
              <a:spcBef>
                <a:spcPts val="750"/>
              </a:spcBef>
              <a:spcAft>
                <a:spcPts val="0"/>
              </a:spcAft>
              <a:buClr>
                <a:srgbClr val="4E9DB5"/>
              </a:buClr>
              <a:buSzTx/>
              <a:buFont typeface="Arial" panose="020B0604020202020204" pitchFamily="34" charset="0"/>
              <a:buNone/>
              <a:tabLst/>
              <a:defRPr/>
            </a:pPr>
            <a:endParaRPr kumimoji="0" lang="en-US" sz="320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0000"/>
              </a:lnSpc>
              <a:spcBef>
                <a:spcPts val="750"/>
              </a:spcBef>
              <a:spcAft>
                <a:spcPts val="0"/>
              </a:spcAft>
              <a:buClr>
                <a:srgbClr val="4E9DB5"/>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Examples of Data Integrity Issues</a:t>
            </a:r>
          </a:p>
        </p:txBody>
      </p:sp>
    </p:spTree>
    <p:extLst>
      <p:ext uri="{BB962C8B-B14F-4D97-AF65-F5344CB8AC3E}">
        <p14:creationId xmlns:p14="http://schemas.microsoft.com/office/powerpoint/2010/main" val="246739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Common Data Integrity Warning Letter Issues Cited</a:t>
            </a:r>
          </a:p>
        </p:txBody>
      </p:sp>
      <p:sp>
        <p:nvSpPr>
          <p:cNvPr id="3" name="Content Placeholder 2"/>
          <p:cNvSpPr>
            <a:spLocks noGrp="1"/>
          </p:cNvSpPr>
          <p:nvPr>
            <p:ph idx="1"/>
          </p:nvPr>
        </p:nvSpPr>
        <p:spPr>
          <a:xfrm>
            <a:off x="373063" y="1638819"/>
            <a:ext cx="8232775" cy="4720035"/>
          </a:xfrm>
        </p:spPr>
        <p:txBody>
          <a:bodyPr>
            <a:normAutofit/>
          </a:bodyPr>
          <a:lstStyle/>
          <a:p>
            <a:pPr marL="457200" indent="-457200">
              <a:lnSpc>
                <a:spcPct val="114000"/>
              </a:lnSpc>
              <a:spcBef>
                <a:spcPts val="1800"/>
              </a:spcBef>
              <a:buClrTx/>
              <a:buAutoNum type="arabicPeriod"/>
            </a:pPr>
            <a:r>
              <a:rPr lang="en-US" sz="2000" b="1" dirty="0">
                <a:solidFill>
                  <a:schemeClr val="accent4">
                    <a:lumMod val="95000"/>
                    <a:lumOff val="5000"/>
                  </a:schemeClr>
                </a:solidFill>
              </a:rPr>
              <a:t>Failure to Record Activities at time Performed and Destruction of Original Records</a:t>
            </a:r>
          </a:p>
          <a:p>
            <a:pPr marL="457200" indent="-457200">
              <a:lnSpc>
                <a:spcPct val="114000"/>
              </a:lnSpc>
              <a:spcBef>
                <a:spcPts val="1800"/>
              </a:spcBef>
              <a:buClrTx/>
              <a:buFont typeface="+mj-lt"/>
              <a:buAutoNum type="arabicPeriod" startAt="2"/>
            </a:pPr>
            <a:r>
              <a:rPr lang="en-US" sz="2000" b="1" dirty="0">
                <a:solidFill>
                  <a:schemeClr val="accent4">
                    <a:lumMod val="95000"/>
                    <a:lumOff val="5000"/>
                  </a:schemeClr>
                </a:solidFill>
              </a:rPr>
              <a:t>Failure to Prevent Unauthorized Access or Changes to Data and to Provide Adequate Controls to Prevent Omission of Data (21CRF 211.68(b))</a:t>
            </a:r>
          </a:p>
          <a:p>
            <a:pPr marL="457200" indent="-457200">
              <a:lnSpc>
                <a:spcPct val="114000"/>
              </a:lnSpc>
              <a:spcBef>
                <a:spcPts val="1800"/>
              </a:spcBef>
              <a:buClrTx/>
              <a:buFont typeface="+mj-lt"/>
              <a:buAutoNum type="arabicPeriod" startAt="3"/>
            </a:pPr>
            <a:r>
              <a:rPr lang="en-US" sz="2000" b="1" dirty="0">
                <a:solidFill>
                  <a:schemeClr val="accent4">
                    <a:lumMod val="95000"/>
                    <a:lumOff val="5000"/>
                  </a:schemeClr>
                </a:solidFill>
              </a:rPr>
              <a:t>Failure to ensure Laboratory Records include complete Data from all tests necessary to assure compliance with established specifications and standards (21CFR 211.194(a)) </a:t>
            </a:r>
            <a:r>
              <a:rPr lang="en-US" sz="2000" dirty="0"/>
              <a:t>	</a:t>
            </a:r>
          </a:p>
        </p:txBody>
      </p:sp>
    </p:spTree>
    <p:extLst>
      <p:ext uri="{BB962C8B-B14F-4D97-AF65-F5344CB8AC3E}">
        <p14:creationId xmlns:p14="http://schemas.microsoft.com/office/powerpoint/2010/main" val="157463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dirty="0"/>
              <a:t>Examples</a:t>
            </a:r>
            <a:br>
              <a:rPr lang="en-US" dirty="0"/>
            </a:br>
            <a:r>
              <a:rPr lang="en-US" sz="2200" dirty="0"/>
              <a:t>Failure to Record Activities at time Performed</a:t>
            </a:r>
          </a:p>
        </p:txBody>
      </p:sp>
      <p:sp>
        <p:nvSpPr>
          <p:cNvPr id="3" name="Content Placeholder 2"/>
          <p:cNvSpPr>
            <a:spLocks noGrp="1"/>
          </p:cNvSpPr>
          <p:nvPr>
            <p:ph idx="1"/>
          </p:nvPr>
        </p:nvSpPr>
        <p:spPr>
          <a:xfrm>
            <a:off x="482600" y="1917700"/>
            <a:ext cx="7954819" cy="3897054"/>
          </a:xfrm>
        </p:spPr>
        <p:txBody>
          <a:bodyPr/>
          <a:lstStyle/>
          <a:p>
            <a:pPr>
              <a:lnSpc>
                <a:spcPct val="114000"/>
              </a:lnSpc>
              <a:spcBef>
                <a:spcPts val="1200"/>
              </a:spcBef>
              <a:buClr>
                <a:srgbClr val="0070C0"/>
              </a:buClr>
            </a:pPr>
            <a:r>
              <a:rPr lang="en-US" sz="2000" dirty="0"/>
              <a:t>Personnel performing manufacturing steps without a batch record or a manufacturing form to </a:t>
            </a:r>
            <a:r>
              <a:rPr lang="en-US" sz="2000" u="sng" dirty="0"/>
              <a:t>document the results at the time of performance </a:t>
            </a:r>
          </a:p>
          <a:p>
            <a:pPr>
              <a:lnSpc>
                <a:spcPct val="114000"/>
              </a:lnSpc>
              <a:spcBef>
                <a:spcPts val="1200"/>
              </a:spcBef>
              <a:buClr>
                <a:srgbClr val="0070C0"/>
              </a:buClr>
            </a:pPr>
            <a:r>
              <a:rPr lang="en-US" sz="2000" dirty="0"/>
              <a:t>QC personnel failing to document and provide complete data derived from all laboratory tests</a:t>
            </a:r>
          </a:p>
          <a:p>
            <a:pPr>
              <a:lnSpc>
                <a:spcPct val="114000"/>
              </a:lnSpc>
              <a:spcBef>
                <a:spcPts val="1200"/>
              </a:spcBef>
              <a:buClr>
                <a:srgbClr val="0070C0"/>
              </a:buClr>
            </a:pPr>
            <a:r>
              <a:rPr lang="en-US" sz="2000" dirty="0"/>
              <a:t>Manufacturing batch record checks ‘completed’ </a:t>
            </a:r>
            <a:r>
              <a:rPr lang="en-US" sz="2000" u="sng" dirty="0"/>
              <a:t>in advance </a:t>
            </a:r>
            <a:r>
              <a:rPr lang="en-US" sz="2000" dirty="0"/>
              <a:t>of a testing interval or step being completed</a:t>
            </a:r>
          </a:p>
          <a:p>
            <a:pPr>
              <a:lnSpc>
                <a:spcPct val="114000"/>
              </a:lnSpc>
              <a:spcBef>
                <a:spcPts val="1200"/>
              </a:spcBef>
              <a:buClr>
                <a:srgbClr val="0070C0"/>
              </a:buClr>
            </a:pPr>
            <a:r>
              <a:rPr lang="en-US" sz="2000" u="sng" dirty="0"/>
              <a:t>Using post-it or rough notes </a:t>
            </a:r>
            <a:r>
              <a:rPr lang="en-US" sz="2000" dirty="0"/>
              <a:t>to capture information and then transferring that to worksheets or formal documentation. </a:t>
            </a:r>
          </a:p>
          <a:p>
            <a:endParaRPr lang="en-US" dirty="0"/>
          </a:p>
          <a:p>
            <a:endParaRPr lang="en-US" dirty="0"/>
          </a:p>
        </p:txBody>
      </p:sp>
    </p:spTree>
    <p:extLst>
      <p:ext uri="{BB962C8B-B14F-4D97-AF65-F5344CB8AC3E}">
        <p14:creationId xmlns:p14="http://schemas.microsoft.com/office/powerpoint/2010/main" val="4148867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000" dirty="0"/>
              <a:t>Examples of Fraud</a:t>
            </a:r>
            <a:br>
              <a:rPr lang="en-US" sz="2800" dirty="0"/>
            </a:br>
            <a:r>
              <a:rPr lang="en-US" dirty="0"/>
              <a:t>Unauthorized Access &amp; Omission of Data</a:t>
            </a:r>
          </a:p>
        </p:txBody>
      </p:sp>
      <p:sp>
        <p:nvSpPr>
          <p:cNvPr id="3" name="Content Placeholder 2"/>
          <p:cNvSpPr>
            <a:spLocks noGrp="1"/>
          </p:cNvSpPr>
          <p:nvPr>
            <p:ph idx="1"/>
          </p:nvPr>
        </p:nvSpPr>
        <p:spPr>
          <a:xfrm>
            <a:off x="381000" y="1739900"/>
            <a:ext cx="8221663" cy="3775595"/>
          </a:xfrm>
        </p:spPr>
        <p:txBody>
          <a:bodyPr/>
          <a:lstStyle/>
          <a:p>
            <a:pPr>
              <a:lnSpc>
                <a:spcPct val="114000"/>
              </a:lnSpc>
              <a:spcBef>
                <a:spcPts val="1200"/>
              </a:spcBef>
              <a:buClr>
                <a:srgbClr val="0070C0"/>
              </a:buClr>
            </a:pPr>
            <a:r>
              <a:rPr lang="en-US" sz="2000" dirty="0"/>
              <a:t>Manufacturing personnel </a:t>
            </a:r>
            <a:r>
              <a:rPr lang="en-US" sz="2000" u="sng" dirty="0"/>
              <a:t>back dating official documents </a:t>
            </a:r>
            <a:r>
              <a:rPr lang="en-US" sz="2000" dirty="0"/>
              <a:t>&amp; signing on behalf of each other. </a:t>
            </a:r>
          </a:p>
          <a:p>
            <a:pPr>
              <a:lnSpc>
                <a:spcPct val="114000"/>
              </a:lnSpc>
              <a:spcBef>
                <a:spcPts val="1200"/>
              </a:spcBef>
              <a:buClr>
                <a:srgbClr val="0070C0"/>
              </a:buClr>
            </a:pPr>
            <a:r>
              <a:rPr lang="en-US" sz="2000" u="sng" dirty="0"/>
              <a:t>Fraudulent modification </a:t>
            </a:r>
            <a:r>
              <a:rPr lang="en-US" sz="2000" dirty="0"/>
              <a:t>of cGMP raw data records. Undesirable data was found to be changed in the official versions in order to meet specifications. </a:t>
            </a:r>
          </a:p>
          <a:p>
            <a:endParaRPr lang="en-US" sz="2000" dirty="0"/>
          </a:p>
          <a:p>
            <a:endParaRPr lang="en-US" dirty="0"/>
          </a:p>
        </p:txBody>
      </p:sp>
    </p:spTree>
    <p:extLst>
      <p:ext uri="{BB962C8B-B14F-4D97-AF65-F5344CB8AC3E}">
        <p14:creationId xmlns:p14="http://schemas.microsoft.com/office/powerpoint/2010/main" val="3728931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8954-80DF-42A7-BD08-B0F37D3386B9}"/>
              </a:ext>
            </a:extLst>
          </p:cNvPr>
          <p:cNvSpPr>
            <a:spLocks noGrp="1"/>
          </p:cNvSpPr>
          <p:nvPr>
            <p:ph type="title"/>
          </p:nvPr>
        </p:nvSpPr>
        <p:spPr/>
        <p:txBody>
          <a:bodyPr/>
          <a:lstStyle/>
          <a:p>
            <a:r>
              <a:rPr lang="en-US" dirty="0"/>
              <a:t>Make sure you…</a:t>
            </a:r>
          </a:p>
        </p:txBody>
      </p:sp>
      <p:sp>
        <p:nvSpPr>
          <p:cNvPr id="3" name="Content Placeholder 2">
            <a:extLst>
              <a:ext uri="{FF2B5EF4-FFF2-40B4-BE49-F238E27FC236}">
                <a16:creationId xmlns:a16="http://schemas.microsoft.com/office/drawing/2014/main" id="{9D85E319-5A1C-4D08-9D5D-A737CB57D6DC}"/>
              </a:ext>
            </a:extLst>
          </p:cNvPr>
          <p:cNvSpPr>
            <a:spLocks noGrp="1"/>
          </p:cNvSpPr>
          <p:nvPr>
            <p:ph idx="1"/>
          </p:nvPr>
        </p:nvSpPr>
        <p:spPr/>
        <p:txBody>
          <a:bodyPr/>
          <a:lstStyle/>
          <a:p>
            <a:r>
              <a:rPr lang="en-US" sz="2000" dirty="0"/>
              <a:t>Record results at the time of performance.</a:t>
            </a:r>
          </a:p>
          <a:p>
            <a:r>
              <a:rPr lang="en-US" sz="2000" dirty="0"/>
              <a:t>Do not backdate documents</a:t>
            </a:r>
            <a:r>
              <a:rPr lang="en-US" sz="2000" baseline="0" dirty="0"/>
              <a:t> or complete them in advance of a step being completed</a:t>
            </a:r>
          </a:p>
          <a:p>
            <a:r>
              <a:rPr lang="en-US" sz="2000" dirty="0"/>
              <a:t>Do not discard printouts or transcribe data into a record. Original printout or data must be attached to the record, even if verified by a second person.</a:t>
            </a:r>
          </a:p>
          <a:p>
            <a:r>
              <a:rPr lang="en-US" sz="2000" dirty="0"/>
              <a:t>Do not destroy or omit records.</a:t>
            </a:r>
          </a:p>
          <a:p>
            <a:r>
              <a:rPr lang="en-US" sz="2000" dirty="0"/>
              <a:t>Do not create fraudulent records</a:t>
            </a:r>
            <a:r>
              <a:rPr lang="en-US" dirty="0"/>
              <a:t>.</a:t>
            </a:r>
          </a:p>
          <a:p>
            <a:endParaRPr lang="en-US" dirty="0"/>
          </a:p>
        </p:txBody>
      </p:sp>
    </p:spTree>
    <p:extLst>
      <p:ext uri="{BB962C8B-B14F-4D97-AF65-F5344CB8AC3E}">
        <p14:creationId xmlns:p14="http://schemas.microsoft.com/office/powerpoint/2010/main" val="380868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BE2F-EBAD-4411-927F-D8E1E998C7D0}"/>
              </a:ext>
            </a:extLst>
          </p:cNvPr>
          <p:cNvSpPr>
            <a:spLocks noGrp="1"/>
          </p:cNvSpPr>
          <p:nvPr>
            <p:ph type="title"/>
          </p:nvPr>
        </p:nvSpPr>
        <p:spPr/>
        <p:txBody>
          <a:bodyPr/>
          <a:lstStyle/>
          <a:p>
            <a:r>
              <a:rPr lang="en-US" dirty="0"/>
              <a:t>FDA Warning Letters</a:t>
            </a:r>
          </a:p>
        </p:txBody>
      </p:sp>
      <p:sp>
        <p:nvSpPr>
          <p:cNvPr id="3" name="Content Placeholder 2">
            <a:extLst>
              <a:ext uri="{FF2B5EF4-FFF2-40B4-BE49-F238E27FC236}">
                <a16:creationId xmlns:a16="http://schemas.microsoft.com/office/drawing/2014/main" id="{B1AB15CA-3458-479D-87AE-C7FF401AC7AE}"/>
              </a:ext>
            </a:extLst>
          </p:cNvPr>
          <p:cNvSpPr>
            <a:spLocks noGrp="1"/>
          </p:cNvSpPr>
          <p:nvPr>
            <p:ph idx="1"/>
          </p:nvPr>
        </p:nvSpPr>
        <p:spPr/>
        <p:txBody>
          <a:bodyPr/>
          <a:lstStyle/>
          <a:p>
            <a:pPr eaLnBrk="1" hangingPunct="1"/>
            <a:r>
              <a:rPr lang="en-US" sz="2000" dirty="0"/>
              <a:t>Throughout these GMP sessions, you have been seeing some Warning Letter citations.  You may know that after an inspection that FDA may leave a list of observations that the inspector or inspectors find objectionable.  Theses are called 483 citations.  When this citation is of high significance and FDA wants to get the Company’s attention, FDA re-issues these findings to the Company in a Warning Letter.  These are the findings that the AGENCY finds objectionable and require a Company response.  Warning Letter citations often start out as 483 citations.  </a:t>
            </a:r>
          </a:p>
          <a:p>
            <a:pPr eaLnBrk="1" hangingPunct="1"/>
            <a:endParaRPr lang="en-US" sz="2000" dirty="0"/>
          </a:p>
          <a:p>
            <a:pPr eaLnBrk="1" hangingPunct="1"/>
            <a:r>
              <a:rPr lang="en-US" sz="2000" dirty="0"/>
              <a:t>Warning Letter citations are displayed in this presentation in a red stop sign as a subtle reminder that if this is what YOUR company is doing, you might want to STOP and think about how you would justify that activity</a:t>
            </a:r>
            <a:r>
              <a:rPr lang="en-US" dirty="0"/>
              <a:t>.    </a:t>
            </a:r>
          </a:p>
          <a:p>
            <a:endParaRPr lang="en-US" dirty="0"/>
          </a:p>
        </p:txBody>
      </p:sp>
    </p:spTree>
    <p:extLst>
      <p:ext uri="{BB962C8B-B14F-4D97-AF65-F5344CB8AC3E}">
        <p14:creationId xmlns:p14="http://schemas.microsoft.com/office/powerpoint/2010/main" val="2698792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34A5-93C4-4694-84D3-65B743D7F57E}"/>
              </a:ext>
              <a:ext uri="{C183D7F6-B498-43B3-948B-1728B52AA6E4}">
                <adec:decorative xmlns:adec="http://schemas.microsoft.com/office/drawing/2017/decorative" val="1"/>
              </a:ext>
            </a:extLst>
          </p:cNvPr>
          <p:cNvSpPr>
            <a:spLocks noGrp="1"/>
          </p:cNvSpPr>
          <p:nvPr>
            <p:ph type="title"/>
          </p:nvPr>
        </p:nvSpPr>
        <p:spPr>
          <a:xfrm>
            <a:off x="1268260" y="202288"/>
            <a:ext cx="7684719" cy="1188686"/>
          </a:xfrm>
        </p:spPr>
        <p:txBody>
          <a:bodyPr/>
          <a:lstStyle/>
          <a:p>
            <a:r>
              <a:rPr lang="en-US" sz="2000" dirty="0"/>
              <a:t>Warning Letter Cleaning Record </a:t>
            </a:r>
          </a:p>
        </p:txBody>
      </p:sp>
      <p:sp>
        <p:nvSpPr>
          <p:cNvPr id="6963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DF8C034-F5B3-4890-92A3-1C00DBE762B7}" type="slidenum">
              <a:rPr kumimoji="0" lang="en-US" sz="1400" b="0" i="0" u="none" strike="noStrike" kern="0" cap="none" spc="0" normalizeH="0" baseline="0" noProof="0" smtClean="0">
                <a:ln>
                  <a:noFill/>
                </a:ln>
                <a:solidFill>
                  <a:schemeClr val="tx1"/>
                </a:solidFill>
                <a:effectLst/>
                <a:uLnTx/>
                <a:uFillTx/>
                <a:latin typeface="Arial" charset="0"/>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400" b="0" i="0" u="none" strike="noStrike" kern="0" cap="none" spc="0" normalizeH="0" baseline="0" noProof="0">
              <a:ln>
                <a:noFill/>
              </a:ln>
              <a:solidFill>
                <a:schemeClr val="tx1"/>
              </a:solidFill>
              <a:effectLst/>
              <a:uLnTx/>
              <a:uFillTx/>
              <a:latin typeface="Arial" charset="0"/>
            </a:endParaRPr>
          </a:p>
        </p:txBody>
      </p:sp>
      <p:sp>
        <p:nvSpPr>
          <p:cNvPr id="69635" name="AutoShape 2">
            <a:extLst>
              <a:ext uri="{C183D7F6-B498-43B3-948B-1728B52AA6E4}">
                <adec:decorative xmlns:adec="http://schemas.microsoft.com/office/drawing/2017/decorative" val="1"/>
              </a:ext>
            </a:extLst>
          </p:cNvPr>
          <p:cNvSpPr>
            <a:spLocks noChangeArrowheads="1"/>
          </p:cNvSpPr>
          <p:nvPr/>
        </p:nvSpPr>
        <p:spPr bwMode="auto">
          <a:xfrm>
            <a:off x="1120315" y="1766807"/>
            <a:ext cx="6648210" cy="4888906"/>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rPr>
              <a:t>      WARNING LETTER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endParaRP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Our investigation team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discovered 14 instances where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cleaning records for equipment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used in manufacturing operations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included initials or signatures of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employees who </a:t>
            </a:r>
            <a:r>
              <a:rPr kumimoji="0" lang="en-US" sz="2000" b="1" i="0" u="sng" strike="noStrike" kern="0" cap="none" spc="0" normalizeH="0" baseline="0" noProof="0" dirty="0">
                <a:ln>
                  <a:noFill/>
                </a:ln>
                <a:solidFill>
                  <a:srgbClr val="FFFFFF"/>
                </a:solidFill>
                <a:effectLst/>
                <a:uLnTx/>
                <a:uFillTx/>
              </a:rPr>
              <a:t>reportedly verified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cleaning of equipment but were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srgbClr val="FFFFFF"/>
                </a:solidFill>
                <a:effectLst/>
                <a:uLnTx/>
                <a:uFillTx/>
              </a:rPr>
              <a:t>not shown as present </a:t>
            </a:r>
            <a:r>
              <a:rPr kumimoji="0" lang="en-US" sz="2000" b="1" i="0" u="none" strike="noStrike" kern="0" cap="none" spc="0" normalizeH="0" baseline="0" noProof="0" dirty="0">
                <a:ln>
                  <a:noFill/>
                </a:ln>
                <a:solidFill>
                  <a:srgbClr val="FFFFFF"/>
                </a:solidFill>
                <a:effectLst/>
                <a:uLnTx/>
                <a:uFillTx/>
              </a:rPr>
              <a:t>by </a:t>
            </a:r>
          </a:p>
          <a:p>
            <a:pPr marL="568325" marR="0" lvl="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security log records.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               Ranbaxy Laboratories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2</a:t>
            </a:r>
            <a:endParaRPr kumimoji="0" lang="en-US" sz="28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8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  </a:t>
            </a:r>
            <a:endParaRPr kumimoji="0" lang="en-US" sz="1800" b="0" i="1"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19709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FA4E-5096-429C-8F17-C87F1D7D3004}"/>
              </a:ext>
            </a:extLst>
          </p:cNvPr>
          <p:cNvSpPr>
            <a:spLocks noGrp="1"/>
          </p:cNvSpPr>
          <p:nvPr>
            <p:ph type="title"/>
          </p:nvPr>
        </p:nvSpPr>
        <p:spPr/>
        <p:txBody>
          <a:bodyPr/>
          <a:lstStyle/>
          <a:p>
            <a:r>
              <a:rPr lang="en-US" dirty="0"/>
              <a:t>Ranbaxy Warning Letter</a:t>
            </a:r>
          </a:p>
        </p:txBody>
      </p:sp>
      <p:sp>
        <p:nvSpPr>
          <p:cNvPr id="4" name="TextBox 3">
            <a:extLst>
              <a:ext uri="{FF2B5EF4-FFF2-40B4-BE49-F238E27FC236}">
                <a16:creationId xmlns:a16="http://schemas.microsoft.com/office/drawing/2014/main" id="{7126783B-97E4-4275-AAE5-01718F4632D0}"/>
              </a:ext>
            </a:extLst>
          </p:cNvPr>
          <p:cNvSpPr txBox="1"/>
          <p:nvPr/>
        </p:nvSpPr>
        <p:spPr>
          <a:xfrm>
            <a:off x="597354" y="2065568"/>
            <a:ext cx="7818121" cy="2246769"/>
          </a:xfrm>
          <a:prstGeom prst="rect">
            <a:avLst/>
          </a:prstGeom>
          <a:noFill/>
        </p:spPr>
        <p:txBody>
          <a:bodyPr wrap="square">
            <a:spAutoFit/>
          </a:bodyPr>
          <a:lstStyle/>
          <a:p>
            <a:pPr eaLnBrk="1" hangingPunct="1"/>
            <a:r>
              <a:rPr lang="en-US" sz="2000" dirty="0"/>
              <a:t>FDA will test the credibility of your documents.  At Ranbaxy Labs, inspectors checked that signers of cleaning records were actually at work (based on the security logs) on the day they said they verified equipment cleaning.   Now, FDA does not just have a concern with these cleaning records, but they now have a concern with ALL the company’s records.  Wouldn’t you?  Does this Company have a culture where fraudulent data recording is permitted?  </a:t>
            </a:r>
          </a:p>
        </p:txBody>
      </p:sp>
    </p:spTree>
    <p:extLst>
      <p:ext uri="{BB962C8B-B14F-4D97-AF65-F5344CB8AC3E}">
        <p14:creationId xmlns:p14="http://schemas.microsoft.com/office/powerpoint/2010/main" val="36193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57796-2EE7-4A18-A5A8-3E4FB4FCB0F6}"/>
              </a:ext>
              <a:ext uri="{C183D7F6-B498-43B3-948B-1728B52AA6E4}">
                <adec:decorative xmlns:adec="http://schemas.microsoft.com/office/drawing/2017/decorative" val="1"/>
              </a:ext>
            </a:extLst>
          </p:cNvPr>
          <p:cNvSpPr>
            <a:spLocks noGrp="1"/>
          </p:cNvSpPr>
          <p:nvPr>
            <p:ph type="title"/>
          </p:nvPr>
        </p:nvSpPr>
        <p:spPr>
          <a:xfrm>
            <a:off x="1125648" y="152400"/>
            <a:ext cx="7684719" cy="1325563"/>
          </a:xfrm>
        </p:spPr>
        <p:txBody>
          <a:bodyPr/>
          <a:lstStyle/>
          <a:p>
            <a:r>
              <a:rPr lang="en-US" sz="1800" b="1" dirty="0">
                <a:solidFill>
                  <a:schemeClr val="bg1"/>
                </a:solidFill>
              </a:rPr>
              <a:t>Failure to Record Activities at time Performed and Destruction of Original Records</a:t>
            </a:r>
            <a:br>
              <a:rPr lang="en-US" sz="1800" b="1" dirty="0">
                <a:solidFill>
                  <a:schemeClr val="bg1"/>
                </a:solidFill>
              </a:rPr>
            </a:br>
            <a:endParaRPr lang="en-US" dirty="0"/>
          </a:p>
        </p:txBody>
      </p:sp>
      <p:sp>
        <p:nvSpPr>
          <p:cNvPr id="6963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DF8C034-F5B3-4890-92A3-1C00DBE762B7}" type="slidenum">
              <a:rPr kumimoji="0" lang="en-US" sz="1400" b="0" i="0" u="none" strike="noStrike" kern="0" cap="none" spc="0" normalizeH="0" baseline="0" noProof="0" smtClean="0">
                <a:ln>
                  <a:noFill/>
                </a:ln>
                <a:solidFill>
                  <a:schemeClr val="tx1"/>
                </a:solidFill>
                <a:effectLst/>
                <a:uLnTx/>
                <a:uFillTx/>
                <a:latin typeface="Arial" charset="0"/>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400" b="0" i="0" u="none" strike="noStrike" kern="0" cap="none" spc="0" normalizeH="0" baseline="0" noProof="0">
              <a:ln>
                <a:noFill/>
              </a:ln>
              <a:solidFill>
                <a:schemeClr val="tx1"/>
              </a:solidFill>
              <a:effectLst/>
              <a:uLnTx/>
              <a:uFillTx/>
              <a:latin typeface="Arial" charset="0"/>
            </a:endParaRPr>
          </a:p>
        </p:txBody>
      </p:sp>
      <p:sp>
        <p:nvSpPr>
          <p:cNvPr id="69635" name="AutoShape 2">
            <a:extLst>
              <a:ext uri="{C183D7F6-B498-43B3-948B-1728B52AA6E4}">
                <adec:decorative xmlns:adec="http://schemas.microsoft.com/office/drawing/2017/decorative" val="1"/>
              </a:ext>
            </a:extLst>
          </p:cNvPr>
          <p:cNvSpPr>
            <a:spLocks noChangeArrowheads="1"/>
          </p:cNvSpPr>
          <p:nvPr/>
        </p:nvSpPr>
        <p:spPr bwMode="auto">
          <a:xfrm>
            <a:off x="998290" y="1611997"/>
            <a:ext cx="6948466" cy="5246002"/>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rPr>
              <a:t>WARNING LETTER</a:t>
            </a:r>
          </a:p>
          <a:p>
            <a:pPr marL="0" marR="0" lvl="0" indent="0" defTabSz="914400" eaLnBrk="1" fontAlgn="auto" latinLnBrk="0" hangingPunct="1">
              <a:lnSpc>
                <a:spcPct val="100000"/>
              </a:lnSpc>
              <a:spcBef>
                <a:spcPts val="0"/>
              </a:spcBef>
              <a:spcAft>
                <a:spcPts val="0"/>
              </a:spcAft>
              <a:buClrTx/>
              <a:buSzTx/>
              <a:buFontTx/>
              <a:buNone/>
              <a:tabLst/>
              <a:defRPr/>
            </a:pPr>
            <a:endParaRPr lang="en-US" b="1" kern="0" dirty="0">
              <a:solidFill>
                <a:schemeClr val="bg1"/>
              </a:solidFill>
            </a:endParaRPr>
          </a:p>
          <a:p>
            <a:pPr marR="0" lvl="0" defTabSz="914400" eaLnBrk="1" fontAlgn="auto" latinLnBrk="0" hangingPunct="1">
              <a:lnSpc>
                <a:spcPct val="100000"/>
              </a:lnSpc>
              <a:spcBef>
                <a:spcPts val="0"/>
              </a:spcBef>
              <a:spcAft>
                <a:spcPts val="0"/>
              </a:spcAft>
              <a:buClrTx/>
              <a:buSzTx/>
              <a:buFontTx/>
              <a:buNone/>
              <a:tabLst/>
              <a:defRPr/>
            </a:pPr>
            <a:r>
              <a:rPr lang="en-US" b="1" kern="0" dirty="0">
                <a:solidFill>
                  <a:schemeClr val="bg1"/>
                </a:solidFill>
              </a:rPr>
              <a:t>Specifically, </a:t>
            </a:r>
            <a:r>
              <a:rPr lang="en-US" b="1" u="sng" kern="0" dirty="0">
                <a:solidFill>
                  <a:schemeClr val="bg1"/>
                </a:solidFill>
              </a:rPr>
              <a:t>your employees completed batch </a:t>
            </a:r>
          </a:p>
          <a:p>
            <a:pPr marR="0" lvl="0" defTabSz="914400" eaLnBrk="1" fontAlgn="auto" latinLnBrk="0" hangingPunct="1">
              <a:lnSpc>
                <a:spcPct val="100000"/>
              </a:lnSpc>
              <a:spcBef>
                <a:spcPts val="0"/>
              </a:spcBef>
              <a:spcAft>
                <a:spcPts val="0"/>
              </a:spcAft>
              <a:buClrTx/>
              <a:buSzTx/>
              <a:buFontTx/>
              <a:buNone/>
              <a:tabLst/>
              <a:defRPr/>
            </a:pPr>
            <a:r>
              <a:rPr kumimoji="0" lang="en-US" b="1" i="0" u="sng" strike="noStrike" kern="0" cap="none" spc="0" normalizeH="0" baseline="0" noProof="0" dirty="0">
                <a:ln>
                  <a:noFill/>
                </a:ln>
                <a:solidFill>
                  <a:schemeClr val="bg1"/>
                </a:solidFill>
                <a:effectLst/>
                <a:uLnTx/>
                <a:uFillTx/>
              </a:rPr>
              <a:t>production</a:t>
            </a:r>
            <a:r>
              <a:rPr kumimoji="0" lang="en-US" b="1" i="0" u="sng" strike="noStrike" kern="0" cap="none" spc="0" normalizeH="0" noProof="0" dirty="0">
                <a:ln>
                  <a:noFill/>
                </a:ln>
                <a:solidFill>
                  <a:schemeClr val="bg1"/>
                </a:solidFill>
                <a:effectLst/>
                <a:uLnTx/>
                <a:uFillTx/>
              </a:rPr>
              <a:t> record entries days after operations</a:t>
            </a:r>
          </a:p>
          <a:p>
            <a:pPr marR="0" lvl="0" defTabSz="914400" eaLnBrk="1" fontAlgn="auto" latinLnBrk="0" hangingPunct="1">
              <a:lnSpc>
                <a:spcPct val="100000"/>
              </a:lnSpc>
              <a:spcBef>
                <a:spcPts val="0"/>
              </a:spcBef>
              <a:spcAft>
                <a:spcPts val="0"/>
              </a:spcAft>
              <a:buClrTx/>
              <a:buSzTx/>
              <a:buFontTx/>
              <a:buNone/>
              <a:tabLst/>
              <a:defRPr/>
            </a:pPr>
            <a:r>
              <a:rPr lang="en-US" b="1" u="sng" kern="0" dirty="0">
                <a:solidFill>
                  <a:schemeClr val="bg1"/>
                </a:solidFill>
              </a:rPr>
              <a:t>e</a:t>
            </a:r>
            <a:r>
              <a:rPr lang="en-US" b="1" u="sng" kern="0" baseline="0" dirty="0">
                <a:solidFill>
                  <a:schemeClr val="bg1"/>
                </a:solidFill>
              </a:rPr>
              <a:t>nded</a:t>
            </a:r>
            <a:r>
              <a:rPr lang="en-US" b="1" kern="0" baseline="0" dirty="0">
                <a:solidFill>
                  <a:schemeClr val="bg1"/>
                </a:solidFill>
              </a:rPr>
              <a:t>, </a:t>
            </a:r>
            <a:r>
              <a:rPr lang="en-US" b="1" u="sng" kern="0" baseline="0" dirty="0">
                <a:solidFill>
                  <a:schemeClr val="bg1"/>
                </a:solidFill>
              </a:rPr>
              <a:t>released</a:t>
            </a:r>
            <a:r>
              <a:rPr lang="en-US" b="1" u="sng" kern="0" dirty="0">
                <a:solidFill>
                  <a:schemeClr val="bg1"/>
                </a:solidFill>
              </a:rPr>
              <a:t> lots before the proper approvals,</a:t>
            </a:r>
          </a:p>
          <a:p>
            <a:pPr marR="0" lvl="0" defTabSz="914400" eaLnBrk="1" fontAlgn="auto" latinLnBrk="0" hangingPunct="1">
              <a:lnSpc>
                <a:spcPct val="100000"/>
              </a:lnSpc>
              <a:spcBef>
                <a:spcPts val="0"/>
              </a:spcBef>
              <a:spcAft>
                <a:spcPts val="0"/>
              </a:spcAft>
              <a:buClrTx/>
              <a:buSzTx/>
              <a:buFontTx/>
              <a:buNone/>
              <a:tabLst/>
              <a:defRPr/>
            </a:pPr>
            <a:r>
              <a:rPr lang="en-US" b="1" u="sng" kern="0" dirty="0">
                <a:solidFill>
                  <a:schemeClr val="bg1"/>
                </a:solidFill>
              </a:rPr>
              <a:t>and failed to maintain manufacturing data for </a:t>
            </a:r>
          </a:p>
          <a:p>
            <a:pPr marR="0" lvl="0" defTabSz="914400" eaLnBrk="1" fontAlgn="auto" latinLnBrk="0" hangingPunct="1">
              <a:lnSpc>
                <a:spcPct val="100000"/>
              </a:lnSpc>
              <a:spcBef>
                <a:spcPts val="0"/>
              </a:spcBef>
              <a:spcAft>
                <a:spcPts val="0"/>
              </a:spcAft>
              <a:buClrTx/>
              <a:buSzTx/>
              <a:buFontTx/>
              <a:buNone/>
              <a:tabLst/>
              <a:defRPr/>
            </a:pPr>
            <a:r>
              <a:rPr lang="en-US" b="1" u="sng" kern="0" dirty="0">
                <a:solidFill>
                  <a:schemeClr val="bg1"/>
                </a:solidFill>
              </a:rPr>
              <a:t>c</a:t>
            </a:r>
            <a:r>
              <a:rPr kumimoji="0" lang="en-US" b="1" i="0" u="sng" strike="noStrike" kern="0" cap="none" spc="0" normalizeH="0" baseline="0" noProof="0" dirty="0" err="1">
                <a:ln>
                  <a:noFill/>
                </a:ln>
                <a:solidFill>
                  <a:schemeClr val="bg1"/>
                </a:solidFill>
                <a:effectLst/>
                <a:uLnTx/>
                <a:uFillTx/>
              </a:rPr>
              <a:t>ritical</a:t>
            </a:r>
            <a:r>
              <a:rPr kumimoji="0" lang="en-US" b="1" i="0" u="sng" strike="noStrike" kern="0" cap="none" spc="0" normalizeH="0" noProof="0" dirty="0">
                <a:ln>
                  <a:noFill/>
                </a:ln>
                <a:solidFill>
                  <a:schemeClr val="bg1"/>
                </a:solidFill>
                <a:effectLst/>
                <a:uLnTx/>
                <a:uFillTx/>
              </a:rPr>
              <a:t> steps</a:t>
            </a:r>
            <a:r>
              <a:rPr kumimoji="0" lang="en-US" b="1" i="0" u="none" strike="noStrike" kern="0" cap="none" spc="0" normalizeH="0" noProof="0" dirty="0">
                <a:ln>
                  <a:noFill/>
                </a:ln>
                <a:solidFill>
                  <a:schemeClr val="bg1"/>
                </a:solidFill>
                <a:effectLst/>
                <a:uLnTx/>
                <a:uFillTx/>
              </a:rPr>
              <a:t> in the batch production records.</a:t>
            </a:r>
          </a:p>
          <a:p>
            <a:pPr marR="0" lvl="0" defTabSz="914400" eaLnBrk="1" fontAlgn="auto" latinLnBrk="0" hangingPunct="1">
              <a:lnSpc>
                <a:spcPct val="100000"/>
              </a:lnSpc>
              <a:spcBef>
                <a:spcPts val="0"/>
              </a:spcBef>
              <a:spcAft>
                <a:spcPts val="0"/>
              </a:spcAft>
              <a:buClrTx/>
              <a:buSzTx/>
              <a:buFontTx/>
              <a:buNone/>
              <a:tabLst/>
              <a:defRPr/>
            </a:pPr>
            <a:r>
              <a:rPr lang="en-US" b="1" kern="0" baseline="0" dirty="0">
                <a:solidFill>
                  <a:schemeClr val="bg1"/>
                </a:solidFill>
              </a:rPr>
              <a:t>For</a:t>
            </a:r>
            <a:r>
              <a:rPr lang="en-US" b="1" kern="0" dirty="0">
                <a:solidFill>
                  <a:schemeClr val="bg1"/>
                </a:solidFill>
              </a:rPr>
              <a:t> example,</a:t>
            </a:r>
          </a:p>
          <a:p>
            <a:pPr marR="0" lvl="0" defTabSz="914400" eaLnBrk="1" fontAlgn="auto" latinLnBrk="0" hangingPunct="1">
              <a:lnSpc>
                <a:spcPct val="100000"/>
              </a:lnSpc>
              <a:spcBef>
                <a:spcPts val="0"/>
              </a:spcBef>
              <a:spcAft>
                <a:spcPts val="0"/>
              </a:spcAft>
              <a:buClrTx/>
              <a:buSzTx/>
              <a:buFontTx/>
              <a:buAutoNum type="alphaLcParenR"/>
              <a:tabLst/>
              <a:defRPr/>
            </a:pPr>
            <a:r>
              <a:rPr kumimoji="0" lang="en-US" b="1" i="0" u="none" strike="noStrike" kern="0" cap="none" spc="0" normalizeH="0" noProof="0" dirty="0">
                <a:ln>
                  <a:noFill/>
                </a:ln>
                <a:solidFill>
                  <a:schemeClr val="bg1"/>
                </a:solidFill>
                <a:effectLst/>
                <a:uLnTx/>
                <a:uFillTx/>
              </a:rPr>
              <a:t>Our investigators found that some of your </a:t>
            </a:r>
          </a:p>
          <a:p>
            <a:pPr marR="0" lvl="0" defTabSz="914400" eaLnBrk="1" fontAlgn="auto" latinLnBrk="0" hangingPunct="1">
              <a:lnSpc>
                <a:spcPct val="100000"/>
              </a:lnSpc>
              <a:spcBef>
                <a:spcPts val="0"/>
              </a:spcBef>
              <a:spcAft>
                <a:spcPts val="0"/>
              </a:spcAft>
              <a:buClrTx/>
              <a:buSzTx/>
              <a:tabLst/>
              <a:defRPr/>
            </a:pPr>
            <a:r>
              <a:rPr lang="en-US" b="1" kern="0" baseline="0" dirty="0">
                <a:solidFill>
                  <a:schemeClr val="bg1"/>
                </a:solidFill>
              </a:rPr>
              <a:t>Operators</a:t>
            </a:r>
            <a:r>
              <a:rPr lang="en-US" b="1" kern="0" dirty="0">
                <a:solidFill>
                  <a:schemeClr val="bg1"/>
                </a:solidFill>
              </a:rPr>
              <a:t> used “rough notes” (unbound, un-</a:t>
            </a:r>
          </a:p>
          <a:p>
            <a:pPr marR="0" lvl="0"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a:ln>
                  <a:noFill/>
                </a:ln>
                <a:solidFill>
                  <a:schemeClr val="bg1"/>
                </a:solidFill>
                <a:effectLst/>
                <a:uLnTx/>
                <a:uFillTx/>
              </a:rPr>
              <a:t>Controlled</a:t>
            </a:r>
            <a:r>
              <a:rPr kumimoji="0" lang="en-US" b="1" i="0" u="none" strike="noStrike" kern="0" cap="none" spc="0" normalizeH="0" noProof="0" dirty="0">
                <a:ln>
                  <a:noFill/>
                </a:ln>
                <a:solidFill>
                  <a:schemeClr val="bg1"/>
                </a:solidFill>
                <a:effectLst/>
                <a:uLnTx/>
                <a:uFillTx/>
              </a:rPr>
              <a:t> loose paper) to capture critical </a:t>
            </a:r>
            <a:r>
              <a:rPr kumimoji="0" lang="en-US" b="1" i="0" u="none" strike="noStrike" kern="0" cap="none" spc="0" normalizeH="0" noProof="0" dirty="0" err="1">
                <a:ln>
                  <a:noFill/>
                </a:ln>
                <a:solidFill>
                  <a:schemeClr val="bg1"/>
                </a:solidFill>
                <a:effectLst/>
                <a:uLnTx/>
                <a:uFillTx/>
              </a:rPr>
              <a:t>manu</a:t>
            </a:r>
            <a:r>
              <a:rPr kumimoji="0" lang="en-US" b="1" i="0" u="none" strike="noStrike" kern="0" cap="none" spc="0" normalizeH="0" noProof="0" dirty="0">
                <a:ln>
                  <a:noFill/>
                </a:ln>
                <a:solidFill>
                  <a:schemeClr val="bg1"/>
                </a:solidFill>
                <a:effectLst/>
                <a:uLnTx/>
                <a:uFillTx/>
              </a:rPr>
              <a:t>-</a:t>
            </a:r>
          </a:p>
          <a:p>
            <a:pPr marR="0" lvl="0" defTabSz="914400" eaLnBrk="1" fontAlgn="auto" latinLnBrk="0" hangingPunct="1">
              <a:lnSpc>
                <a:spcPct val="100000"/>
              </a:lnSpc>
              <a:spcBef>
                <a:spcPts val="0"/>
              </a:spcBef>
              <a:spcAft>
                <a:spcPts val="0"/>
              </a:spcAft>
              <a:buClrTx/>
              <a:buSzTx/>
              <a:tabLst/>
              <a:defRPr/>
            </a:pPr>
            <a:r>
              <a:rPr lang="en-US" b="1" kern="0" dirty="0" err="1">
                <a:solidFill>
                  <a:schemeClr val="bg1"/>
                </a:solidFill>
              </a:rPr>
              <a:t>f</a:t>
            </a:r>
            <a:r>
              <a:rPr lang="en-US" b="1" kern="0" baseline="0" dirty="0" err="1">
                <a:solidFill>
                  <a:schemeClr val="bg1"/>
                </a:solidFill>
              </a:rPr>
              <a:t>acturing</a:t>
            </a:r>
            <a:r>
              <a:rPr lang="en-US" b="1" kern="0" baseline="0" dirty="0">
                <a:solidFill>
                  <a:schemeClr val="bg1"/>
                </a:solidFill>
              </a:rPr>
              <a:t> data</a:t>
            </a:r>
            <a:r>
              <a:rPr lang="en-US" b="1" kern="0" dirty="0">
                <a:solidFill>
                  <a:schemeClr val="bg1"/>
                </a:solidFill>
              </a:rPr>
              <a:t> and then </a:t>
            </a:r>
            <a:r>
              <a:rPr lang="en-US" b="1" u="sng" kern="0" dirty="0">
                <a:solidFill>
                  <a:schemeClr val="bg1"/>
                </a:solidFill>
              </a:rPr>
              <a:t>destroyed these records</a:t>
            </a:r>
            <a:r>
              <a:rPr lang="en-US" b="1" kern="0" dirty="0">
                <a:solidFill>
                  <a:schemeClr val="bg1"/>
                </a:solidFill>
              </a:rPr>
              <a:t>…</a:t>
            </a:r>
          </a:p>
          <a:p>
            <a:pPr marR="0" lvl="0" defTabSz="914400" eaLnBrk="1" fontAlgn="auto" latinLnBrk="0" hangingPunct="1">
              <a:lnSpc>
                <a:spcPct val="100000"/>
              </a:lnSpc>
              <a:spcBef>
                <a:spcPts val="0"/>
              </a:spcBef>
              <a:spcAft>
                <a:spcPts val="0"/>
              </a:spcAft>
              <a:buClrTx/>
              <a:buSzTx/>
              <a:tabLst/>
              <a:defRPr/>
            </a:pPr>
            <a:r>
              <a:rPr kumimoji="0" lang="en-US" b="1" i="0" u="none" strike="noStrike" kern="0" cap="none" spc="0" normalizeH="0" baseline="0" noProof="0" dirty="0">
                <a:ln>
                  <a:noFill/>
                </a:ln>
                <a:solidFill>
                  <a:schemeClr val="bg1"/>
                </a:solidFill>
                <a:effectLst/>
                <a:uLnTx/>
                <a:uFillTx/>
              </a:rPr>
              <a:t>b) Additionally,</a:t>
            </a:r>
            <a:r>
              <a:rPr kumimoji="0" lang="en-US" b="1" i="0" u="none" strike="noStrike" kern="0" cap="none" spc="0" normalizeH="0" noProof="0" dirty="0">
                <a:ln>
                  <a:noFill/>
                </a:ln>
                <a:solidFill>
                  <a:schemeClr val="bg1"/>
                </a:solidFill>
                <a:effectLst/>
                <a:uLnTx/>
                <a:uFillTx/>
              </a:rPr>
              <a:t> our investigators </a:t>
            </a:r>
            <a:r>
              <a:rPr kumimoji="0" lang="en-US" b="1" i="0" u="sng" strike="noStrike" kern="0" cap="none" spc="0" normalizeH="0" noProof="0" dirty="0">
                <a:ln>
                  <a:noFill/>
                </a:ln>
                <a:solidFill>
                  <a:schemeClr val="bg1"/>
                </a:solidFill>
                <a:effectLst/>
                <a:uLnTx/>
                <a:uFillTx/>
              </a:rPr>
              <a:t>found backdated\</a:t>
            </a:r>
          </a:p>
          <a:p>
            <a:pPr marR="0" lvl="0" defTabSz="914400" eaLnBrk="1" fontAlgn="auto" latinLnBrk="0" hangingPunct="1">
              <a:lnSpc>
                <a:spcPct val="100000"/>
              </a:lnSpc>
              <a:spcBef>
                <a:spcPts val="0"/>
              </a:spcBef>
              <a:spcAft>
                <a:spcPts val="0"/>
              </a:spcAft>
              <a:buClrTx/>
              <a:buSzTx/>
              <a:tabLst/>
              <a:defRPr/>
            </a:pPr>
            <a:r>
              <a:rPr lang="en-US" b="1" u="sng" kern="0" baseline="0" dirty="0">
                <a:solidFill>
                  <a:schemeClr val="bg1"/>
                </a:solidFill>
              </a:rPr>
              <a:t>Batch</a:t>
            </a:r>
            <a:r>
              <a:rPr lang="en-US" b="1" u="sng" kern="0" dirty="0">
                <a:solidFill>
                  <a:schemeClr val="bg1"/>
                </a:solidFill>
              </a:rPr>
              <a:t> production records</a:t>
            </a:r>
            <a:r>
              <a:rPr lang="en-US" b="1" kern="0" dirty="0">
                <a:solidFill>
                  <a:schemeClr val="bg1"/>
                </a:solidFill>
              </a:rPr>
              <a:t> dated and...signed by </a:t>
            </a:r>
          </a:p>
          <a:p>
            <a:pPr marR="0" lvl="0" defTabSz="914400" eaLnBrk="1" fontAlgn="auto" latinLnBrk="0" hangingPunct="1">
              <a:lnSpc>
                <a:spcPct val="100000"/>
              </a:lnSpc>
              <a:spcBef>
                <a:spcPts val="0"/>
              </a:spcBef>
              <a:spcAft>
                <a:spcPts val="0"/>
              </a:spcAft>
              <a:buClrTx/>
              <a:buSzTx/>
              <a:tabLst/>
              <a:defRPr/>
            </a:pPr>
            <a:r>
              <a:rPr lang="en-US" b="1" kern="0" dirty="0">
                <a:solidFill>
                  <a:schemeClr val="bg1"/>
                </a:solidFill>
              </a:rPr>
              <a:t>your Production Manager and Technical Director.</a:t>
            </a:r>
            <a:endParaRPr kumimoji="0" lang="en-US"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err="1">
                <a:solidFill>
                  <a:srgbClr val="FFFFFF"/>
                </a:solidFill>
              </a:rPr>
              <a:t>Mahendra</a:t>
            </a:r>
            <a:r>
              <a:rPr lang="en-US" kern="0" dirty="0">
                <a:solidFill>
                  <a:srgbClr val="FFFFFF"/>
                </a:solidFill>
              </a:rPr>
              <a:t> Chemicals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srgbClr val="FFFFFF"/>
                </a:solidFill>
                <a:effectLst/>
                <a:uLnTx/>
                <a:uFillTx/>
              </a:rPr>
              <a:t>#320-15-12</a:t>
            </a:r>
          </a:p>
          <a:p>
            <a:pPr marL="0" marR="0" lvl="0" indent="0" defTabSz="914400" eaLnBrk="1" fontAlgn="auto" latinLnBrk="0" hangingPunct="1">
              <a:lnSpc>
                <a:spcPct val="80000"/>
              </a:lnSpc>
              <a:spcBef>
                <a:spcPct val="50000"/>
              </a:spcBef>
              <a:spcAft>
                <a:spcPts val="0"/>
              </a:spcAft>
              <a:buClrTx/>
              <a:buSzTx/>
              <a:buFontTx/>
              <a:buNone/>
              <a:tabLst/>
              <a:defRPr/>
            </a:pPr>
            <a:r>
              <a:rPr kumimoji="0" lang="en-US" b="0" i="0" u="none" strike="noStrike" kern="0" cap="none" spc="0" normalizeH="0" baseline="0" noProof="0" dirty="0">
                <a:ln>
                  <a:noFill/>
                </a:ln>
                <a:solidFill>
                  <a:srgbClr val="FFFFFF"/>
                </a:solidFill>
                <a:effectLst/>
                <a:uLnTx/>
                <a:uFillTx/>
              </a:rPr>
              <a:t>  </a:t>
            </a:r>
            <a:endParaRPr kumimoji="0" lang="en-US" b="0" i="1"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80775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260" y="202288"/>
            <a:ext cx="7684719" cy="1232230"/>
          </a:xfrm>
        </p:spPr>
        <p:txBody>
          <a:bodyPr/>
          <a:lstStyle/>
          <a:p>
            <a:r>
              <a:rPr lang="en-US" dirty="0"/>
              <a:t>Introduction</a:t>
            </a:r>
          </a:p>
        </p:txBody>
      </p:sp>
      <p:sp>
        <p:nvSpPr>
          <p:cNvPr id="3" name="Content Placeholder 2"/>
          <p:cNvSpPr>
            <a:spLocks noGrp="1"/>
          </p:cNvSpPr>
          <p:nvPr>
            <p:ph idx="1"/>
          </p:nvPr>
        </p:nvSpPr>
        <p:spPr/>
        <p:txBody>
          <a:bodyPr/>
          <a:lstStyle/>
          <a:p>
            <a:pPr>
              <a:lnSpc>
                <a:spcPct val="114000"/>
              </a:lnSpc>
              <a:buClr>
                <a:srgbClr val="0070C0"/>
              </a:buClr>
            </a:pPr>
            <a:r>
              <a:rPr lang="en-US" sz="2000" b="1" dirty="0"/>
              <a:t>In recent years, FDA has increasingly observed CGMP violations involving data integrity issues during inspections.</a:t>
            </a:r>
          </a:p>
          <a:p>
            <a:pPr lvl="1">
              <a:lnSpc>
                <a:spcPct val="114000"/>
              </a:lnSpc>
              <a:buClr>
                <a:srgbClr val="0070C0"/>
              </a:buClr>
            </a:pPr>
            <a:r>
              <a:rPr lang="en-US" sz="2000" dirty="0"/>
              <a:t>These data integrity issues call into question the quality of the products manufactured and the credibility of the company.</a:t>
            </a:r>
          </a:p>
          <a:p>
            <a:pPr lvl="1">
              <a:lnSpc>
                <a:spcPct val="114000"/>
              </a:lnSpc>
              <a:buClr>
                <a:srgbClr val="0070C0"/>
              </a:buClr>
            </a:pPr>
            <a:r>
              <a:rPr lang="en-US" sz="2000" dirty="0"/>
              <a:t>This has led to Warning Letters, import alerts, and consent decrees</a:t>
            </a:r>
          </a:p>
          <a:p>
            <a:pPr>
              <a:lnSpc>
                <a:spcPct val="114000"/>
              </a:lnSpc>
              <a:buClr>
                <a:srgbClr val="0070C0"/>
              </a:buClr>
            </a:pPr>
            <a:r>
              <a:rPr lang="en-US" sz="2000" b="1" u="sng" dirty="0"/>
              <a:t>FDA expects data to be reliable and accurate </a:t>
            </a:r>
            <a:r>
              <a:rPr lang="en-US" sz="2000" b="1" dirty="0"/>
              <a:t>since it is relied on </a:t>
            </a:r>
            <a:r>
              <a:rPr lang="en-US" sz="2000" b="1" u="sng" dirty="0"/>
              <a:t>to ensure the safety, identity, strength, quality, and purity (SISQP) of drugs </a:t>
            </a:r>
            <a:r>
              <a:rPr lang="en-US" sz="2000" b="1" dirty="0"/>
              <a:t>to protect the public’s health.</a:t>
            </a:r>
          </a:p>
          <a:p>
            <a:pPr marL="0" indent="0">
              <a:buNone/>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6906" y="4876628"/>
            <a:ext cx="1720884" cy="1373722"/>
          </a:xfrm>
          <a:prstGeom prst="rect">
            <a:avLst/>
          </a:prstGeom>
        </p:spPr>
      </p:pic>
    </p:spTree>
    <p:extLst>
      <p:ext uri="{BB962C8B-B14F-4D97-AF65-F5344CB8AC3E}">
        <p14:creationId xmlns:p14="http://schemas.microsoft.com/office/powerpoint/2010/main" val="2931744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73B90-C881-42AD-BE19-A4F147EDC493}"/>
              </a:ext>
              <a:ext uri="{C183D7F6-B498-43B3-948B-1728B52AA6E4}">
                <adec:decorative xmlns:adec="http://schemas.microsoft.com/office/drawing/2017/decorative" val="1"/>
              </a:ext>
            </a:extLst>
          </p:cNvPr>
          <p:cNvSpPr>
            <a:spLocks noGrp="1"/>
          </p:cNvSpPr>
          <p:nvPr>
            <p:ph type="title"/>
          </p:nvPr>
        </p:nvSpPr>
        <p:spPr>
          <a:xfrm>
            <a:off x="1268260" y="152401"/>
            <a:ext cx="7684719" cy="1248559"/>
          </a:xfrm>
        </p:spPr>
        <p:txBody>
          <a:bodyPr/>
          <a:lstStyle/>
          <a:p>
            <a:r>
              <a:rPr lang="en-US" dirty="0"/>
              <a:t>Warning Letter QC worksheet </a:t>
            </a:r>
          </a:p>
        </p:txBody>
      </p:sp>
      <p:sp>
        <p:nvSpPr>
          <p:cNvPr id="6963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DF8C034-F5B3-4890-92A3-1C00DBE762B7}" type="slidenum">
              <a:rPr kumimoji="0" lang="en-US" sz="1400" b="0" i="0" u="none" strike="noStrike" kern="0" cap="none" spc="0" normalizeH="0" baseline="0" noProof="0" smtClean="0">
                <a:ln>
                  <a:noFill/>
                </a:ln>
                <a:solidFill>
                  <a:schemeClr val="tx1"/>
                </a:solidFill>
                <a:effectLst/>
                <a:uLnTx/>
                <a:uFillTx/>
                <a:latin typeface="Arial" charset="0"/>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400" b="0" i="0" u="none" strike="noStrike" kern="0" cap="none" spc="0" normalizeH="0" baseline="0" noProof="0">
              <a:ln>
                <a:noFill/>
              </a:ln>
              <a:solidFill>
                <a:schemeClr val="tx1"/>
              </a:solidFill>
              <a:effectLst/>
              <a:uLnTx/>
              <a:uFillTx/>
              <a:latin typeface="Arial" charset="0"/>
            </a:endParaRPr>
          </a:p>
        </p:txBody>
      </p:sp>
      <p:sp>
        <p:nvSpPr>
          <p:cNvPr id="69635" name="AutoShape 2">
            <a:extLst>
              <a:ext uri="{C183D7F6-B498-43B3-948B-1728B52AA6E4}">
                <adec:decorative xmlns:adec="http://schemas.microsoft.com/office/drawing/2017/decorative" val="1"/>
              </a:ext>
            </a:extLst>
          </p:cNvPr>
          <p:cNvSpPr>
            <a:spLocks noChangeArrowheads="1"/>
          </p:cNvSpPr>
          <p:nvPr/>
        </p:nvSpPr>
        <p:spPr bwMode="auto">
          <a:xfrm>
            <a:off x="1059345" y="1644242"/>
            <a:ext cx="6742416" cy="5213757"/>
          </a:xfrm>
          <a:prstGeom prst="octagon">
            <a:avLst>
              <a:gd name="adj" fmla="val 29287"/>
            </a:avLst>
          </a:prstGeom>
          <a:solidFill>
            <a:schemeClr val="bg2"/>
          </a:solidFill>
          <a:ln w="57150">
            <a:solidFill>
              <a:schemeClr val="tx1"/>
            </a:solidFill>
            <a:miter lim="800000"/>
            <a:headEnd/>
            <a:tailEnd/>
          </a:ln>
          <a:effectLst/>
        </p:spPr>
        <p:txBody>
          <a:bodyPr wrap="squar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WARNING LETTER</a:t>
            </a:r>
          </a:p>
          <a:p>
            <a:pPr marL="230188" marR="0" lvl="0"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effectLst/>
                <a:uLnTx/>
                <a:uFillTx/>
              </a:rPr>
              <a:t>…during</a:t>
            </a:r>
            <a:r>
              <a:rPr kumimoji="0" lang="en-US" sz="1600" b="1" i="0" u="none" strike="noStrike" kern="0" cap="none" spc="0" normalizeH="0" noProof="0" dirty="0">
                <a:ln>
                  <a:noFill/>
                </a:ln>
                <a:effectLst/>
                <a:uLnTx/>
                <a:uFillTx/>
              </a:rPr>
              <a:t> the inspection of the microbiology laboratory, </a:t>
            </a:r>
            <a:r>
              <a:rPr lang="en-US" sz="1600" b="1" kern="0" dirty="0"/>
              <a:t>our investigators requested the completed microbial </a:t>
            </a:r>
            <a:r>
              <a:rPr kumimoji="0" lang="en-US" sz="1600" b="1" i="0" u="none" strike="noStrike" kern="0" cap="none" spc="0" normalizeH="0" baseline="0" noProof="0" dirty="0">
                <a:ln>
                  <a:noFill/>
                </a:ln>
                <a:effectLst/>
                <a:uLnTx/>
                <a:uFillTx/>
              </a:rPr>
              <a:t>QC</a:t>
            </a:r>
            <a:r>
              <a:rPr kumimoji="0" lang="en-US" sz="1600" b="1" i="0" u="none" strike="noStrike" kern="0" cap="none" spc="0" normalizeH="0" noProof="0" dirty="0">
                <a:ln>
                  <a:noFill/>
                </a:ln>
                <a:effectLst/>
                <a:uLnTx/>
                <a:uFillTx/>
              </a:rPr>
              <a:t> worksheet for  batch [X].  Your laboratory staff led our </a:t>
            </a:r>
            <a:r>
              <a:rPr lang="en-US" sz="1600" b="1" kern="0" dirty="0"/>
              <a:t>i</a:t>
            </a:r>
            <a:r>
              <a:rPr lang="en-US" sz="1600" b="1" kern="0" baseline="0" dirty="0"/>
              <a:t>nvestigators</a:t>
            </a:r>
            <a:r>
              <a:rPr lang="en-US" sz="1600" b="1" kern="0" dirty="0"/>
              <a:t> out of the lab to another room, where a</a:t>
            </a:r>
            <a:r>
              <a:rPr kumimoji="0" lang="en-US" sz="1600" b="1" i="0" u="none" strike="noStrike" kern="0" cap="none" spc="0" normalizeH="0" baseline="0" noProof="0" dirty="0" err="1">
                <a:ln>
                  <a:noFill/>
                </a:ln>
                <a:effectLst/>
                <a:uLnTx/>
                <a:uFillTx/>
              </a:rPr>
              <a:t>ccording</a:t>
            </a:r>
            <a:r>
              <a:rPr kumimoji="0" lang="en-US" sz="1600" b="1" i="0" u="none" strike="noStrike" kern="0" cap="none" spc="0" normalizeH="0" noProof="0" dirty="0">
                <a:ln>
                  <a:noFill/>
                </a:ln>
                <a:effectLst/>
                <a:uLnTx/>
                <a:uFillTx/>
              </a:rPr>
              <a:t> to your staff, the completed document was </a:t>
            </a:r>
            <a:r>
              <a:rPr lang="en-US" sz="1600" b="1" kern="0" dirty="0"/>
              <a:t>l</a:t>
            </a:r>
            <a:r>
              <a:rPr lang="en-US" sz="1600" b="1" kern="0" baseline="0" dirty="0"/>
              <a:t>ocated. After approximately</a:t>
            </a:r>
            <a:r>
              <a:rPr lang="en-US" sz="1600" b="1" kern="0" dirty="0"/>
              <a:t> 30 minutes…without being p</a:t>
            </a:r>
            <a:r>
              <a:rPr kumimoji="0" lang="en-US" sz="1600" b="1" i="0" u="none" strike="noStrike" kern="0" cap="none" spc="0" normalizeH="0" baseline="0" noProof="0" dirty="0" err="1">
                <a:ln>
                  <a:noFill/>
                </a:ln>
                <a:effectLst/>
                <a:uLnTx/>
                <a:uFillTx/>
              </a:rPr>
              <a:t>rovided</a:t>
            </a:r>
            <a:r>
              <a:rPr kumimoji="0" lang="en-US" sz="1600" b="1" i="0" u="none" strike="noStrike" kern="0" cap="none" spc="0" normalizeH="0" baseline="0" noProof="0" dirty="0">
                <a:ln>
                  <a:noFill/>
                </a:ln>
                <a:effectLst/>
                <a:uLnTx/>
                <a:uFillTx/>
              </a:rPr>
              <a:t> the completed worksheet, our investigators </a:t>
            </a:r>
            <a:r>
              <a:rPr lang="en-US" sz="1600" b="1" kern="0" dirty="0"/>
              <a:t>reentered the microbiology lab and observed a </a:t>
            </a:r>
            <a:r>
              <a:rPr lang="en-US" sz="1600" b="1" kern="0" dirty="0" err="1"/>
              <a:t>microb</a:t>
            </a:r>
            <a:r>
              <a:rPr kumimoji="0" lang="en-US" sz="1600" b="1" i="0" u="none" strike="noStrike" kern="0" cap="none" spc="0" normalizeH="0" baseline="0" noProof="0" dirty="0" err="1">
                <a:ln>
                  <a:noFill/>
                </a:ln>
                <a:effectLst/>
                <a:uLnTx/>
                <a:uFillTx/>
              </a:rPr>
              <a:t>iologist</a:t>
            </a:r>
            <a:r>
              <a:rPr kumimoji="0" lang="en-US" sz="1600" b="1" i="0" u="none" strike="noStrike" kern="0" cap="none" spc="0" normalizeH="0" noProof="0" dirty="0">
                <a:ln>
                  <a:noFill/>
                </a:ln>
                <a:effectLst/>
                <a:uLnTx/>
                <a:uFillTx/>
              </a:rPr>
              <a:t> with a partially-completed QC worksheet for </a:t>
            </a:r>
            <a:r>
              <a:rPr lang="en-US" sz="1600" b="1" kern="0" dirty="0"/>
              <a:t>t</a:t>
            </a:r>
            <a:r>
              <a:rPr lang="en-US" sz="1600" b="1" kern="0" baseline="0" dirty="0"/>
              <a:t>he batch in question.</a:t>
            </a:r>
          </a:p>
          <a:p>
            <a:pPr marL="230188" marR="0" lvl="0" defTabSz="914400" eaLnBrk="1" fontAlgn="auto" latinLnBrk="0" hangingPunct="1">
              <a:lnSpc>
                <a:spcPct val="100000"/>
              </a:lnSpc>
              <a:spcBef>
                <a:spcPts val="0"/>
              </a:spcBef>
              <a:spcAft>
                <a:spcPts val="0"/>
              </a:spcAft>
              <a:buClrTx/>
              <a:buSzTx/>
              <a:buFontTx/>
              <a:buNone/>
              <a:tabLst/>
              <a:defRPr/>
            </a:pPr>
            <a:r>
              <a:rPr lang="en-US" sz="1600" b="1" kern="0" baseline="0" dirty="0"/>
              <a:t>Later a member of your lab staff told our investigators </a:t>
            </a:r>
            <a:r>
              <a:rPr lang="en-US" sz="1600" b="1" kern="0" dirty="0"/>
              <a:t>that…the original completed QC worksheet had never </a:t>
            </a:r>
            <a:r>
              <a:rPr lang="en-US" sz="1600" b="1" kern="0" noProof="0" dirty="0"/>
              <a:t>e</a:t>
            </a:r>
            <a:r>
              <a:rPr kumimoji="0" lang="en-US" sz="1600" b="1" i="0" u="none" strike="noStrike" kern="0" cap="none" spc="0" normalizeH="0" baseline="0" noProof="0" dirty="0">
                <a:ln>
                  <a:noFill/>
                </a:ln>
                <a:effectLst/>
                <a:uLnTx/>
                <a:uFillTx/>
              </a:rPr>
              <a:t>xisted.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effectLst/>
                <a:uLnTx/>
                <a:uFillTx/>
              </a:rPr>
              <a:t>Zhejiang </a:t>
            </a:r>
            <a:r>
              <a:rPr kumimoji="0" lang="en-US" sz="1600" i="0" u="none" strike="noStrike" kern="0" cap="none" spc="0" normalizeH="0" baseline="0" noProof="0" dirty="0" err="1">
                <a:ln>
                  <a:noFill/>
                </a:ln>
                <a:effectLst/>
                <a:uLnTx/>
                <a:uFillTx/>
              </a:rPr>
              <a:t>Hisoar</a:t>
            </a:r>
            <a:r>
              <a:rPr kumimoji="0" lang="en-US" sz="1600" i="0" u="none" strike="noStrike" kern="0" cap="none" spc="0" normalizeH="0" baseline="0" noProof="0" dirty="0">
                <a:ln>
                  <a:noFill/>
                </a:ln>
                <a:effectLst/>
                <a:uLnTx/>
                <a:uFillTx/>
              </a:rPr>
              <a:t> Pharmaceutical</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t>#320-16-26</a:t>
            </a:r>
            <a:endParaRPr kumimoji="0" lang="en-US" sz="1600" i="0" u="none" strike="noStrike" kern="0" cap="none" spc="0" normalizeH="0" baseline="0" noProof="0" dirty="0">
              <a:ln>
                <a:noFill/>
              </a:ln>
              <a:effectLst/>
              <a:uLnTx/>
              <a:uFillTx/>
            </a:endParaRPr>
          </a:p>
          <a:p>
            <a:pPr marL="0" marR="0" lvl="0" indent="0" defTabSz="914400" eaLnBrk="1" fontAlgn="auto" latinLnBrk="0" hangingPunct="1">
              <a:lnSpc>
                <a:spcPct val="80000"/>
              </a:lnSpc>
              <a:spcBef>
                <a:spcPct val="5000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  </a:t>
            </a:r>
            <a:endParaRPr kumimoji="0" lang="en-US" sz="1800" b="0" i="1"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203751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A242-AB3F-46C5-98F1-0C1AE229867C}"/>
              </a:ext>
              <a:ext uri="{C183D7F6-B498-43B3-948B-1728B52AA6E4}">
                <adec:decorative xmlns:adec="http://schemas.microsoft.com/office/drawing/2017/decorative" val="1"/>
              </a:ext>
            </a:extLst>
          </p:cNvPr>
          <p:cNvSpPr>
            <a:spLocks noGrp="1"/>
          </p:cNvSpPr>
          <p:nvPr>
            <p:ph type="title"/>
          </p:nvPr>
        </p:nvSpPr>
        <p:spPr/>
        <p:txBody>
          <a:bodyPr/>
          <a:lstStyle/>
          <a:p>
            <a:r>
              <a:rPr lang="en-US" dirty="0"/>
              <a:t>Warning letter  For Inaccurate Data Records </a:t>
            </a:r>
          </a:p>
        </p:txBody>
      </p:sp>
      <p:sp>
        <p:nvSpPr>
          <p:cNvPr id="6963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DF8C034-F5B3-4890-92A3-1C00DBE762B7}" type="slidenum">
              <a:rPr kumimoji="0" lang="en-US" sz="1400" b="0" i="0" u="none" strike="noStrike" kern="0" cap="none" spc="0" normalizeH="0" baseline="0" noProof="0" smtClean="0">
                <a:ln>
                  <a:noFill/>
                </a:ln>
                <a:solidFill>
                  <a:schemeClr val="tx1"/>
                </a:solidFill>
                <a:effectLst/>
                <a:uLnTx/>
                <a:uFillTx/>
                <a:latin typeface="Arial" charset="0"/>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400" b="0" i="0" u="none" strike="noStrike" kern="0" cap="none" spc="0" normalizeH="0" baseline="0" noProof="0" dirty="0">
              <a:ln>
                <a:noFill/>
              </a:ln>
              <a:solidFill>
                <a:schemeClr val="tx1"/>
              </a:solidFill>
              <a:effectLst/>
              <a:uLnTx/>
              <a:uFillTx/>
              <a:latin typeface="Arial" charset="0"/>
            </a:endParaRPr>
          </a:p>
        </p:txBody>
      </p:sp>
      <p:sp>
        <p:nvSpPr>
          <p:cNvPr id="69635" name="AutoShape 2">
            <a:extLst>
              <a:ext uri="{C183D7F6-B498-43B3-948B-1728B52AA6E4}">
                <adec:decorative xmlns:adec="http://schemas.microsoft.com/office/drawing/2017/decorative" val="1"/>
              </a:ext>
            </a:extLst>
          </p:cNvPr>
          <p:cNvSpPr>
            <a:spLocks noChangeArrowheads="1"/>
          </p:cNvSpPr>
          <p:nvPr/>
        </p:nvSpPr>
        <p:spPr bwMode="auto">
          <a:xfrm>
            <a:off x="503339" y="1702964"/>
            <a:ext cx="7617204" cy="5002635"/>
          </a:xfrm>
          <a:prstGeom prst="octagon">
            <a:avLst>
              <a:gd name="adj" fmla="val 29287"/>
            </a:avLst>
          </a:prstGeom>
          <a:solidFill>
            <a:schemeClr val="bg1"/>
          </a:solidFill>
          <a:ln w="57150">
            <a:solidFill>
              <a:schemeClr val="tx1"/>
            </a:solidFill>
            <a:miter lim="800000"/>
            <a:headEnd/>
            <a:tailEnd/>
          </a:ln>
          <a:effectLst/>
        </p:spPr>
        <p:txBody>
          <a:bodyPr wrap="squar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WARNING LETTER</a:t>
            </a:r>
          </a:p>
          <a:p>
            <a:pPr marL="57150" marR="0" lvl="0" defTabSz="914400" eaLnBrk="1" fontAlgn="auto" latinLnBrk="0" hangingPunct="1">
              <a:lnSpc>
                <a:spcPct val="100000"/>
              </a:lnSpc>
              <a:spcBef>
                <a:spcPts val="0"/>
              </a:spcBef>
              <a:spcAft>
                <a:spcPts val="0"/>
              </a:spcAft>
              <a:buClrTx/>
              <a:buSzTx/>
              <a:buFontTx/>
              <a:buNone/>
              <a:tabLst/>
              <a:defRPr/>
            </a:pPr>
            <a:r>
              <a:rPr lang="en-US" sz="1200" b="1" kern="0" dirty="0"/>
              <a:t>.. Your firm lacked accurate raw laboratory data records for API batches shipped by your firm. The inspection revealed </a:t>
            </a:r>
            <a:r>
              <a:rPr lang="en-US" sz="1200" b="1" u="sng" kern="0" dirty="0"/>
              <a:t>that batch samples were retested until acceptable results were obtained. </a:t>
            </a:r>
            <a:r>
              <a:rPr lang="en-US" sz="1200" b="1" kern="0" dirty="0"/>
              <a:t>In addition, your quality control (QC) laboratory failed to include complete data on QC testing sheets.  Failing or otherwise atypical results were not included in the official laboratory control records, not reported, and not investigated. For example,…</a:t>
            </a:r>
          </a:p>
          <a:p>
            <a:pPr marL="0" marR="0" lvl="0" indent="0" defTabSz="914400" eaLnBrk="1" fontAlgn="auto" latinLnBrk="0" hangingPunct="1">
              <a:lnSpc>
                <a:spcPct val="100000"/>
              </a:lnSpc>
              <a:spcBef>
                <a:spcPts val="0"/>
              </a:spcBef>
              <a:spcAft>
                <a:spcPts val="0"/>
              </a:spcAft>
              <a:buClrTx/>
              <a:buSzTx/>
              <a:buFontTx/>
              <a:buNone/>
              <a:tabLst/>
              <a:defRPr/>
            </a:pPr>
            <a:endParaRPr lang="en-US" sz="1200" b="1" dirty="0"/>
          </a:p>
          <a:p>
            <a:pPr marL="117475" marR="0" lvl="0" defTabSz="914400" eaLnBrk="1" fontAlgn="auto" latinLnBrk="0" hangingPunct="1">
              <a:lnSpc>
                <a:spcPct val="100000"/>
              </a:lnSpc>
              <a:spcBef>
                <a:spcPts val="0"/>
              </a:spcBef>
              <a:spcAft>
                <a:spcPts val="0"/>
              </a:spcAft>
              <a:buClrTx/>
              <a:buSzTx/>
              <a:buFontTx/>
              <a:buNone/>
              <a:tabLst/>
              <a:defRPr/>
            </a:pPr>
            <a:r>
              <a:rPr lang="en-US" sz="1200" b="1" dirty="0"/>
              <a:t>A review of the High Performance Liquid Chromatograph (HPLC) electronic records from July 3, 2013, for (b)(4) batch #(b)(4) </a:t>
            </a:r>
            <a:r>
              <a:rPr lang="en-US" sz="1200" b="1" u="sng" dirty="0"/>
              <a:t>revealed an Out-of-Trend (OOT) result</a:t>
            </a:r>
            <a:r>
              <a:rPr lang="en-US" sz="1200" b="1" dirty="0"/>
              <a:t>. The </a:t>
            </a:r>
            <a:r>
              <a:rPr lang="en-US" sz="1200" b="1" u="sng" dirty="0"/>
              <a:t>sample preparation raw data was discarded and not reported</a:t>
            </a:r>
            <a:r>
              <a:rPr lang="en-US" sz="1200" b="1" dirty="0"/>
              <a:t>. A QC analyst indicated that these results were discarded due to some small extra peaks identified in the chromatogram fingerprint and an unexpected high assay result.  The QC test data sheet reported two new results that were obtained from samples tested on July 4, 2013 and July 5, 2013, using a different HPLC instrument.</a:t>
            </a:r>
          </a:p>
          <a:p>
            <a:pPr marL="117475" marR="0" lvl="0" defTabSz="914400" eaLnBrk="1" fontAlgn="auto" latinLnBrk="0" hangingPunct="1">
              <a:lnSpc>
                <a:spcPct val="100000"/>
              </a:lnSpc>
              <a:spcBef>
                <a:spcPts val="0"/>
              </a:spcBef>
              <a:spcAft>
                <a:spcPts val="0"/>
              </a:spcAft>
              <a:buClrTx/>
              <a:buSzTx/>
              <a:buFontTx/>
              <a:buNone/>
              <a:tabLst/>
              <a:defRPr/>
            </a:pPr>
            <a:endParaRPr lang="en-US" sz="1200" b="1" kern="0" dirty="0"/>
          </a:p>
          <a:p>
            <a:pPr marL="117475" marR="0" lvl="0" defTabSz="914400" eaLnBrk="1" fontAlgn="auto" latinLnBrk="0" hangingPunct="1">
              <a:lnSpc>
                <a:spcPct val="100000"/>
              </a:lnSpc>
              <a:spcBef>
                <a:spcPts val="0"/>
              </a:spcBef>
              <a:spcAft>
                <a:spcPts val="0"/>
              </a:spcAft>
              <a:buClrTx/>
              <a:buSzTx/>
              <a:buFontTx/>
              <a:buNone/>
              <a:tabLst/>
              <a:defRPr/>
            </a:pPr>
            <a:r>
              <a:rPr lang="en-US" sz="1200" b="1" kern="0" dirty="0"/>
              <a:t>According to lab analysts interviewed during the inspection, the common practice was to complete the analysis and to record the sample preparation data only if the results were acceptable. If results were atypical, a fresh sample was to be prepared and analyzed. The  original sample testing was not recorded.</a:t>
            </a:r>
          </a:p>
          <a:p>
            <a:pPr marL="117475" algn="ctr" fontAlgn="auto">
              <a:spcBef>
                <a:spcPts val="0"/>
              </a:spcBef>
              <a:spcAft>
                <a:spcPts val="0"/>
              </a:spcAft>
              <a:defRPr/>
            </a:pPr>
            <a:r>
              <a:rPr lang="en-US" sz="1200" b="1" kern="0" dirty="0" err="1"/>
              <a:t>Apotex</a:t>
            </a:r>
            <a:r>
              <a:rPr lang="en-US" sz="1200" b="1" kern="0" dirty="0"/>
              <a:t> Research Private Limited</a:t>
            </a: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baseline="0" dirty="0"/>
              <a:t>#320-14-11</a:t>
            </a:r>
            <a:endParaRPr kumimoji="0" lang="en-US" sz="1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15146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4E4A-F69B-4AD2-B152-9B6B79080C42}"/>
              </a:ext>
            </a:extLst>
          </p:cNvPr>
          <p:cNvSpPr>
            <a:spLocks noGrp="1"/>
          </p:cNvSpPr>
          <p:nvPr>
            <p:ph type="title"/>
          </p:nvPr>
        </p:nvSpPr>
        <p:spPr/>
        <p:txBody>
          <a:bodyPr/>
          <a:lstStyle/>
          <a:p>
            <a:r>
              <a:rPr lang="en-US" sz="2000" dirty="0"/>
              <a:t>Regulatory Concern</a:t>
            </a:r>
            <a:br>
              <a:rPr lang="en-US" sz="1800" dirty="0"/>
            </a:br>
            <a:endParaRPr lang="en-US" dirty="0"/>
          </a:p>
        </p:txBody>
      </p:sp>
      <p:sp>
        <p:nvSpPr>
          <p:cNvPr id="3" name="Content Placeholder 2"/>
          <p:cNvSpPr>
            <a:spLocks noGrp="1"/>
          </p:cNvSpPr>
          <p:nvPr>
            <p:ph idx="4294967295"/>
          </p:nvPr>
        </p:nvSpPr>
        <p:spPr>
          <a:xfrm>
            <a:off x="1187450" y="1685925"/>
            <a:ext cx="7956550" cy="4419600"/>
          </a:xfrm>
        </p:spPr>
        <p:txBody>
          <a:bodyPr/>
          <a:lstStyle/>
          <a:p>
            <a:pPr marL="0" indent="0">
              <a:lnSpc>
                <a:spcPct val="114000"/>
              </a:lnSpc>
              <a:buNone/>
            </a:pPr>
            <a:r>
              <a:rPr lang="en-US" sz="2000" dirty="0"/>
              <a:t>Regulatory Concern</a:t>
            </a:r>
          </a:p>
          <a:p>
            <a:pPr>
              <a:lnSpc>
                <a:spcPct val="114000"/>
              </a:lnSpc>
              <a:buClr>
                <a:srgbClr val="0070C0"/>
              </a:buClr>
            </a:pPr>
            <a:r>
              <a:rPr lang="en-US" sz="2000" dirty="0"/>
              <a:t>Failure to Prevent Unauthorized Access or Changes to Data and to Provide Adequate Controls to Prevent Omission of Data (21CRF 211.68(b))</a:t>
            </a:r>
          </a:p>
          <a:p>
            <a:pPr marL="0" indent="0">
              <a:lnSpc>
                <a:spcPct val="114000"/>
              </a:lnSpc>
              <a:buNone/>
            </a:pPr>
            <a:r>
              <a:rPr lang="en-US" sz="2000" dirty="0"/>
              <a:t>Examples (21 CFR, Part 11)</a:t>
            </a:r>
          </a:p>
          <a:p>
            <a:pPr>
              <a:lnSpc>
                <a:spcPct val="114000"/>
              </a:lnSpc>
              <a:buClr>
                <a:srgbClr val="0070C0"/>
              </a:buClr>
            </a:pPr>
            <a:r>
              <a:rPr lang="en-US" sz="2000" dirty="0"/>
              <a:t>Lack of computer system controls – need to have controls to prevent unauthorized access that could modify, delete, or not save electronic files</a:t>
            </a:r>
          </a:p>
          <a:p>
            <a:pPr>
              <a:lnSpc>
                <a:spcPct val="114000"/>
              </a:lnSpc>
              <a:buClr>
                <a:srgbClr val="0070C0"/>
              </a:buClr>
            </a:pPr>
            <a:r>
              <a:rPr lang="en-US" sz="2000" dirty="0"/>
              <a:t>Sharing passwords is not allowed</a:t>
            </a:r>
          </a:p>
          <a:p>
            <a:pPr>
              <a:lnSpc>
                <a:spcPct val="114000"/>
              </a:lnSpc>
              <a:buClr>
                <a:srgbClr val="0070C0"/>
              </a:buClr>
            </a:pPr>
            <a:r>
              <a:rPr lang="en-US" sz="2000" dirty="0"/>
              <a:t>No audit trial for computer systems</a:t>
            </a:r>
          </a:p>
          <a:p>
            <a:endParaRPr lang="en-US" dirty="0"/>
          </a:p>
        </p:txBody>
      </p:sp>
    </p:spTree>
    <p:extLst>
      <p:ext uri="{BB962C8B-B14F-4D97-AF65-F5344CB8AC3E}">
        <p14:creationId xmlns:p14="http://schemas.microsoft.com/office/powerpoint/2010/main" val="1616182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6B67-0861-435F-8C0A-2B43D7733A7F}"/>
              </a:ext>
            </a:extLst>
          </p:cNvPr>
          <p:cNvSpPr>
            <a:spLocks noGrp="1"/>
          </p:cNvSpPr>
          <p:nvPr>
            <p:ph type="title"/>
          </p:nvPr>
        </p:nvSpPr>
        <p:spPr/>
        <p:txBody>
          <a:bodyPr/>
          <a:lstStyle/>
          <a:p>
            <a:r>
              <a:rPr lang="en-US" sz="2000" dirty="0"/>
              <a:t>Warning Letter For Inadequate Controls  </a:t>
            </a:r>
          </a:p>
        </p:txBody>
      </p:sp>
      <p:sp>
        <p:nvSpPr>
          <p:cNvPr id="69634" name="Slide Number Placeholder 4"/>
          <p:cNvSpPr>
            <a:spLocks noGrp="1"/>
          </p:cNvSpPr>
          <p:nvPr>
            <p:ph type="sldNum" sz="quarter" idx="4294967295"/>
          </p:nvPr>
        </p:nvSpPr>
        <p:spPr>
          <a:xfrm>
            <a:off x="7239000" y="6248400"/>
            <a:ext cx="1905000" cy="457200"/>
          </a:xfr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DF8C034-F5B3-4890-92A3-1C00DBE762B7}" type="slidenum">
              <a:rPr kumimoji="0" lang="en-US" sz="1400" b="0" i="0" u="none" strike="noStrike" kern="0" cap="none" spc="0" normalizeH="0" baseline="0" noProof="0" smtClean="0">
                <a:ln>
                  <a:noFill/>
                </a:ln>
                <a:solidFill>
                  <a:schemeClr val="tx1"/>
                </a:solidFill>
                <a:effectLst/>
                <a:uLnTx/>
                <a:uFillTx/>
                <a:latin typeface="Arial" charset="0"/>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400" b="0" i="0" u="none" strike="noStrike" kern="0" cap="none" spc="0" normalizeH="0" baseline="0" noProof="0">
              <a:ln>
                <a:noFill/>
              </a:ln>
              <a:solidFill>
                <a:schemeClr val="tx1"/>
              </a:solidFill>
              <a:effectLst/>
              <a:uLnTx/>
              <a:uFillTx/>
              <a:latin typeface="Arial" charset="0"/>
            </a:endParaRPr>
          </a:p>
        </p:txBody>
      </p:sp>
      <p:sp>
        <p:nvSpPr>
          <p:cNvPr id="69635" name="AutoShape 2"/>
          <p:cNvSpPr>
            <a:spLocks noChangeArrowheads="1"/>
          </p:cNvSpPr>
          <p:nvPr/>
        </p:nvSpPr>
        <p:spPr bwMode="auto">
          <a:xfrm>
            <a:off x="944155" y="1644242"/>
            <a:ext cx="7562282" cy="5162958"/>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WARNING LETTER</a:t>
            </a: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234950"/>
            <a:r>
              <a:rPr lang="en-US" sz="1400" b="1" dirty="0"/>
              <a:t>The inadequate controls over access to your data raise questions about the authenticity and reliability of your data and the quality of the APIs you produce.</a:t>
            </a:r>
          </a:p>
          <a:p>
            <a:pPr marL="234950"/>
            <a:r>
              <a:rPr lang="en-US" sz="1400" b="1" dirty="0"/>
              <a:t> </a:t>
            </a:r>
          </a:p>
          <a:p>
            <a:pPr marL="234950"/>
            <a:r>
              <a:rPr lang="en-US" sz="1400" b="1" dirty="0"/>
              <a:t>a.    Your firm did not have proper controls in place to prevent the unauthorized manipulation of your laboratory’s raw electronic data. </a:t>
            </a:r>
            <a:r>
              <a:rPr lang="en-US" sz="1400" b="1" u="sng" dirty="0"/>
              <a:t>Your HPLC computer software lacked active audit trail functions to record changes to analytical methods, including information on original methodology, the identity of the person making the change, and the date of the change</a:t>
            </a:r>
            <a:r>
              <a:rPr lang="en-US" sz="1400" b="1" dirty="0"/>
              <a:t>. In addition, your laboratory systems </a:t>
            </a:r>
            <a:r>
              <a:rPr lang="en-US" sz="1400" b="1" u="sng" dirty="0"/>
              <a:t>did not have access controls to prevent deletion or alteration of raw data. </a:t>
            </a:r>
            <a:r>
              <a:rPr lang="en-US" sz="1400" b="1" dirty="0"/>
              <a:t> During the inspection, your analysts demonstrated that they were given </a:t>
            </a:r>
            <a:r>
              <a:rPr lang="en-US" sz="1400" b="1" u="sng" dirty="0"/>
              <a:t>inappropriate user permissions to delete HPLC data files</a:t>
            </a:r>
            <a:r>
              <a:rPr lang="en-US" sz="1400" b="1" dirty="0"/>
              <a:t>. </a:t>
            </a:r>
          </a:p>
          <a:p>
            <a:pPr marL="234950"/>
            <a:r>
              <a:rPr lang="en-US" sz="1400" b="1" dirty="0"/>
              <a:t> </a:t>
            </a:r>
          </a:p>
          <a:p>
            <a:pPr marL="234950"/>
            <a:r>
              <a:rPr lang="en-US" sz="1400" b="1" dirty="0"/>
              <a:t>b.    Moreover, the gas chromatograph (GC) computer </a:t>
            </a:r>
            <a:r>
              <a:rPr lang="en-US" sz="1400" b="1" u="sng" dirty="0"/>
              <a:t>software lacked password protection </a:t>
            </a:r>
            <a:r>
              <a:rPr lang="en-US" sz="1400" b="1" dirty="0"/>
              <a:t>allowing uncontrolled full access to all employees…</a:t>
            </a:r>
            <a:endParaRPr lang="en-US" sz="1200" b="1" kern="0" dirty="0"/>
          </a:p>
          <a:p>
            <a:pPr marL="1174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effectLst/>
                <a:uLnTx/>
                <a:uFillTx/>
              </a:rPr>
              <a:t>Novacyl</a:t>
            </a:r>
            <a:endParaRPr kumimoji="0" lang="en-US" sz="12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baseline="0" dirty="0"/>
              <a:t>    #320-15-07</a:t>
            </a:r>
            <a:endParaRPr kumimoji="0" lang="en-US" sz="1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4134226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CD24-8411-4497-8BEC-69D714F6BCBA}"/>
              </a:ext>
            </a:extLst>
          </p:cNvPr>
          <p:cNvSpPr>
            <a:spLocks noGrp="1"/>
          </p:cNvSpPr>
          <p:nvPr>
            <p:ph type="title"/>
          </p:nvPr>
        </p:nvSpPr>
        <p:spPr/>
        <p:txBody>
          <a:bodyPr/>
          <a:lstStyle/>
          <a:p>
            <a:r>
              <a:rPr lang="en-US" dirty="0"/>
              <a:t>Warning Letter for Lack of Access Controls  </a:t>
            </a:r>
          </a:p>
        </p:txBody>
      </p:sp>
      <p:sp>
        <p:nvSpPr>
          <p:cNvPr id="5" name="AutoShape 2"/>
          <p:cNvSpPr>
            <a:spLocks noGrp="1" noChangeArrowheads="1"/>
          </p:cNvSpPr>
          <p:nvPr>
            <p:ph idx="4294967295"/>
          </p:nvPr>
        </p:nvSpPr>
        <p:spPr bwMode="auto">
          <a:xfrm>
            <a:off x="847288" y="1602297"/>
            <a:ext cx="7288213" cy="5146646"/>
          </a:xfrm>
          <a:prstGeom prst="octagon">
            <a:avLst>
              <a:gd name="adj" fmla="val 29287"/>
            </a:avLst>
          </a:prstGeom>
          <a:solidFill>
            <a:schemeClr val="bg1"/>
          </a:solidFill>
          <a:ln w="57150">
            <a:solidFill>
              <a:schemeClr val="tx1"/>
            </a:solidFill>
            <a:miter lim="800000"/>
            <a:headEnd/>
            <a:tailEnd/>
          </a:ln>
          <a:effectLst/>
        </p:spPr>
        <p:txBody>
          <a:bodyPr wrap="square"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WARNING LETTER</a:t>
            </a: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117475" marR="0" lvl="0" defTabSz="914400" eaLnBrk="1" fontAlgn="auto" latinLnBrk="0" hangingPunct="1">
              <a:lnSpc>
                <a:spcPct val="100000"/>
              </a:lnSpc>
              <a:spcBef>
                <a:spcPts val="0"/>
              </a:spcBef>
              <a:spcAft>
                <a:spcPts val="0"/>
              </a:spcAft>
              <a:buClrTx/>
              <a:buSzTx/>
              <a:buFontTx/>
              <a:buNone/>
              <a:tabLst/>
              <a:defRPr/>
            </a:pPr>
            <a:r>
              <a:rPr lang="en-US" sz="1500" b="1" dirty="0"/>
              <a:t>  </a:t>
            </a:r>
            <a:r>
              <a:rPr kumimoji="0" lang="en-US" sz="1500" b="1" i="0" u="none" strike="noStrike" kern="0" cap="none" spc="0" normalizeH="0" baseline="0" noProof="0" dirty="0">
                <a:ln>
                  <a:noFill/>
                </a:ln>
                <a:effectLst/>
                <a:uLnTx/>
                <a:uFillTx/>
              </a:rPr>
              <a:t>…we</a:t>
            </a:r>
            <a:r>
              <a:rPr kumimoji="0" lang="en-US" sz="1500" b="1" i="0" u="none" strike="noStrike" kern="0" cap="none" spc="0" normalizeH="0" noProof="0" dirty="0">
                <a:ln>
                  <a:noFill/>
                </a:ln>
                <a:effectLst/>
                <a:uLnTx/>
                <a:uFillTx/>
              </a:rPr>
              <a:t> observed that your laboratory systems </a:t>
            </a:r>
            <a:r>
              <a:rPr kumimoji="0" lang="en-US" sz="1500" b="1" i="0" u="sng" strike="noStrike" kern="0" cap="none" spc="0" normalizeH="0" noProof="0" dirty="0">
                <a:ln>
                  <a:noFill/>
                </a:ln>
                <a:effectLst/>
                <a:uLnTx/>
                <a:uFillTx/>
              </a:rPr>
              <a:t>lacked access controls to prevent deletions or alterations to raw data</a:t>
            </a:r>
            <a:r>
              <a:rPr kumimoji="0" lang="en-US" sz="1500" b="1" i="0" u="none" strike="noStrike" kern="0" cap="none" spc="0" normalizeH="0" noProof="0" dirty="0">
                <a:ln>
                  <a:noFill/>
                </a:ln>
                <a:effectLst/>
                <a:uLnTx/>
                <a:uFillTx/>
              </a:rPr>
              <a:t>.  For example, our investigator reviewed the electronic folder containing data files generated when your firm tested … by gas chromatography (GC). The investigator compared the file names in the folder with the metadata generated by the </a:t>
            </a:r>
            <a:r>
              <a:rPr kumimoji="0" lang="en-US" sz="1500" b="1" i="0" u="none" strike="noStrike" kern="0" cap="none" spc="0" normalizeH="0" noProof="0" dirty="0" err="1">
                <a:ln>
                  <a:noFill/>
                </a:ln>
                <a:effectLst/>
                <a:uLnTx/>
                <a:uFillTx/>
              </a:rPr>
              <a:t>Chemstation</a:t>
            </a:r>
            <a:r>
              <a:rPr kumimoji="0" lang="en-US" sz="1500" b="1" i="0" u="none" strike="noStrike" kern="0" cap="none" spc="0" normalizeH="0" noProof="0" dirty="0">
                <a:ln>
                  <a:noFill/>
                </a:ln>
                <a:effectLst/>
                <a:uLnTx/>
                <a:uFillTx/>
              </a:rPr>
              <a:t> software you used ….and found that </a:t>
            </a:r>
            <a:r>
              <a:rPr kumimoji="0" lang="en-US" sz="1500" b="1" i="0" u="sng" strike="noStrike" kern="0" cap="none" spc="0" normalizeH="0" noProof="0" dirty="0">
                <a:ln>
                  <a:noFill/>
                </a:ln>
                <a:effectLst/>
                <a:uLnTx/>
                <a:uFillTx/>
              </a:rPr>
              <a:t>two chromatograms had been deleted from the system</a:t>
            </a:r>
            <a:r>
              <a:rPr kumimoji="0" lang="en-US" sz="1500" b="1" i="0" u="none" strike="noStrike" kern="0" cap="none" spc="0" normalizeH="0" noProof="0" dirty="0">
                <a:ln>
                  <a:noFill/>
                </a:ln>
                <a:effectLst/>
                <a:uLnTx/>
                <a:uFillTx/>
              </a:rPr>
              <a:t>.  Because there were no controls restricting operators or supervisors abilities to alter or manipulate the data, an analyst had completed two runs and deleted the results, and then changed the subsequent file names in the folder ….to make it appear that the deleted runs never occurred.</a:t>
            </a: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effectLst/>
              <a:uLnTx/>
              <a:uFillTx/>
            </a:endParaRPr>
          </a:p>
          <a:p>
            <a:pPr marL="117475" marR="0" lvl="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effectLst/>
                <a:uLnTx/>
                <a:uFillTx/>
              </a:rPr>
              <a:t>Zhejiang </a:t>
            </a:r>
            <a:r>
              <a:rPr kumimoji="0" lang="en-US" sz="1500" b="1" i="0" u="none" strike="noStrike" kern="0" cap="none" spc="0" normalizeH="0" baseline="0" noProof="0" dirty="0" err="1">
                <a:ln>
                  <a:noFill/>
                </a:ln>
                <a:effectLst/>
                <a:uLnTx/>
                <a:uFillTx/>
              </a:rPr>
              <a:t>Hisoar</a:t>
            </a:r>
            <a:r>
              <a:rPr kumimoji="0" lang="en-US" sz="1500" b="1" i="0" u="none" strike="noStrike" kern="0" cap="none" spc="0" normalizeH="0" baseline="0" noProof="0" dirty="0">
                <a:ln>
                  <a:noFill/>
                </a:ln>
                <a:effectLst/>
                <a:uLnTx/>
                <a:uFillTx/>
              </a:rPr>
              <a:t> Pharmaceutical</a:t>
            </a:r>
            <a:r>
              <a:rPr kumimoji="0" lang="en-US" sz="1500" b="1" i="0" u="none" strike="noStrike" kern="0" cap="none" spc="0" normalizeH="0" noProof="0" dirty="0">
                <a:ln>
                  <a:noFill/>
                </a:ln>
                <a:effectLst/>
                <a:uLnTx/>
                <a:uFillTx/>
              </a:rPr>
              <a:t> Co. Ltd</a:t>
            </a:r>
            <a:endParaRPr kumimoji="0" lang="en-US" sz="15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baseline="0" dirty="0"/>
              <a:t>#320-16-26</a:t>
            </a:r>
            <a:endParaRPr kumimoji="0" lang="en-US" sz="15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3792557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9AAF0-1A70-457D-8524-A0CF03AECFB1}"/>
              </a:ext>
            </a:extLst>
          </p:cNvPr>
          <p:cNvSpPr>
            <a:spLocks noGrp="1"/>
          </p:cNvSpPr>
          <p:nvPr>
            <p:ph type="title"/>
          </p:nvPr>
        </p:nvSpPr>
        <p:spPr/>
        <p:txBody>
          <a:bodyPr/>
          <a:lstStyle/>
          <a:p>
            <a:r>
              <a:rPr lang="en-US" dirty="0"/>
              <a:t>Examples</a:t>
            </a:r>
          </a:p>
        </p:txBody>
      </p:sp>
      <p:sp>
        <p:nvSpPr>
          <p:cNvPr id="3" name="Content Placeholder 2"/>
          <p:cNvSpPr>
            <a:spLocks noGrp="1"/>
          </p:cNvSpPr>
          <p:nvPr>
            <p:ph idx="1"/>
          </p:nvPr>
        </p:nvSpPr>
        <p:spPr/>
        <p:txBody>
          <a:bodyPr/>
          <a:lstStyle/>
          <a:p>
            <a:pPr marL="0" indent="0">
              <a:lnSpc>
                <a:spcPct val="114000"/>
              </a:lnSpc>
              <a:spcBef>
                <a:spcPts val="1200"/>
              </a:spcBef>
              <a:buNone/>
            </a:pPr>
            <a:r>
              <a:rPr lang="en-US" dirty="0"/>
              <a:t>Regulatory Concern</a:t>
            </a:r>
          </a:p>
          <a:p>
            <a:pPr>
              <a:lnSpc>
                <a:spcPct val="114000"/>
              </a:lnSpc>
              <a:spcBef>
                <a:spcPts val="1200"/>
              </a:spcBef>
              <a:buClr>
                <a:srgbClr val="0070C0"/>
              </a:buClr>
            </a:pPr>
            <a:r>
              <a:rPr lang="en-US" dirty="0"/>
              <a:t>Failure to ensure Laboratory Records included complete Data from all tests necessary to assure compliance with established specifications and standards (21CFR 211.194(a)) </a:t>
            </a:r>
          </a:p>
          <a:p>
            <a:pPr marL="0" indent="0">
              <a:lnSpc>
                <a:spcPct val="114000"/>
              </a:lnSpc>
              <a:spcBef>
                <a:spcPts val="1200"/>
              </a:spcBef>
              <a:buNone/>
            </a:pPr>
            <a:r>
              <a:rPr lang="en-US" dirty="0"/>
              <a:t>Examples of testing issues:</a:t>
            </a:r>
          </a:p>
          <a:p>
            <a:pPr>
              <a:lnSpc>
                <a:spcPct val="114000"/>
              </a:lnSpc>
              <a:spcBef>
                <a:spcPts val="1200"/>
              </a:spcBef>
              <a:buClr>
                <a:srgbClr val="0070C0"/>
              </a:buClr>
            </a:pPr>
            <a:r>
              <a:rPr lang="en-US" dirty="0"/>
              <a:t>Pooling API lots that had failed degradant testing with lots that had passed in order to obtain ‘in specification’ test results </a:t>
            </a:r>
          </a:p>
          <a:p>
            <a:pPr>
              <a:lnSpc>
                <a:spcPct val="114000"/>
              </a:lnSpc>
              <a:spcBef>
                <a:spcPts val="1200"/>
              </a:spcBef>
              <a:buClr>
                <a:srgbClr val="0070C0"/>
              </a:buClr>
            </a:pPr>
            <a:r>
              <a:rPr lang="en-US" dirty="0"/>
              <a:t>Integration parameters are not controlled and there is no procedure to define integration.  Regulatory Agencies are concerned over re-integration of chromatograms.</a:t>
            </a:r>
          </a:p>
          <a:p>
            <a:endParaRPr lang="en-US" dirty="0"/>
          </a:p>
        </p:txBody>
      </p:sp>
    </p:spTree>
    <p:extLst>
      <p:ext uri="{BB962C8B-B14F-4D97-AF65-F5344CB8AC3E}">
        <p14:creationId xmlns:p14="http://schemas.microsoft.com/office/powerpoint/2010/main" val="311286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3252-5357-468A-9FF8-E94DC050B19C}"/>
              </a:ext>
            </a:extLst>
          </p:cNvPr>
          <p:cNvSpPr>
            <a:spLocks noGrp="1"/>
          </p:cNvSpPr>
          <p:nvPr>
            <p:ph type="title"/>
          </p:nvPr>
        </p:nvSpPr>
        <p:spPr>
          <a:xfrm>
            <a:off x="1268260" y="202287"/>
            <a:ext cx="7684719" cy="1165119"/>
          </a:xfrm>
        </p:spPr>
        <p:txBody>
          <a:bodyPr/>
          <a:lstStyle/>
          <a:p>
            <a:r>
              <a:rPr lang="en-US" sz="2000" dirty="0"/>
              <a:t>Warning Letter </a:t>
            </a:r>
          </a:p>
        </p:txBody>
      </p:sp>
      <p:sp>
        <p:nvSpPr>
          <p:cNvPr id="5" name="AutoShape 2"/>
          <p:cNvSpPr>
            <a:spLocks noGrp="1" noChangeArrowheads="1"/>
          </p:cNvSpPr>
          <p:nvPr>
            <p:ph idx="4294967295"/>
          </p:nvPr>
        </p:nvSpPr>
        <p:spPr bwMode="auto">
          <a:xfrm>
            <a:off x="998290" y="1724025"/>
            <a:ext cx="7303229" cy="5133975"/>
          </a:xfrm>
          <a:prstGeom prst="octagon">
            <a:avLst>
              <a:gd name="adj" fmla="val 29287"/>
            </a:avLst>
          </a:prstGeom>
          <a:solidFill>
            <a:schemeClr val="bg1"/>
          </a:solidFill>
          <a:ln w="57150">
            <a:solidFill>
              <a:schemeClr val="tx1"/>
            </a:solidFill>
            <a:miter lim="800000"/>
            <a:headEnd/>
            <a:tailEnd/>
          </a:ln>
          <a:effectLst/>
        </p:spPr>
        <p:txBody>
          <a:bodyPr wrap="square" anchor="ct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WARNING LETTER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t>  </a:t>
            </a:r>
            <a:endParaRPr kumimoji="0" lang="en-US" sz="1200" b="1" i="0" u="none" strike="noStrike" kern="0" cap="none" spc="0" normalizeH="0" baseline="0" noProof="0" dirty="0">
              <a:ln>
                <a:noFill/>
              </a:ln>
              <a:effectLst/>
              <a:uLnTx/>
              <a:uFillTx/>
            </a:endParaRPr>
          </a:p>
          <a:p>
            <a:pPr marL="0" indent="0">
              <a:lnSpc>
                <a:spcPct val="100000"/>
              </a:lnSpc>
              <a:buNone/>
            </a:pPr>
            <a:r>
              <a:rPr lang="en-US" sz="1600" b="1" dirty="0"/>
              <a:t>For example, during the inspection, we reviewed electronic data from your high performance liquid chromatography (HPLC) system. An unknown impurity peak was present with the original three-month stability sample of [X]. This </a:t>
            </a:r>
            <a:r>
              <a:rPr lang="en-US" sz="1600" b="1" u="sng" dirty="0"/>
              <a:t>unknown peak was OOS and would have caused the sample to fail for unknown impurities, but it was not included in the official record for this stability test</a:t>
            </a:r>
            <a:r>
              <a:rPr lang="en-US" sz="1600" b="1" dirty="0"/>
              <a:t>. Instead, an analyst ran a new sample to obtain a passing result on October 10, 2014, and only the passing result from the second sample was reported in the official record.</a:t>
            </a: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117475" marR="0" lvl="0" algn="ctr" defTabSz="914400" eaLnBrk="1" fontAlgn="auto" latinLnBrk="0" hangingPunct="1">
              <a:lnSpc>
                <a:spcPct val="100000"/>
              </a:lnSpc>
              <a:spcBef>
                <a:spcPts val="0"/>
              </a:spcBef>
              <a:spcAft>
                <a:spcPts val="0"/>
              </a:spcAft>
              <a:buClrTx/>
              <a:buSzTx/>
              <a:buFontTx/>
              <a:buNone/>
              <a:tabLst/>
              <a:defRPr/>
            </a:pPr>
            <a:r>
              <a:rPr lang="en-US" sz="1200" dirty="0"/>
              <a:t>Zhejiang </a:t>
            </a:r>
            <a:r>
              <a:rPr lang="en-US" sz="1200" dirty="0" err="1"/>
              <a:t>Hisoar</a:t>
            </a:r>
            <a:r>
              <a:rPr lang="en-US" sz="1200" dirty="0"/>
              <a:t> Pharmaceutical</a:t>
            </a:r>
            <a:endParaRPr kumimoji="0" lang="en-US" sz="12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baseline="0" dirty="0"/>
              <a:t>#320-16-26</a:t>
            </a:r>
            <a:endParaRPr kumimoji="0" lang="en-US" sz="1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720414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C183D7F6-B498-43B3-948B-1728B52AA6E4}">
                <adec:decorative xmlns:adec="http://schemas.microsoft.com/office/drawing/2017/decorative" val="1"/>
              </a:ext>
            </a:extLst>
          </p:cNvPr>
          <p:cNvSpPr>
            <a:spLocks noChangeArrowheads="1"/>
          </p:cNvSpPr>
          <p:nvPr/>
        </p:nvSpPr>
        <p:spPr bwMode="auto">
          <a:xfrm>
            <a:off x="1097279" y="1652630"/>
            <a:ext cx="6637371" cy="5129169"/>
          </a:xfrm>
          <a:prstGeom prst="octagon">
            <a:avLst>
              <a:gd name="adj" fmla="val 29287"/>
            </a:avLst>
          </a:prstGeom>
          <a:solidFill>
            <a:schemeClr val="bg1"/>
          </a:solidFill>
          <a:ln w="57150">
            <a:solidFill>
              <a:schemeClr val="tx1"/>
            </a:solidFill>
            <a:miter lim="800000"/>
            <a:headEnd/>
            <a:tailEnd/>
          </a:ln>
          <a:effectLst/>
        </p:spPr>
        <p:txBody>
          <a:bodyPr wrap="squar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WARNING LETTER</a:t>
            </a:r>
            <a:endParaRPr kumimoji="0" lang="en-US" sz="12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117475" marR="0" lvl="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…on</a:t>
            </a:r>
            <a:r>
              <a:rPr kumimoji="0" lang="en-US" sz="1600" b="1" i="0" u="none" strike="noStrike" kern="0" cap="none" spc="0" normalizeH="0" noProof="0" dirty="0">
                <a:ln>
                  <a:noFill/>
                </a:ln>
                <a:effectLst/>
                <a:uLnTx/>
                <a:uFillTx/>
              </a:rPr>
              <a:t> March 18, 2013, the FDA investigators found unofficial batch records for approximately </a:t>
            </a:r>
            <a:r>
              <a:rPr kumimoji="0" lang="en-US" sz="1600" b="1" i="0" u="sng" strike="noStrike" kern="0" cap="none" spc="0" normalizeH="0" noProof="0" dirty="0">
                <a:ln>
                  <a:noFill/>
                </a:ln>
                <a:effectLst/>
                <a:uLnTx/>
                <a:uFillTx/>
              </a:rPr>
              <a:t>75 </a:t>
            </a:r>
            <a:r>
              <a:rPr kumimoji="0" lang="en-US" sz="1600" b="1" i="0" u="sng" strike="noStrike" kern="0" cap="none" spc="0" normalizeH="0" noProof="0" dirty="0" err="1">
                <a:ln>
                  <a:noFill/>
                </a:ln>
                <a:effectLst/>
                <a:uLnTx/>
                <a:uFillTx/>
              </a:rPr>
              <a:t>batchs</a:t>
            </a:r>
            <a:r>
              <a:rPr kumimoji="0" lang="en-US" sz="1600" b="1" i="0" u="sng" strike="noStrike" kern="0" cap="none" spc="0" normalizeH="0" noProof="0" dirty="0">
                <a:ln>
                  <a:noFill/>
                </a:ln>
                <a:effectLst/>
                <a:uLnTx/>
                <a:uFillTx/>
              </a:rPr>
              <a:t> of injectable finished drug products torn in half in a waste area</a:t>
            </a:r>
            <a:r>
              <a:rPr kumimoji="0" lang="en-US" sz="1600" b="1" i="0" u="none" strike="noStrike" kern="0" cap="none" spc="0" normalizeH="0" noProof="0" dirty="0">
                <a:ln>
                  <a:noFill/>
                </a:ln>
                <a:effectLst/>
                <a:uLnTx/>
                <a:uFillTx/>
              </a:rPr>
              <a:t>.  These records contain data indicating </a:t>
            </a:r>
            <a:r>
              <a:rPr kumimoji="0" lang="en-US" sz="1600" b="1" i="0" u="none" strike="noStrike" kern="0" cap="none" spc="0" normalizeH="0" noProof="0" dirty="0" err="1">
                <a:ln>
                  <a:noFill/>
                </a:ln>
                <a:effectLst/>
                <a:uLnTx/>
                <a:uFillTx/>
              </a:rPr>
              <a:t>som</a:t>
            </a:r>
            <a:r>
              <a:rPr lang="en-US" sz="1600" b="1" kern="0" dirty="0"/>
              <a:t>e of the batches failed to meet the in-process visual inspection specifications of not more than 4% defects, while the official batch records for these batches state that these batches had met the specifications…</a:t>
            </a:r>
          </a:p>
          <a:p>
            <a:pPr marL="117475" marR="0" lvl="0" defTabSz="914400" eaLnBrk="1" fontAlgn="auto" latinLnBrk="0" hangingPunct="1">
              <a:lnSpc>
                <a:spcPct val="100000"/>
              </a:lnSpc>
              <a:spcBef>
                <a:spcPts val="0"/>
              </a:spcBef>
              <a:spcAft>
                <a:spcPts val="0"/>
              </a:spcAft>
              <a:buClrTx/>
              <a:buSzTx/>
              <a:buFontTx/>
              <a:buNone/>
              <a:tabLst/>
              <a:defRPr/>
            </a:pPr>
            <a:endParaRPr lang="en-US" sz="1600" b="1" kern="0" dirty="0"/>
          </a:p>
          <a:p>
            <a:pPr marL="117475" marR="0" lvl="0" defTabSz="914400" eaLnBrk="1" fontAlgn="auto" latinLnBrk="0" hangingPunct="1">
              <a:lnSpc>
                <a:spcPct val="100000"/>
              </a:lnSpc>
              <a:spcBef>
                <a:spcPts val="0"/>
              </a:spcBef>
              <a:spcAft>
                <a:spcPts val="0"/>
              </a:spcAft>
              <a:buClrTx/>
              <a:buSzTx/>
              <a:buFontTx/>
              <a:buNone/>
              <a:tabLst/>
              <a:defRPr/>
            </a:pPr>
            <a:r>
              <a:rPr lang="en-US" sz="1600" b="1" kern="0" dirty="0"/>
              <a:t>The uncontrolled documents indicate that up to 14% of the vials had defects including, but not limited to, black particles, fibers, glass particles, sealing defects, and volume variations.</a:t>
            </a: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1174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effectLst/>
                <a:uLnTx/>
                <a:uFillTx/>
              </a:rPr>
              <a:t>Wockhardt</a:t>
            </a:r>
            <a:r>
              <a:rPr kumimoji="0" lang="en-US" sz="1200" b="1" i="0" u="none" strike="noStrike" kern="0" cap="none" spc="0" normalizeH="0" baseline="0" noProof="0" dirty="0">
                <a:ln>
                  <a:noFill/>
                </a:ln>
                <a:effectLst/>
                <a:uLnTx/>
                <a:uFillTx/>
              </a:rPr>
              <a:t> Ltd.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baseline="0" dirty="0"/>
              <a:t>#320-13-21</a:t>
            </a:r>
            <a:endParaRPr kumimoji="0" lang="en-US" sz="1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endParaRPr>
          </a:p>
        </p:txBody>
      </p:sp>
      <p:sp>
        <p:nvSpPr>
          <p:cNvPr id="2" name="Title 1">
            <a:extLst>
              <a:ext uri="{FF2B5EF4-FFF2-40B4-BE49-F238E27FC236}">
                <a16:creationId xmlns:a16="http://schemas.microsoft.com/office/drawing/2014/main" id="{A65D0EAE-6B8F-4B5B-88D8-D566B9E9F2DC}"/>
              </a:ext>
              <a:ext uri="{C183D7F6-B498-43B3-948B-1728B52AA6E4}">
                <adec:decorative xmlns:adec="http://schemas.microsoft.com/office/drawing/2017/decorative" val="1"/>
              </a:ext>
            </a:extLst>
          </p:cNvPr>
          <p:cNvSpPr>
            <a:spLocks noGrp="1"/>
          </p:cNvSpPr>
          <p:nvPr>
            <p:ph type="title"/>
          </p:nvPr>
        </p:nvSpPr>
        <p:spPr>
          <a:xfrm>
            <a:off x="1268260" y="202288"/>
            <a:ext cx="7684719" cy="1089618"/>
          </a:xfrm>
        </p:spPr>
        <p:txBody>
          <a:bodyPr/>
          <a:lstStyle/>
          <a:p>
            <a:r>
              <a:rPr lang="en-US" sz="2000" dirty="0"/>
              <a:t>Uncontrolled Documents </a:t>
            </a:r>
          </a:p>
        </p:txBody>
      </p:sp>
    </p:spTree>
    <p:extLst>
      <p:ext uri="{BB962C8B-B14F-4D97-AF65-F5344CB8AC3E}">
        <p14:creationId xmlns:p14="http://schemas.microsoft.com/office/powerpoint/2010/main" val="3296587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C183D7F6-B498-43B3-948B-1728B52AA6E4}">
                <adec:decorative xmlns:adec="http://schemas.microsoft.com/office/drawing/2017/decorative" val="1"/>
              </a:ext>
            </a:extLst>
          </p:cNvPr>
          <p:cNvSpPr>
            <a:spLocks noChangeArrowheads="1"/>
          </p:cNvSpPr>
          <p:nvPr/>
        </p:nvSpPr>
        <p:spPr bwMode="auto">
          <a:xfrm>
            <a:off x="1116329" y="1619074"/>
            <a:ext cx="6557555" cy="5157283"/>
          </a:xfrm>
          <a:prstGeom prst="octagon">
            <a:avLst>
              <a:gd name="adj" fmla="val 29287"/>
            </a:avLst>
          </a:prstGeom>
          <a:solidFill>
            <a:schemeClr val="bg1"/>
          </a:solidFill>
          <a:ln w="57150">
            <a:solidFill>
              <a:schemeClr val="tx1"/>
            </a:solidFill>
            <a:miter lim="800000"/>
            <a:headEnd/>
            <a:tailEnd/>
          </a:ln>
          <a:effectLst/>
        </p:spPr>
        <p:txBody>
          <a:bodyPr wrap="squar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800" b="1" kern="0" dirty="0"/>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WARNING LETTER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r>
              <a:rPr lang="en-US" sz="1600" b="1" dirty="0"/>
              <a:t>The FDA investigators identified the practice of performing "trial" sample analysis for High Performance Liquid Chromatography (HPLC) analyses prior to collecting the “official” analytical data for stability testing. These “trials” were performed on multiple products ... These </a:t>
            </a:r>
            <a:r>
              <a:rPr lang="en-US" sz="1600" b="1" u="sng" dirty="0"/>
              <a:t>trial runs were not recorded in the equipment use log, and sample preparation data associated with these analyses was destroyed</a:t>
            </a:r>
            <a:r>
              <a:rPr lang="en-US" sz="1600" b="1" dirty="0"/>
              <a:t>, preventing any calculation or analysis of the resulting data.</a:t>
            </a:r>
          </a:p>
          <a:p>
            <a:endParaRPr lang="en-US" sz="1600" b="1" dirty="0"/>
          </a:p>
          <a:p>
            <a:r>
              <a:rPr lang="en-US" sz="1600" b="1" u="sng" dirty="0"/>
              <a:t>FDA Concluded</a:t>
            </a:r>
            <a:r>
              <a:rPr lang="en-US" sz="1600" b="1" dirty="0"/>
              <a:t>:</a:t>
            </a:r>
          </a:p>
          <a:p>
            <a:pPr marL="0" indent="0">
              <a:buNone/>
            </a:pPr>
            <a:r>
              <a:rPr lang="en-US" sz="1600" b="1" dirty="0"/>
              <a:t>…The above examples raise serious concerns regarding the integrity, reliability and accuracy of the data generated and available at your facility. </a:t>
            </a:r>
          </a:p>
          <a:p>
            <a:pPr marL="117475" marR="0" lvl="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endParaRPr>
          </a:p>
          <a:p>
            <a:pPr marL="117475" marR="0" lvl="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effectLst/>
                <a:uLnTx/>
                <a:uFillTx/>
              </a:rPr>
              <a:t>Wockhardt</a:t>
            </a:r>
            <a:r>
              <a:rPr kumimoji="0" lang="en-US" sz="1200" b="1" i="0" u="none" strike="noStrike" kern="0" cap="none" spc="0" normalizeH="0" baseline="0" noProof="0" dirty="0">
                <a:ln>
                  <a:noFill/>
                </a:ln>
                <a:effectLst/>
                <a:uLnTx/>
                <a:uFillTx/>
              </a:rPr>
              <a:t> Ltd.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baseline="0" dirty="0"/>
              <a:t>#320-13-21</a:t>
            </a:r>
            <a:endParaRPr kumimoji="0" lang="en-US" sz="1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endParaRPr>
          </a:p>
        </p:txBody>
      </p:sp>
      <p:sp>
        <p:nvSpPr>
          <p:cNvPr id="2" name="Title 1">
            <a:extLst>
              <a:ext uri="{FF2B5EF4-FFF2-40B4-BE49-F238E27FC236}">
                <a16:creationId xmlns:a16="http://schemas.microsoft.com/office/drawing/2014/main" id="{D16AC896-45DD-4384-A0FF-182276656654}"/>
              </a:ext>
              <a:ext uri="{C183D7F6-B498-43B3-948B-1728B52AA6E4}">
                <adec:decorative xmlns:adec="http://schemas.microsoft.com/office/drawing/2017/decorative" val="1"/>
              </a:ext>
            </a:extLst>
          </p:cNvPr>
          <p:cNvSpPr>
            <a:spLocks noGrp="1"/>
          </p:cNvSpPr>
          <p:nvPr>
            <p:ph type="title"/>
          </p:nvPr>
        </p:nvSpPr>
        <p:spPr>
          <a:xfrm>
            <a:off x="1266738" y="234892"/>
            <a:ext cx="7686241" cy="1149291"/>
          </a:xfrm>
        </p:spPr>
        <p:txBody>
          <a:bodyPr/>
          <a:lstStyle/>
          <a:p>
            <a:r>
              <a:rPr lang="en-US" dirty="0"/>
              <a:t>Warning Letter  FDA</a:t>
            </a:r>
          </a:p>
        </p:txBody>
      </p:sp>
    </p:spTree>
    <p:extLst>
      <p:ext uri="{BB962C8B-B14F-4D97-AF65-F5344CB8AC3E}">
        <p14:creationId xmlns:p14="http://schemas.microsoft.com/office/powerpoint/2010/main" val="142154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5FE4B-6610-4AF5-90D4-3A12158295A8}"/>
              </a:ext>
            </a:extLst>
          </p:cNvPr>
          <p:cNvSpPr>
            <a:spLocks noGrp="1"/>
          </p:cNvSpPr>
          <p:nvPr>
            <p:ph type="title"/>
          </p:nvPr>
        </p:nvSpPr>
        <p:spPr/>
        <p:txBody>
          <a:bodyPr/>
          <a:lstStyle/>
          <a:p>
            <a:r>
              <a:rPr lang="en-US" dirty="0"/>
              <a:t>Data Integrity Requirements</a:t>
            </a:r>
          </a:p>
        </p:txBody>
      </p:sp>
      <p:sp>
        <p:nvSpPr>
          <p:cNvPr id="3" name="Content Placeholder 2">
            <a:extLst>
              <a:ext uri="{FF2B5EF4-FFF2-40B4-BE49-F238E27FC236}">
                <a16:creationId xmlns:a16="http://schemas.microsoft.com/office/drawing/2014/main" id="{6087798C-424C-4788-9855-6C13F83DDB81}"/>
              </a:ext>
            </a:extLst>
          </p:cNvPr>
          <p:cNvSpPr>
            <a:spLocks noGrp="1"/>
          </p:cNvSpPr>
          <p:nvPr>
            <p:ph idx="1"/>
          </p:nvPr>
        </p:nvSpPr>
        <p:spPr/>
        <p:txBody>
          <a:bodyPr/>
          <a:lstStyle/>
          <a:p>
            <a:r>
              <a:rPr lang="en-US" sz="2000" baseline="0" dirty="0"/>
              <a:t>Complete results of all tests need to be recorded and kept.</a:t>
            </a:r>
          </a:p>
          <a:p>
            <a:r>
              <a:rPr lang="en-US" sz="2000" dirty="0"/>
              <a:t>Equipment use needs to be recorded.</a:t>
            </a:r>
          </a:p>
          <a:p>
            <a:r>
              <a:rPr lang="en-US" sz="2000" dirty="0"/>
              <a:t>Records must not be destroyed or omitted (electronic or hard copy). </a:t>
            </a:r>
          </a:p>
          <a:p>
            <a:r>
              <a:rPr lang="en-US" sz="2000" dirty="0"/>
              <a:t>Record results at the time of performance.</a:t>
            </a:r>
          </a:p>
          <a:p>
            <a:r>
              <a:rPr lang="en-US" sz="2000" dirty="0"/>
              <a:t>Do not backdate documents</a:t>
            </a:r>
            <a:r>
              <a:rPr lang="en-US" sz="2000" baseline="0" dirty="0"/>
              <a:t> or complete them in advance of a step being completed</a:t>
            </a:r>
          </a:p>
          <a:p>
            <a:r>
              <a:rPr lang="en-US" sz="2000" dirty="0"/>
              <a:t>Do not discard printouts or transcribe data into a record. Original printout or data must be attached to the record, even if verified by a second person.</a:t>
            </a:r>
          </a:p>
          <a:p>
            <a:r>
              <a:rPr lang="en-US" sz="2000" dirty="0"/>
              <a:t>Do not create fraudulent records.</a:t>
            </a:r>
          </a:p>
          <a:p>
            <a:endParaRPr lang="en-US" dirty="0"/>
          </a:p>
          <a:p>
            <a:endParaRPr lang="en-US" dirty="0"/>
          </a:p>
        </p:txBody>
      </p:sp>
    </p:spTree>
    <p:extLst>
      <p:ext uri="{BB962C8B-B14F-4D97-AF65-F5344CB8AC3E}">
        <p14:creationId xmlns:p14="http://schemas.microsoft.com/office/powerpoint/2010/main" val="284894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CD09-0446-465E-8152-229D9174B7B4}"/>
              </a:ext>
            </a:extLst>
          </p:cNvPr>
          <p:cNvSpPr>
            <a:spLocks noGrp="1"/>
          </p:cNvSpPr>
          <p:nvPr>
            <p:ph type="title"/>
          </p:nvPr>
        </p:nvSpPr>
        <p:spPr/>
        <p:txBody>
          <a:bodyPr/>
          <a:lstStyle/>
          <a:p>
            <a:r>
              <a:rPr lang="en-US" dirty="0"/>
              <a:t>Introduction </a:t>
            </a:r>
          </a:p>
        </p:txBody>
      </p:sp>
      <p:sp>
        <p:nvSpPr>
          <p:cNvPr id="3" name="Content Placeholder 2"/>
          <p:cNvSpPr>
            <a:spLocks noGrp="1"/>
          </p:cNvSpPr>
          <p:nvPr>
            <p:ph idx="4294967295"/>
          </p:nvPr>
        </p:nvSpPr>
        <p:spPr>
          <a:xfrm>
            <a:off x="343949" y="1688254"/>
            <a:ext cx="8232775" cy="1030288"/>
          </a:xfrm>
        </p:spPr>
        <p:txBody>
          <a:bodyPr>
            <a:normAutofit fontScale="92500"/>
          </a:bodyPr>
          <a:lstStyle/>
          <a:p>
            <a:pPr marL="8334" indent="0">
              <a:lnSpc>
                <a:spcPct val="114000"/>
              </a:lnSpc>
              <a:buClr>
                <a:srgbClr val="0070C0"/>
              </a:buClr>
              <a:buNone/>
            </a:pPr>
            <a:r>
              <a:rPr lang="en-US" sz="2000" dirty="0"/>
              <a:t>The records you generate will be judged for their credibility in the same way that a jury judges the credibility of a witness at a trial . . .</a:t>
            </a:r>
          </a:p>
          <a:p>
            <a:endParaRPr lang="en-US" dirty="0"/>
          </a:p>
        </p:txBody>
      </p:sp>
      <p:pic>
        <p:nvPicPr>
          <p:cNvPr id="4" name="Picture 1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521" t="20483" r="17500" b="8447"/>
          <a:stretch>
            <a:fillRect/>
          </a:stretch>
        </p:blipFill>
        <p:spPr bwMode="auto">
          <a:xfrm>
            <a:off x="3823162" y="3026253"/>
            <a:ext cx="4495800" cy="33401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8D8A9F64-B41F-4900-A2F4-AE96FF20C411}"/>
              </a:ext>
            </a:extLst>
          </p:cNvPr>
          <p:cNvSpPr txBox="1"/>
          <p:nvPr/>
        </p:nvSpPr>
        <p:spPr>
          <a:xfrm>
            <a:off x="673101" y="2878946"/>
            <a:ext cx="2880592" cy="1817357"/>
          </a:xfrm>
          <a:prstGeom prst="rect">
            <a:avLst/>
          </a:prstGeom>
          <a:noFill/>
        </p:spPr>
        <p:txBody>
          <a:bodyPr wrap="square" rtlCol="0">
            <a:spAutoFit/>
          </a:bodyPr>
          <a:lstStyle/>
          <a:p>
            <a:pPr>
              <a:lnSpc>
                <a:spcPct val="114000"/>
              </a:lnSpc>
              <a:spcBef>
                <a:spcPts val="600"/>
              </a:spcBef>
            </a:pPr>
            <a:r>
              <a:rPr lang="en-US" sz="2000" b="1" dirty="0"/>
              <a:t>The records </a:t>
            </a:r>
            <a:r>
              <a:rPr lang="en-US" sz="2000" b="1" u="sng" dirty="0"/>
              <a:t>YOU complete</a:t>
            </a:r>
            <a:r>
              <a:rPr lang="en-US" sz="2000" b="1" dirty="0"/>
              <a:t> are </a:t>
            </a:r>
            <a:r>
              <a:rPr lang="en-US" sz="2000" b="1" u="sng" dirty="0"/>
              <a:t>YOUR testimony</a:t>
            </a:r>
            <a:r>
              <a:rPr lang="en-US" sz="2000" b="1" dirty="0"/>
              <a:t> to the activities that </a:t>
            </a:r>
            <a:r>
              <a:rPr lang="en-US" sz="2000" b="1" u="sng" dirty="0"/>
              <a:t>YOU performed</a:t>
            </a:r>
          </a:p>
        </p:txBody>
      </p:sp>
    </p:spTree>
    <p:extLst>
      <p:ext uri="{BB962C8B-B14F-4D97-AF65-F5344CB8AC3E}">
        <p14:creationId xmlns:p14="http://schemas.microsoft.com/office/powerpoint/2010/main" val="2268301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a:t>
            </a:r>
          </a:p>
        </p:txBody>
      </p:sp>
      <p:pic>
        <p:nvPicPr>
          <p:cNvPr id="4" name="Content Placeholder 3" descr="FDA"/>
          <p:cNvPicPr>
            <a:picLocks noGrp="1" noChangeAspect="1"/>
          </p:cNvPicPr>
          <p:nvPr>
            <p:ph idx="1"/>
          </p:nvPr>
        </p:nvPicPr>
        <p:blipFill>
          <a:blip r:embed="rId3"/>
          <a:stretch>
            <a:fillRect/>
          </a:stretch>
        </p:blipFill>
        <p:spPr>
          <a:xfrm>
            <a:off x="394283" y="1686186"/>
            <a:ext cx="8145681" cy="4231061"/>
          </a:xfrm>
          <a:prstGeom prst="rect">
            <a:avLst/>
          </a:prstGeom>
        </p:spPr>
      </p:pic>
    </p:spTree>
    <p:extLst>
      <p:ext uri="{BB962C8B-B14F-4D97-AF65-F5344CB8AC3E}">
        <p14:creationId xmlns:p14="http://schemas.microsoft.com/office/powerpoint/2010/main" val="1690242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E094-BAC2-4BC8-AF98-91923E1A25BA}"/>
              </a:ext>
            </a:extLst>
          </p:cNvPr>
          <p:cNvSpPr>
            <a:spLocks noGrp="1"/>
          </p:cNvSpPr>
          <p:nvPr>
            <p:ph type="title"/>
          </p:nvPr>
        </p:nvSpPr>
        <p:spPr>
          <a:xfrm>
            <a:off x="1268260" y="202288"/>
            <a:ext cx="7684719" cy="1147158"/>
          </a:xfrm>
        </p:spPr>
        <p:txBody>
          <a:bodyPr/>
          <a:lstStyle/>
          <a:p>
            <a:r>
              <a:rPr lang="en-US" dirty="0"/>
              <a:t>Debar</a:t>
            </a:r>
          </a:p>
        </p:txBody>
      </p:sp>
      <p:sp>
        <p:nvSpPr>
          <p:cNvPr id="3" name="Content Placeholder 2">
            <a:extLst>
              <a:ext uri="{FF2B5EF4-FFF2-40B4-BE49-F238E27FC236}">
                <a16:creationId xmlns:a16="http://schemas.microsoft.com/office/drawing/2014/main" id="{3CAF402D-8EAC-46B0-92F6-3ADF2D436648}"/>
              </a:ext>
            </a:extLst>
          </p:cNvPr>
          <p:cNvSpPr>
            <a:spLocks noGrp="1"/>
          </p:cNvSpPr>
          <p:nvPr>
            <p:ph idx="1"/>
          </p:nvPr>
        </p:nvSpPr>
        <p:spPr/>
        <p:txBody>
          <a:bodyPr/>
          <a:lstStyle/>
          <a:p>
            <a:r>
              <a:rPr lang="en-US" sz="2000" baseline="0" dirty="0"/>
              <a:t>FDA Debarment- The word “debar” means to shut out or exclude. FDA has the authority to debar people from the Generic Drug Enforcement Act of 1992. It basically authorizes FDA to forbid people in the drug industry convicted of certain crimes – in the drug industry - to be prevented from working in the drug industry.</a:t>
            </a:r>
          </a:p>
          <a:p>
            <a:r>
              <a:rPr lang="en-US" sz="2000" baseline="0" dirty="0"/>
              <a:t>One of the things FDA can do – if you have been convicted of certain crimes in the drug industry – is to debar or prevent you from working in the drug industry.</a:t>
            </a:r>
          </a:p>
          <a:p>
            <a:r>
              <a:rPr lang="en-US" sz="2000" baseline="0" dirty="0"/>
              <a:t>In this case, FDA debarred four QC officials at Able Labs.</a:t>
            </a:r>
            <a:endParaRPr lang="en-US" sz="2000" dirty="0"/>
          </a:p>
          <a:p>
            <a:endParaRPr lang="en-US" dirty="0"/>
          </a:p>
        </p:txBody>
      </p:sp>
    </p:spTree>
    <p:extLst>
      <p:ext uri="{BB962C8B-B14F-4D97-AF65-F5344CB8AC3E}">
        <p14:creationId xmlns:p14="http://schemas.microsoft.com/office/powerpoint/2010/main" val="3786219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pPr>
            <a:r>
              <a:rPr lang="en-US" sz="2000" dirty="0"/>
              <a:t>Consequences</a:t>
            </a:r>
            <a:br>
              <a:rPr lang="en-US" dirty="0"/>
            </a:br>
            <a:r>
              <a:rPr lang="en-US" dirty="0"/>
              <a:t>FDA debars four QC Officials</a:t>
            </a:r>
          </a:p>
        </p:txBody>
      </p:sp>
      <p:sp>
        <p:nvSpPr>
          <p:cNvPr id="6" name="Content Placeholder 5"/>
          <p:cNvSpPr>
            <a:spLocks noGrp="1"/>
          </p:cNvSpPr>
          <p:nvPr>
            <p:ph idx="1"/>
          </p:nvPr>
        </p:nvSpPr>
        <p:spPr>
          <a:xfrm>
            <a:off x="268450" y="1786854"/>
            <a:ext cx="8159132" cy="4337109"/>
          </a:xfrm>
        </p:spPr>
        <p:txBody>
          <a:bodyPr/>
          <a:lstStyle/>
          <a:p>
            <a:pPr marL="0" indent="0">
              <a:lnSpc>
                <a:spcPct val="110000"/>
              </a:lnSpc>
              <a:buNone/>
            </a:pPr>
            <a:r>
              <a:rPr lang="en-US" sz="1800" dirty="0"/>
              <a:t>Each of the four Able Labs employees is accused of violating standard operating procedures (SOPs) by “</a:t>
            </a:r>
            <a:r>
              <a:rPr lang="en-US" sz="1800" i="1" dirty="0"/>
              <a:t>failing to properly investigate, log, and archive questionable, aberrant, and unacceptable laboratory results so that (it) could conceal improprieties and continue to distribute and sell its drug products</a:t>
            </a:r>
            <a:r>
              <a:rPr lang="en-US" sz="1800" dirty="0"/>
              <a:t>”.</a:t>
            </a:r>
          </a:p>
          <a:p>
            <a:pPr marL="0" indent="0">
              <a:lnSpc>
                <a:spcPct val="110000"/>
              </a:lnSpc>
              <a:buNone/>
            </a:pPr>
            <a:r>
              <a:rPr lang="en-US" sz="1800" dirty="0"/>
              <a:t>The FDA goes on to detail specific allegations against the QA &amp; QC officials.  The former laboratory manager in QC at Able Labs, is accused of supervising the creation of false entries in chemist notebooks to support an ANDA (abbreviated new drug application).</a:t>
            </a:r>
          </a:p>
          <a:p>
            <a:pPr marL="0" indent="0">
              <a:lnSpc>
                <a:spcPct val="110000"/>
              </a:lnSpc>
              <a:buNone/>
            </a:pPr>
            <a:r>
              <a:rPr lang="en-US" sz="1800" dirty="0"/>
              <a:t>The former QC supervisor at Able Labs, is accused of manipulating data related to stability tests, and the assistant QC manager and VP of QA/QC faced similar accusations from the FDA.</a:t>
            </a:r>
          </a:p>
        </p:txBody>
      </p:sp>
    </p:spTree>
    <p:extLst>
      <p:ext uri="{BB962C8B-B14F-4D97-AF65-F5344CB8AC3E}">
        <p14:creationId xmlns:p14="http://schemas.microsoft.com/office/powerpoint/2010/main" val="3104830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109E-E5C5-4B91-971A-6ACA084A5493}"/>
              </a:ext>
            </a:extLst>
          </p:cNvPr>
          <p:cNvSpPr>
            <a:spLocks noGrp="1"/>
          </p:cNvSpPr>
          <p:nvPr>
            <p:ph type="title"/>
          </p:nvPr>
        </p:nvSpPr>
        <p:spPr/>
        <p:txBody>
          <a:bodyPr/>
          <a:lstStyle/>
          <a:p>
            <a:r>
              <a:rPr lang="en-US" dirty="0"/>
              <a:t>And There Are Consequences</a:t>
            </a:r>
          </a:p>
        </p:txBody>
      </p:sp>
      <p:sp>
        <p:nvSpPr>
          <p:cNvPr id="3" name="Content Placeholder 2">
            <a:extLst>
              <a:ext uri="{FF2B5EF4-FFF2-40B4-BE49-F238E27FC236}">
                <a16:creationId xmlns:a16="http://schemas.microsoft.com/office/drawing/2014/main" id="{CA5A886F-BF7F-4B69-9D7B-6D51CA19873F}"/>
              </a:ext>
            </a:extLst>
          </p:cNvPr>
          <p:cNvSpPr>
            <a:spLocks noGrp="1"/>
          </p:cNvSpPr>
          <p:nvPr>
            <p:ph idx="1"/>
          </p:nvPr>
        </p:nvSpPr>
        <p:spPr>
          <a:xfrm>
            <a:off x="385894" y="1619074"/>
            <a:ext cx="8219944" cy="4714613"/>
          </a:xfrm>
        </p:spPr>
        <p:txBody>
          <a:bodyPr/>
          <a:lstStyle/>
          <a:p>
            <a:pPr>
              <a:lnSpc>
                <a:spcPct val="114000"/>
              </a:lnSpc>
              <a:buClr>
                <a:srgbClr val="0070C0"/>
              </a:buClr>
            </a:pPr>
            <a:r>
              <a:rPr lang="en-US" sz="2400" dirty="0"/>
              <a:t>“Chinese courts call for death penalty for researchers who commit fraud”</a:t>
            </a:r>
          </a:p>
          <a:p>
            <a:pPr lvl="1">
              <a:lnSpc>
                <a:spcPct val="114000"/>
              </a:lnSpc>
              <a:buClr>
                <a:srgbClr val="0070C0"/>
              </a:buClr>
            </a:pPr>
            <a:r>
              <a:rPr lang="en-US" sz="2000" i="1" dirty="0"/>
              <a:t>The Watchdogs</a:t>
            </a:r>
            <a:r>
              <a:rPr lang="en-US" sz="2000" dirty="0"/>
              <a:t>, June 23 2017</a:t>
            </a:r>
          </a:p>
          <a:p>
            <a:pPr lvl="1">
              <a:lnSpc>
                <a:spcPct val="114000"/>
              </a:lnSpc>
              <a:buClr>
                <a:srgbClr val="0070C0"/>
              </a:buClr>
            </a:pPr>
            <a:r>
              <a:rPr lang="en-US" sz="2000" dirty="0"/>
              <a:t>“In the past few months, China has announced two new crackdowns on research misconduct – one of which could lead to executions for scientists who doctor their data.”</a:t>
            </a:r>
          </a:p>
          <a:p>
            <a:pPr lvl="1">
              <a:lnSpc>
                <a:spcPct val="114000"/>
              </a:lnSpc>
              <a:buClr>
                <a:srgbClr val="0070C0"/>
              </a:buClr>
            </a:pPr>
            <a:r>
              <a:rPr lang="en-US" sz="2000" dirty="0"/>
              <a:t>“If the misconduct ends up harming people, then the punishment on the table even includes the death penalty.”</a:t>
            </a:r>
          </a:p>
          <a:p>
            <a:pPr lvl="1">
              <a:lnSpc>
                <a:spcPct val="114000"/>
              </a:lnSpc>
              <a:buClr>
                <a:srgbClr val="0070C0"/>
              </a:buClr>
            </a:pPr>
            <a:r>
              <a:rPr lang="en-US" sz="2000" dirty="0"/>
              <a:t>Clinical trial data fraud is in the same category as counterfeiting.</a:t>
            </a:r>
          </a:p>
        </p:txBody>
      </p:sp>
    </p:spTree>
    <p:extLst>
      <p:ext uri="{BB962C8B-B14F-4D97-AF65-F5344CB8AC3E}">
        <p14:creationId xmlns:p14="http://schemas.microsoft.com/office/powerpoint/2010/main" val="2180955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Integrity Traps</a:t>
            </a:r>
          </a:p>
        </p:txBody>
      </p:sp>
      <p:sp>
        <p:nvSpPr>
          <p:cNvPr id="3" name="Content Placeholder 2"/>
          <p:cNvSpPr>
            <a:spLocks noGrp="1"/>
          </p:cNvSpPr>
          <p:nvPr>
            <p:ph idx="1"/>
          </p:nvPr>
        </p:nvSpPr>
        <p:spPr/>
        <p:txBody>
          <a:bodyPr>
            <a:normAutofit/>
          </a:bodyPr>
          <a:lstStyle/>
          <a:p>
            <a:pPr marL="0" indent="0">
              <a:buNone/>
            </a:pPr>
            <a:r>
              <a:rPr lang="en-US" sz="2000" dirty="0"/>
              <a:t>Five Common Traps</a:t>
            </a:r>
          </a:p>
          <a:p>
            <a:pPr marL="515938" lvl="1" indent="-342900">
              <a:buClr>
                <a:srgbClr val="0070C0"/>
              </a:buClr>
              <a:buFont typeface="+mj-lt"/>
              <a:buAutoNum type="arabicPeriod"/>
            </a:pPr>
            <a:r>
              <a:rPr lang="en-US" sz="2000" dirty="0"/>
              <a:t>Inadequate Process Control</a:t>
            </a:r>
          </a:p>
          <a:p>
            <a:pPr marL="515938" lvl="1" indent="-342900">
              <a:buClr>
                <a:srgbClr val="0070C0"/>
              </a:buClr>
              <a:buFont typeface="+mj-lt"/>
              <a:buAutoNum type="arabicPeriod"/>
            </a:pPr>
            <a:r>
              <a:rPr lang="en-US" sz="2000" dirty="0"/>
              <a:t>Lack of Process Monitoring</a:t>
            </a:r>
          </a:p>
          <a:p>
            <a:pPr marL="515938" lvl="1" indent="-342900">
              <a:buClr>
                <a:srgbClr val="0070C0"/>
              </a:buClr>
              <a:buFont typeface="+mj-lt"/>
              <a:buAutoNum type="arabicPeriod"/>
            </a:pPr>
            <a:r>
              <a:rPr lang="en-US" sz="2000" dirty="0"/>
              <a:t>Lack of Training/Oversight</a:t>
            </a:r>
          </a:p>
          <a:p>
            <a:pPr marL="515938" lvl="1" indent="-342900">
              <a:buClr>
                <a:srgbClr val="0070C0"/>
              </a:buClr>
              <a:buFont typeface="+mj-lt"/>
              <a:buAutoNum type="arabicPeriod"/>
            </a:pPr>
            <a:r>
              <a:rPr lang="en-US" sz="2000" dirty="0"/>
              <a:t>Inadequate Technology</a:t>
            </a:r>
          </a:p>
          <a:p>
            <a:pPr marL="515938" lvl="1" indent="-342900">
              <a:buClr>
                <a:srgbClr val="0070C0"/>
              </a:buClr>
              <a:buFont typeface="+mj-lt"/>
              <a:buAutoNum type="arabicPeriod"/>
            </a:pPr>
            <a:r>
              <a:rPr lang="en-US" sz="2000" dirty="0"/>
              <a:t>Absence of a Strong Quality Culture</a:t>
            </a:r>
          </a:p>
          <a:p>
            <a:pPr marL="515938" lvl="1" indent="-342900">
              <a:buFont typeface="+mj-lt"/>
              <a:buAutoNum type="arabicPeriod"/>
            </a:pPr>
            <a:endParaRPr lang="en-US" sz="2000" dirty="0"/>
          </a:p>
          <a:p>
            <a:pPr marL="173038" lvl="1" indent="0">
              <a:buNone/>
            </a:pPr>
            <a:r>
              <a:rPr lang="en-US" sz="2000" i="1" dirty="0"/>
              <a:t>How to Avoid a Data Integrity Citation, What Your Company Needs to Know in Today’s Regulatory Environment</a:t>
            </a:r>
            <a:r>
              <a:rPr lang="en-US" sz="2000" dirty="0"/>
              <a:t>; PDA Letter; Mercer, Mylan, Mylan; July/August 2016</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308" y="1625462"/>
            <a:ext cx="3070066" cy="2038716"/>
          </a:xfrm>
          <a:prstGeom prst="rect">
            <a:avLst/>
          </a:prstGeom>
        </p:spPr>
      </p:pic>
    </p:spTree>
    <p:extLst>
      <p:ext uri="{BB962C8B-B14F-4D97-AF65-F5344CB8AC3E}">
        <p14:creationId xmlns:p14="http://schemas.microsoft.com/office/powerpoint/2010/main" val="3201920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516" y="158262"/>
            <a:ext cx="7314384" cy="984738"/>
          </a:xfrm>
        </p:spPr>
        <p:txBody>
          <a:bodyPr/>
          <a:lstStyle/>
          <a:p>
            <a:pPr>
              <a:lnSpc>
                <a:spcPct val="114000"/>
              </a:lnSpc>
              <a:spcAft>
                <a:spcPts val="600"/>
              </a:spcAft>
            </a:pPr>
            <a:r>
              <a:rPr lang="en-US" sz="1800" dirty="0">
                <a:solidFill>
                  <a:schemeClr val="accent1"/>
                </a:solidFill>
              </a:rPr>
              <a:t>Data Integrity Traps </a:t>
            </a:r>
            <a:br>
              <a:rPr lang="en-US" dirty="0"/>
            </a:br>
            <a:r>
              <a:rPr lang="en-US" dirty="0"/>
              <a:t>Inadequate Process Control</a:t>
            </a:r>
          </a:p>
        </p:txBody>
      </p:sp>
      <p:sp>
        <p:nvSpPr>
          <p:cNvPr id="3" name="Content Placeholder 2"/>
          <p:cNvSpPr>
            <a:spLocks noGrp="1"/>
          </p:cNvSpPr>
          <p:nvPr>
            <p:ph idx="1"/>
          </p:nvPr>
        </p:nvSpPr>
        <p:spPr>
          <a:xfrm>
            <a:off x="373063" y="1691547"/>
            <a:ext cx="8232775" cy="4649788"/>
          </a:xfrm>
        </p:spPr>
        <p:txBody>
          <a:bodyPr/>
          <a:lstStyle/>
          <a:p>
            <a:pPr>
              <a:lnSpc>
                <a:spcPct val="110000"/>
              </a:lnSpc>
              <a:buClr>
                <a:srgbClr val="0070C0"/>
              </a:buClr>
            </a:pPr>
            <a:r>
              <a:rPr lang="en-US" sz="2000" b="1" dirty="0"/>
              <a:t>Need procedures to minimize unintentional errors</a:t>
            </a:r>
          </a:p>
          <a:p>
            <a:pPr lvl="1">
              <a:lnSpc>
                <a:spcPct val="110000"/>
              </a:lnSpc>
              <a:buClr>
                <a:srgbClr val="0070C0"/>
              </a:buClr>
            </a:pPr>
            <a:r>
              <a:rPr lang="en-US" sz="2000" dirty="0"/>
              <a:t>Examples:  Second person (checker) for critical steps, in-process testing, written procedures for what was done – manufacturing records and QC testing records</a:t>
            </a:r>
          </a:p>
          <a:p>
            <a:pPr>
              <a:lnSpc>
                <a:spcPct val="110000"/>
              </a:lnSpc>
              <a:buClr>
                <a:srgbClr val="0070C0"/>
              </a:buClr>
            </a:pPr>
            <a:r>
              <a:rPr lang="en-US" sz="2000" dirty="0"/>
              <a:t>Need system controls and review procedures in place to detect any manipulation of data (audit trails)</a:t>
            </a:r>
          </a:p>
          <a:p>
            <a:pPr lvl="1">
              <a:lnSpc>
                <a:spcPct val="110000"/>
              </a:lnSpc>
              <a:buClr>
                <a:srgbClr val="0070C0"/>
              </a:buClr>
            </a:pPr>
            <a:r>
              <a:rPr lang="en-US" sz="2000" dirty="0"/>
              <a:t>Examples:  </a:t>
            </a:r>
          </a:p>
          <a:p>
            <a:pPr lvl="2">
              <a:lnSpc>
                <a:spcPct val="110000"/>
              </a:lnSpc>
              <a:buClr>
                <a:srgbClr val="0070C0"/>
              </a:buClr>
            </a:pPr>
            <a:r>
              <a:rPr lang="en-US" sz="2000" dirty="0"/>
              <a:t>Supervisor and Quality Assurance review of manufacturing and QC testing records, Audits of records and procedures</a:t>
            </a:r>
          </a:p>
          <a:p>
            <a:pPr lvl="2">
              <a:lnSpc>
                <a:spcPct val="110000"/>
              </a:lnSpc>
              <a:buClr>
                <a:srgbClr val="0070C0"/>
              </a:buClr>
            </a:pPr>
            <a:r>
              <a:rPr lang="en-US" sz="2000" dirty="0"/>
              <a:t>Need computer system controls to prevent unauthorized access to modify, delete, or not save electronic data files; 21 CFR Part 11</a:t>
            </a:r>
          </a:p>
          <a:p>
            <a:pPr marL="0" indent="0">
              <a:buNone/>
            </a:pPr>
            <a:endParaRPr lang="en-US" dirty="0"/>
          </a:p>
          <a:p>
            <a:endParaRPr lang="en-US" dirty="0"/>
          </a:p>
        </p:txBody>
      </p:sp>
    </p:spTree>
    <p:extLst>
      <p:ext uri="{BB962C8B-B14F-4D97-AF65-F5344CB8AC3E}">
        <p14:creationId xmlns:p14="http://schemas.microsoft.com/office/powerpoint/2010/main" val="2212333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148" y="233709"/>
            <a:ext cx="5973704" cy="951807"/>
          </a:xfrm>
        </p:spPr>
        <p:txBody>
          <a:bodyPr/>
          <a:lstStyle/>
          <a:p>
            <a:pPr>
              <a:lnSpc>
                <a:spcPct val="114000"/>
              </a:lnSpc>
              <a:spcAft>
                <a:spcPts val="600"/>
              </a:spcAft>
            </a:pPr>
            <a:r>
              <a:rPr lang="en-US" sz="1800" dirty="0">
                <a:solidFill>
                  <a:schemeClr val="accent1"/>
                </a:solidFill>
              </a:rPr>
              <a:t>Data Integrity Traps </a:t>
            </a:r>
            <a:br>
              <a:rPr lang="en-US" sz="2800" dirty="0"/>
            </a:br>
            <a:r>
              <a:rPr lang="en-US" dirty="0"/>
              <a:t>Lack of Process Monitoring</a:t>
            </a:r>
          </a:p>
        </p:txBody>
      </p:sp>
      <p:sp>
        <p:nvSpPr>
          <p:cNvPr id="3" name="Content Placeholder 2"/>
          <p:cNvSpPr>
            <a:spLocks noGrp="1"/>
          </p:cNvSpPr>
          <p:nvPr>
            <p:ph idx="1"/>
          </p:nvPr>
        </p:nvSpPr>
        <p:spPr>
          <a:xfrm>
            <a:off x="436418" y="1888066"/>
            <a:ext cx="8005157" cy="4260321"/>
          </a:xfrm>
        </p:spPr>
        <p:txBody>
          <a:bodyPr>
            <a:normAutofit/>
          </a:bodyPr>
          <a:lstStyle/>
          <a:p>
            <a:pPr>
              <a:lnSpc>
                <a:spcPct val="114000"/>
              </a:lnSpc>
              <a:spcBef>
                <a:spcPts val="2400"/>
              </a:spcBef>
              <a:buClr>
                <a:srgbClr val="0070C0"/>
              </a:buClr>
            </a:pPr>
            <a:r>
              <a:rPr lang="en-US" sz="2000" dirty="0"/>
              <a:t>Internal data integrity self-inspections should be conducted</a:t>
            </a:r>
          </a:p>
          <a:p>
            <a:pPr>
              <a:lnSpc>
                <a:spcPct val="114000"/>
              </a:lnSpc>
              <a:spcBef>
                <a:spcPts val="2400"/>
              </a:spcBef>
              <a:buClr>
                <a:srgbClr val="0070C0"/>
              </a:buClr>
            </a:pPr>
            <a:r>
              <a:rPr lang="en-US" sz="2000" dirty="0"/>
              <a:t>Routine review of data including audit trails</a:t>
            </a:r>
          </a:p>
          <a:p>
            <a:pPr>
              <a:lnSpc>
                <a:spcPct val="114000"/>
              </a:lnSpc>
              <a:spcBef>
                <a:spcPts val="2400"/>
              </a:spcBef>
              <a:buClr>
                <a:srgbClr val="0070C0"/>
              </a:buClr>
            </a:pPr>
            <a:r>
              <a:rPr lang="en-US" sz="2000" dirty="0"/>
              <a:t>Make sure contract manufacturers and testing organizations are also compliant – include data integrity commitments in Quality Agreements</a:t>
            </a:r>
          </a:p>
        </p:txBody>
      </p:sp>
    </p:spTree>
    <p:extLst>
      <p:ext uri="{BB962C8B-B14F-4D97-AF65-F5344CB8AC3E}">
        <p14:creationId xmlns:p14="http://schemas.microsoft.com/office/powerpoint/2010/main" val="680224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260" y="202288"/>
            <a:ext cx="7498235" cy="1114784"/>
          </a:xfrm>
        </p:spPr>
        <p:txBody>
          <a:bodyPr/>
          <a:lstStyle/>
          <a:p>
            <a:pPr>
              <a:lnSpc>
                <a:spcPct val="114000"/>
              </a:lnSpc>
              <a:spcAft>
                <a:spcPts val="600"/>
              </a:spcAft>
            </a:pPr>
            <a:r>
              <a:rPr lang="en-US" sz="1800" dirty="0">
                <a:solidFill>
                  <a:schemeClr val="accent1"/>
                </a:solidFill>
              </a:rPr>
              <a:t>Data Integrity Traps </a:t>
            </a:r>
            <a:br>
              <a:rPr lang="en-US" sz="2800" dirty="0">
                <a:solidFill>
                  <a:schemeClr val="accent1"/>
                </a:solidFill>
              </a:rPr>
            </a:br>
            <a:r>
              <a:rPr lang="en-US" dirty="0"/>
              <a:t>Lack of Training/Oversight</a:t>
            </a:r>
          </a:p>
        </p:txBody>
      </p:sp>
      <p:sp>
        <p:nvSpPr>
          <p:cNvPr id="3" name="Content Placeholder 2"/>
          <p:cNvSpPr>
            <a:spLocks noGrp="1"/>
          </p:cNvSpPr>
          <p:nvPr>
            <p:ph idx="1"/>
          </p:nvPr>
        </p:nvSpPr>
        <p:spPr>
          <a:xfrm>
            <a:off x="461356" y="1721965"/>
            <a:ext cx="8079972" cy="4023255"/>
          </a:xfrm>
        </p:spPr>
        <p:txBody>
          <a:bodyPr/>
          <a:lstStyle/>
          <a:p>
            <a:pPr>
              <a:lnSpc>
                <a:spcPct val="114000"/>
              </a:lnSpc>
              <a:spcBef>
                <a:spcPts val="1800"/>
              </a:spcBef>
              <a:buClr>
                <a:srgbClr val="0070C0"/>
              </a:buClr>
            </a:pPr>
            <a:r>
              <a:rPr lang="en-US" dirty="0"/>
              <a:t>There should be sufficient supervisor/manager involvement in daily operations to ensure employee commitment to data integrity</a:t>
            </a:r>
          </a:p>
          <a:p>
            <a:pPr>
              <a:lnSpc>
                <a:spcPct val="114000"/>
              </a:lnSpc>
              <a:spcBef>
                <a:spcPts val="1800"/>
              </a:spcBef>
              <a:buClr>
                <a:srgbClr val="0070C0"/>
              </a:buClr>
            </a:pPr>
            <a:r>
              <a:rPr lang="en-US" dirty="0"/>
              <a:t>Provide ongoing data integrity training to management and staff to make them aware of data integrity issues and trends</a:t>
            </a:r>
          </a:p>
          <a:p>
            <a:pPr>
              <a:lnSpc>
                <a:spcPct val="114000"/>
              </a:lnSpc>
              <a:spcBef>
                <a:spcPts val="1800"/>
              </a:spcBef>
              <a:buClr>
                <a:srgbClr val="0070C0"/>
              </a:buClr>
            </a:pPr>
            <a:r>
              <a:rPr lang="en-US" dirty="0"/>
              <a:t>An informed and engaged staff can highlight potential issues</a:t>
            </a:r>
          </a:p>
        </p:txBody>
      </p:sp>
    </p:spTree>
    <p:extLst>
      <p:ext uri="{BB962C8B-B14F-4D97-AF65-F5344CB8AC3E}">
        <p14:creationId xmlns:p14="http://schemas.microsoft.com/office/powerpoint/2010/main" val="243820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spcBef>
                <a:spcPts val="1200"/>
              </a:spcBef>
              <a:spcAft>
                <a:spcPts val="600"/>
              </a:spcAft>
            </a:pPr>
            <a:r>
              <a:rPr lang="en-US" sz="1800" dirty="0">
                <a:solidFill>
                  <a:schemeClr val="accent1"/>
                </a:solidFill>
              </a:rPr>
              <a:t>Data Integrity Traps </a:t>
            </a:r>
            <a:br>
              <a:rPr lang="en-US" sz="2800" dirty="0">
                <a:solidFill>
                  <a:schemeClr val="accent1"/>
                </a:solidFill>
              </a:rPr>
            </a:br>
            <a:r>
              <a:rPr lang="en-US" dirty="0"/>
              <a:t>Inadequate Technology</a:t>
            </a:r>
          </a:p>
        </p:txBody>
      </p:sp>
      <p:sp>
        <p:nvSpPr>
          <p:cNvPr id="3" name="Content Placeholder 2"/>
          <p:cNvSpPr>
            <a:spLocks noGrp="1"/>
          </p:cNvSpPr>
          <p:nvPr>
            <p:ph idx="1"/>
          </p:nvPr>
        </p:nvSpPr>
        <p:spPr>
          <a:xfrm>
            <a:off x="151002" y="1711353"/>
            <a:ext cx="8454837" cy="4944360"/>
          </a:xfrm>
        </p:spPr>
        <p:txBody>
          <a:bodyPr>
            <a:noAutofit/>
          </a:bodyPr>
          <a:lstStyle/>
          <a:p>
            <a:pPr>
              <a:lnSpc>
                <a:spcPct val="114000"/>
              </a:lnSpc>
              <a:spcBef>
                <a:spcPts val="1200"/>
              </a:spcBef>
              <a:buClr>
                <a:srgbClr val="0070C0"/>
              </a:buClr>
            </a:pPr>
            <a:r>
              <a:rPr lang="en-US" sz="2000" dirty="0"/>
              <a:t>Computers and digitally controlled equipment must be 21 CFR Part 11 Compliant including being qualified/validated to evaluate data integrity issues </a:t>
            </a:r>
          </a:p>
          <a:p>
            <a:pPr lvl="1">
              <a:lnSpc>
                <a:spcPct val="114000"/>
              </a:lnSpc>
              <a:spcBef>
                <a:spcPts val="1200"/>
              </a:spcBef>
              <a:buClr>
                <a:srgbClr val="0070C0"/>
              </a:buClr>
            </a:pPr>
            <a:r>
              <a:rPr lang="en-US" sz="2000" dirty="0"/>
              <a:t>Computers need to be secure, do not share passwords.</a:t>
            </a:r>
          </a:p>
          <a:p>
            <a:pPr lvl="1">
              <a:lnSpc>
                <a:spcPct val="114000"/>
              </a:lnSpc>
              <a:spcBef>
                <a:spcPts val="1200"/>
              </a:spcBef>
              <a:buClr>
                <a:srgbClr val="0070C0"/>
              </a:buClr>
            </a:pPr>
            <a:r>
              <a:rPr lang="en-US" sz="2000" dirty="0"/>
              <a:t>Computer system needs to adequately define or segregate user levels and software privileges (such as who can modify records).</a:t>
            </a:r>
          </a:p>
          <a:p>
            <a:pPr lvl="1">
              <a:lnSpc>
                <a:spcPct val="114000"/>
              </a:lnSpc>
              <a:spcBef>
                <a:spcPts val="1200"/>
              </a:spcBef>
              <a:buClr>
                <a:srgbClr val="0070C0"/>
              </a:buClr>
            </a:pPr>
            <a:r>
              <a:rPr lang="en-US" sz="2000" dirty="0"/>
              <a:t>Computer systems need to have an audit trail (who, what, why, where, and when). The audit trail needs to track creation, modification, or deletion of data.</a:t>
            </a:r>
          </a:p>
          <a:p>
            <a:pPr lvl="2">
              <a:lnSpc>
                <a:spcPct val="114000"/>
              </a:lnSpc>
              <a:spcBef>
                <a:spcPts val="1200"/>
              </a:spcBef>
              <a:buClr>
                <a:srgbClr val="0070C0"/>
              </a:buClr>
            </a:pPr>
            <a:r>
              <a:rPr lang="en-US" sz="2000" dirty="0"/>
              <a:t>Example: For an HPLC, the audit trail could include the user name, date/time of run, integration parameters used, details of reprocessing if any, change justification for reprocessing</a:t>
            </a:r>
          </a:p>
        </p:txBody>
      </p:sp>
    </p:spTree>
    <p:extLst>
      <p:ext uri="{BB962C8B-B14F-4D97-AF65-F5344CB8AC3E}">
        <p14:creationId xmlns:p14="http://schemas.microsoft.com/office/powerpoint/2010/main" val="2786800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2163E-9754-4F7B-9BDB-EBFB2FDBD6C1}"/>
              </a:ext>
            </a:extLst>
          </p:cNvPr>
          <p:cNvSpPr>
            <a:spLocks noGrp="1"/>
          </p:cNvSpPr>
          <p:nvPr>
            <p:ph type="title"/>
          </p:nvPr>
        </p:nvSpPr>
        <p:spPr/>
        <p:txBody>
          <a:bodyPr/>
          <a:lstStyle/>
          <a:p>
            <a:pPr>
              <a:lnSpc>
                <a:spcPct val="114000"/>
              </a:lnSpc>
            </a:pPr>
            <a:r>
              <a:rPr lang="en-US" dirty="0"/>
              <a:t>21 CFR Part 11 </a:t>
            </a:r>
            <a:br>
              <a:rPr lang="en-US" dirty="0"/>
            </a:br>
            <a:r>
              <a:rPr lang="en-US" dirty="0"/>
              <a:t>Electronic Records &amp; Signatures</a:t>
            </a:r>
          </a:p>
        </p:txBody>
      </p:sp>
      <p:sp>
        <p:nvSpPr>
          <p:cNvPr id="3" name="Content Placeholder 2">
            <a:extLst>
              <a:ext uri="{FF2B5EF4-FFF2-40B4-BE49-F238E27FC236}">
                <a16:creationId xmlns:a16="http://schemas.microsoft.com/office/drawing/2014/main" id="{9DDFE8F9-ACAD-40F3-95AC-F37CC598EE50}"/>
              </a:ext>
            </a:extLst>
          </p:cNvPr>
          <p:cNvSpPr>
            <a:spLocks noGrp="1"/>
          </p:cNvSpPr>
          <p:nvPr>
            <p:ph idx="1"/>
          </p:nvPr>
        </p:nvSpPr>
        <p:spPr/>
        <p:txBody>
          <a:bodyPr/>
          <a:lstStyle/>
          <a:p>
            <a:pPr>
              <a:buClr>
                <a:srgbClr val="0070C0"/>
              </a:buClr>
            </a:pPr>
            <a:r>
              <a:rPr lang="en-US" dirty="0"/>
              <a:t>Computer systems (including hardware and software), … shall be readily available for … FDA inspection.</a:t>
            </a:r>
          </a:p>
          <a:p>
            <a:pPr>
              <a:buClr>
                <a:srgbClr val="0070C0"/>
              </a:buClr>
            </a:pPr>
            <a:r>
              <a:rPr lang="en-US" dirty="0"/>
              <a:t>Validation of [computer] systems</a:t>
            </a:r>
          </a:p>
          <a:p>
            <a:pPr>
              <a:buClr>
                <a:srgbClr val="0070C0"/>
              </a:buClr>
            </a:pPr>
            <a:r>
              <a:rPr lang="en-US" dirty="0"/>
              <a:t>The ability to generate accurate … copies …</a:t>
            </a:r>
          </a:p>
          <a:p>
            <a:pPr>
              <a:buClr>
                <a:srgbClr val="0070C0"/>
              </a:buClr>
            </a:pPr>
            <a:r>
              <a:rPr lang="en-US" dirty="0"/>
              <a:t>Protection of records …  [data &amp; records are backed up]</a:t>
            </a:r>
          </a:p>
          <a:p>
            <a:pPr>
              <a:buClr>
                <a:srgbClr val="0070C0"/>
              </a:buClr>
            </a:pPr>
            <a:r>
              <a:rPr lang="en-US" dirty="0"/>
              <a:t>Limiting system access …  [passwords, PIV cards, etc.)</a:t>
            </a:r>
          </a:p>
          <a:p>
            <a:pPr>
              <a:buClr>
                <a:srgbClr val="0070C0"/>
              </a:buClr>
            </a:pPr>
            <a:r>
              <a:rPr lang="en-US" dirty="0"/>
              <a:t>Use of secure, computer-generated, time-stamped audit trails …</a:t>
            </a:r>
          </a:p>
          <a:p>
            <a:pPr>
              <a:buClr>
                <a:srgbClr val="0070C0"/>
              </a:buClr>
            </a:pPr>
            <a:r>
              <a:rPr lang="en-US" dirty="0"/>
              <a:t>Persons … have the education, training, and experience …</a:t>
            </a:r>
          </a:p>
          <a:p>
            <a:pPr>
              <a:buClr>
                <a:srgbClr val="0070C0"/>
              </a:buClr>
            </a:pPr>
            <a:r>
              <a:rPr lang="en-US" dirty="0"/>
              <a:t>… written polices …</a:t>
            </a:r>
          </a:p>
          <a:p>
            <a:pPr>
              <a:buClr>
                <a:srgbClr val="0070C0"/>
              </a:buClr>
            </a:pPr>
            <a:r>
              <a:rPr lang="en-US" dirty="0"/>
              <a:t>… change control …</a:t>
            </a:r>
          </a:p>
          <a:p>
            <a:pPr>
              <a:buClr>
                <a:srgbClr val="0070C0"/>
              </a:buClr>
            </a:pPr>
            <a:r>
              <a:rPr lang="en-US" dirty="0"/>
              <a:t>Each electronic signature shall be unique …  [and permanent]</a:t>
            </a:r>
          </a:p>
        </p:txBody>
      </p:sp>
    </p:spTree>
    <p:extLst>
      <p:ext uri="{BB962C8B-B14F-4D97-AF65-F5344CB8AC3E}">
        <p14:creationId xmlns:p14="http://schemas.microsoft.com/office/powerpoint/2010/main" val="357692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68260" y="202288"/>
            <a:ext cx="7684719" cy="1215452"/>
          </a:xfrm>
        </p:spPr>
        <p:txBody>
          <a:bodyPr/>
          <a:lstStyle/>
          <a:p>
            <a:pPr>
              <a:defRPr/>
            </a:pPr>
            <a:r>
              <a:rPr lang="en-US" sz="2800" dirty="0"/>
              <a:t>Objectives</a:t>
            </a:r>
          </a:p>
        </p:txBody>
      </p:sp>
      <p:sp>
        <p:nvSpPr>
          <p:cNvPr id="5123" name="Rectangle 3"/>
          <p:cNvSpPr>
            <a:spLocks noGrp="1" noChangeArrowheads="1"/>
          </p:cNvSpPr>
          <p:nvPr>
            <p:ph idx="1"/>
          </p:nvPr>
        </p:nvSpPr>
        <p:spPr>
          <a:xfrm>
            <a:off x="403139" y="1663758"/>
            <a:ext cx="8232775" cy="3623137"/>
          </a:xfrm>
        </p:spPr>
        <p:txBody>
          <a:bodyPr>
            <a:normAutofit/>
          </a:bodyPr>
          <a:lstStyle/>
          <a:p>
            <a:pPr>
              <a:lnSpc>
                <a:spcPct val="114000"/>
              </a:lnSpc>
              <a:buClr>
                <a:srgbClr val="0070C0"/>
              </a:buClr>
            </a:pPr>
            <a:r>
              <a:rPr lang="en-US" sz="2000" dirty="0"/>
              <a:t>Define Data Integrity</a:t>
            </a:r>
          </a:p>
          <a:p>
            <a:pPr>
              <a:lnSpc>
                <a:spcPct val="114000"/>
              </a:lnSpc>
              <a:buClr>
                <a:srgbClr val="0070C0"/>
              </a:buClr>
            </a:pPr>
            <a:r>
              <a:rPr lang="en-US" sz="2000" dirty="0"/>
              <a:t>FDA Expectations</a:t>
            </a:r>
          </a:p>
          <a:p>
            <a:pPr>
              <a:lnSpc>
                <a:spcPct val="114000"/>
              </a:lnSpc>
              <a:buClr>
                <a:srgbClr val="0070C0"/>
              </a:buClr>
            </a:pPr>
            <a:r>
              <a:rPr lang="en-US" sz="2000" dirty="0"/>
              <a:t>Examples of Data Integrity Issues</a:t>
            </a:r>
          </a:p>
          <a:p>
            <a:pPr>
              <a:lnSpc>
                <a:spcPct val="114000"/>
              </a:lnSpc>
              <a:buClr>
                <a:srgbClr val="0070C0"/>
              </a:buClr>
            </a:pPr>
            <a:r>
              <a:rPr lang="en-US" sz="2000" dirty="0"/>
              <a:t>Common Data Integrity Traps</a:t>
            </a:r>
          </a:p>
          <a:p>
            <a:pPr>
              <a:lnSpc>
                <a:spcPct val="114000"/>
              </a:lnSpc>
              <a:buClr>
                <a:srgbClr val="0070C0"/>
              </a:buClr>
            </a:pPr>
            <a:r>
              <a:rPr lang="en-US" sz="2000" dirty="0"/>
              <a:t>Documentation Control</a:t>
            </a:r>
          </a:p>
          <a:p>
            <a:pPr>
              <a:lnSpc>
                <a:spcPct val="114000"/>
              </a:lnSpc>
              <a:buClr>
                <a:srgbClr val="0070C0"/>
              </a:buClr>
            </a:pPr>
            <a:r>
              <a:rPr lang="en-US" sz="2000" dirty="0"/>
              <a:t>How Does this Apply to BDP Staff</a:t>
            </a:r>
          </a:p>
        </p:txBody>
      </p:sp>
    </p:spTree>
    <p:extLst>
      <p:ext uri="{BB962C8B-B14F-4D97-AF65-F5344CB8AC3E}">
        <p14:creationId xmlns:p14="http://schemas.microsoft.com/office/powerpoint/2010/main" val="3724310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4000"/>
              </a:lnSpc>
              <a:spcAft>
                <a:spcPts val="600"/>
              </a:spcAft>
            </a:pPr>
            <a:r>
              <a:rPr lang="en-US" sz="1800" dirty="0">
                <a:solidFill>
                  <a:schemeClr val="accent2"/>
                </a:solidFill>
              </a:rPr>
              <a:t>Data Integrity Traps </a:t>
            </a:r>
            <a:br>
              <a:rPr lang="en-US" sz="2800" dirty="0">
                <a:solidFill>
                  <a:schemeClr val="accent1"/>
                </a:solidFill>
              </a:rPr>
            </a:br>
            <a:r>
              <a:rPr lang="en-US" dirty="0"/>
              <a:t>Absence of a Strong Quality Culture</a:t>
            </a:r>
          </a:p>
        </p:txBody>
      </p:sp>
      <p:sp>
        <p:nvSpPr>
          <p:cNvPr id="3" name="Content Placeholder 2"/>
          <p:cNvSpPr>
            <a:spLocks noGrp="1"/>
          </p:cNvSpPr>
          <p:nvPr>
            <p:ph idx="1"/>
          </p:nvPr>
        </p:nvSpPr>
        <p:spPr>
          <a:xfrm>
            <a:off x="373063" y="1818640"/>
            <a:ext cx="8151639" cy="2994429"/>
          </a:xfrm>
        </p:spPr>
        <p:txBody>
          <a:bodyPr/>
          <a:lstStyle/>
          <a:p>
            <a:pPr>
              <a:lnSpc>
                <a:spcPct val="114000"/>
              </a:lnSpc>
              <a:spcBef>
                <a:spcPts val="1800"/>
              </a:spcBef>
              <a:buClr>
                <a:srgbClr val="0070C0"/>
              </a:buClr>
            </a:pPr>
            <a:r>
              <a:rPr lang="en-US" sz="2400" dirty="0"/>
              <a:t>Management must promote and encourage a strong Quality Culture.</a:t>
            </a:r>
          </a:p>
          <a:p>
            <a:pPr lvl="1">
              <a:lnSpc>
                <a:spcPct val="114000"/>
              </a:lnSpc>
              <a:spcBef>
                <a:spcPts val="1800"/>
              </a:spcBef>
              <a:buClr>
                <a:srgbClr val="0070C0"/>
              </a:buClr>
            </a:pPr>
            <a:r>
              <a:rPr lang="en-US" sz="2200" b="1" dirty="0"/>
              <a:t>Must set a good example</a:t>
            </a:r>
          </a:p>
          <a:p>
            <a:pPr>
              <a:lnSpc>
                <a:spcPct val="114000"/>
              </a:lnSpc>
              <a:spcBef>
                <a:spcPts val="1800"/>
              </a:spcBef>
              <a:buClr>
                <a:srgbClr val="0070C0"/>
              </a:buClr>
            </a:pPr>
            <a:r>
              <a:rPr lang="en-US" sz="2400" dirty="0"/>
              <a:t>Management should reward people that raise issues, questions, and discussions that promote quality.</a:t>
            </a:r>
          </a:p>
        </p:txBody>
      </p:sp>
    </p:spTree>
    <p:extLst>
      <p:ext uri="{BB962C8B-B14F-4D97-AF65-F5344CB8AC3E}">
        <p14:creationId xmlns:p14="http://schemas.microsoft.com/office/powerpoint/2010/main" val="763111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DF3D-4AF0-4E76-8478-0AD418644855}"/>
              </a:ext>
            </a:extLst>
          </p:cNvPr>
          <p:cNvSpPr>
            <a:spLocks noGrp="1"/>
          </p:cNvSpPr>
          <p:nvPr>
            <p:ph type="title"/>
          </p:nvPr>
        </p:nvSpPr>
        <p:spPr/>
        <p:txBody>
          <a:bodyPr/>
          <a:lstStyle/>
          <a:p>
            <a:r>
              <a:rPr lang="en-US" dirty="0"/>
              <a:t>Document Control</a:t>
            </a:r>
          </a:p>
        </p:txBody>
      </p:sp>
      <p:sp>
        <p:nvSpPr>
          <p:cNvPr id="6" name="TextBox 5">
            <a:extLst>
              <a:ext uri="{FF2B5EF4-FFF2-40B4-BE49-F238E27FC236}">
                <a16:creationId xmlns:a16="http://schemas.microsoft.com/office/drawing/2014/main" id="{C08B1758-5169-47D6-9AEE-9340AED4D7A5}"/>
              </a:ext>
            </a:extLst>
          </p:cNvPr>
          <p:cNvSpPr txBox="1"/>
          <p:nvPr/>
        </p:nvSpPr>
        <p:spPr>
          <a:xfrm>
            <a:off x="458488" y="1924918"/>
            <a:ext cx="8042466" cy="3874522"/>
          </a:xfrm>
          <a:prstGeom prst="rect">
            <a:avLst/>
          </a:prstGeom>
          <a:noFill/>
        </p:spPr>
        <p:txBody>
          <a:bodyPr wrap="square" rtlCol="0">
            <a:spAutoFit/>
          </a:bodyPr>
          <a:lstStyle/>
          <a:p>
            <a:pPr marL="285750" indent="-285750">
              <a:lnSpc>
                <a:spcPct val="114000"/>
              </a:lnSpc>
              <a:spcBef>
                <a:spcPts val="1200"/>
              </a:spcBef>
              <a:buFont typeface="Arial" panose="020B0604020202020204" pitchFamily="34" charset="0"/>
              <a:buChar char="•"/>
            </a:pPr>
            <a:r>
              <a:rPr lang="en-US" sz="2000" b="1" dirty="0">
                <a:solidFill>
                  <a:srgbClr val="7030A0"/>
                </a:solidFill>
              </a:rPr>
              <a:t>Document controls must be in place to assure product quality</a:t>
            </a:r>
            <a:r>
              <a:rPr lang="en-US" b="1" dirty="0">
                <a:solidFill>
                  <a:srgbClr val="7030A0"/>
                </a:solidFill>
              </a:rPr>
              <a:t> </a:t>
            </a:r>
            <a:r>
              <a:rPr lang="en-US" dirty="0"/>
              <a:t>(21 CFR 211.100, 211.160 (a), 211.186)</a:t>
            </a:r>
          </a:p>
          <a:p>
            <a:pPr marL="285750" indent="-285750">
              <a:lnSpc>
                <a:spcPct val="114000"/>
              </a:lnSpc>
              <a:spcBef>
                <a:spcPts val="1200"/>
              </a:spcBef>
              <a:buClr>
                <a:srgbClr val="0070C0"/>
              </a:buClr>
              <a:buFont typeface="Arial" panose="020B0604020202020204" pitchFamily="34" charset="0"/>
              <a:buChar char="•"/>
            </a:pPr>
            <a:r>
              <a:rPr lang="en-US" dirty="0"/>
              <a:t>If blank forms (Batch Records, Worksheets, laboratory notebooks, etc.) are used the FDA states that they be controlled by the Quality Unit (QA).</a:t>
            </a:r>
          </a:p>
          <a:p>
            <a:pPr marL="742950" lvl="1" indent="-285750">
              <a:lnSpc>
                <a:spcPct val="114000"/>
              </a:lnSpc>
              <a:spcBef>
                <a:spcPts val="1200"/>
              </a:spcBef>
              <a:buClr>
                <a:srgbClr val="0070C0"/>
              </a:buClr>
              <a:buFont typeface="Arial" panose="020B0604020202020204" pitchFamily="34" charset="0"/>
              <a:buChar char="−"/>
            </a:pPr>
            <a:r>
              <a:rPr lang="en-US" dirty="0"/>
              <a:t>Numbered sets of blank forms issued should be returned to the Quality Unit and reconciled upon completion of issued forms.  </a:t>
            </a:r>
          </a:p>
          <a:p>
            <a:pPr marL="742950" lvl="1" indent="-285750">
              <a:lnSpc>
                <a:spcPct val="114000"/>
              </a:lnSpc>
              <a:spcBef>
                <a:spcPts val="1200"/>
              </a:spcBef>
              <a:buClr>
                <a:srgbClr val="0070C0"/>
              </a:buClr>
              <a:buFont typeface="Arial" panose="020B0604020202020204" pitchFamily="34" charset="0"/>
              <a:buChar char="−"/>
            </a:pPr>
            <a:r>
              <a:rPr lang="en-US" dirty="0"/>
              <a:t>Incomplete, unused, or erroneous forms should be kept as part of the permanent record with written justification if replaced.</a:t>
            </a:r>
          </a:p>
          <a:p>
            <a:pPr marL="742950" lvl="1" indent="-285750">
              <a:lnSpc>
                <a:spcPct val="114000"/>
              </a:lnSpc>
              <a:spcBef>
                <a:spcPts val="1200"/>
              </a:spcBef>
              <a:buClr>
                <a:srgbClr val="0070C0"/>
              </a:buClr>
              <a:buFont typeface="Arial" panose="020B0604020202020204" pitchFamily="34" charset="0"/>
              <a:buChar char="−"/>
            </a:pPr>
            <a:r>
              <a:rPr lang="en-US" dirty="0"/>
              <a:t>Pages of documents should be numbered when issued to ensure all pages are returned and no pages are missing.</a:t>
            </a:r>
          </a:p>
        </p:txBody>
      </p:sp>
    </p:spTree>
    <p:extLst>
      <p:ext uri="{BB962C8B-B14F-4D97-AF65-F5344CB8AC3E}">
        <p14:creationId xmlns:p14="http://schemas.microsoft.com/office/powerpoint/2010/main" val="491419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106" y="125835"/>
            <a:ext cx="6181787" cy="1143000"/>
          </a:xfrm>
        </p:spPr>
        <p:txBody>
          <a:bodyPr/>
          <a:lstStyle/>
          <a:p>
            <a:r>
              <a:rPr lang="en-US" dirty="0"/>
              <a:t>Example of BDP Controlled Documentation</a:t>
            </a:r>
          </a:p>
        </p:txBody>
      </p:sp>
      <p:pic>
        <p:nvPicPr>
          <p:cNvPr id="4" name="Picture 3" descr="Example">
            <a:extLst>
              <a:ext uri="{FF2B5EF4-FFF2-40B4-BE49-F238E27FC236}">
                <a16:creationId xmlns:a16="http://schemas.microsoft.com/office/drawing/2014/main" id="{45E9A874-2203-4B77-8BFA-FA42F6F86457}"/>
              </a:ext>
            </a:extLst>
          </p:cNvPr>
          <p:cNvPicPr>
            <a:picLocks noChangeAspect="1"/>
          </p:cNvPicPr>
          <p:nvPr/>
        </p:nvPicPr>
        <p:blipFill>
          <a:blip r:embed="rId3"/>
          <a:stretch>
            <a:fillRect/>
          </a:stretch>
        </p:blipFill>
        <p:spPr>
          <a:xfrm>
            <a:off x="1789670" y="1659616"/>
            <a:ext cx="4220395" cy="4930509"/>
          </a:xfrm>
          <a:prstGeom prst="rect">
            <a:avLst/>
          </a:prstGeom>
        </p:spPr>
      </p:pic>
    </p:spTree>
    <p:extLst>
      <p:ext uri="{BB962C8B-B14F-4D97-AF65-F5344CB8AC3E}">
        <p14:creationId xmlns:p14="http://schemas.microsoft.com/office/powerpoint/2010/main" val="1812846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How Does this Apply to BDP Staff</a:t>
            </a:r>
          </a:p>
        </p:txBody>
      </p:sp>
      <p:sp>
        <p:nvSpPr>
          <p:cNvPr id="3" name="Content Placeholder 2"/>
          <p:cNvSpPr>
            <a:spLocks noGrp="1"/>
          </p:cNvSpPr>
          <p:nvPr>
            <p:ph idx="1"/>
          </p:nvPr>
        </p:nvSpPr>
        <p:spPr>
          <a:xfrm>
            <a:off x="478171" y="1812022"/>
            <a:ext cx="7801305" cy="4500854"/>
          </a:xfrm>
        </p:spPr>
        <p:txBody>
          <a:bodyPr>
            <a:normAutofit/>
          </a:bodyPr>
          <a:lstStyle/>
          <a:p>
            <a:pPr>
              <a:lnSpc>
                <a:spcPct val="114000"/>
              </a:lnSpc>
              <a:spcBef>
                <a:spcPts val="1800"/>
              </a:spcBef>
              <a:buClr>
                <a:srgbClr val="0070C0"/>
              </a:buClr>
            </a:pPr>
            <a:r>
              <a:rPr lang="en-US" sz="2000" dirty="0"/>
              <a:t>Always provide complete and accurate data</a:t>
            </a:r>
          </a:p>
          <a:p>
            <a:pPr>
              <a:lnSpc>
                <a:spcPct val="114000"/>
              </a:lnSpc>
              <a:spcBef>
                <a:spcPts val="1800"/>
              </a:spcBef>
              <a:buClr>
                <a:srgbClr val="0070C0"/>
              </a:buClr>
            </a:pPr>
            <a:r>
              <a:rPr lang="en-US" sz="2000" dirty="0"/>
              <a:t>Document procedures and results </a:t>
            </a:r>
            <a:r>
              <a:rPr lang="en-US" sz="2000" u="sng" dirty="0"/>
              <a:t>at the time they are performed</a:t>
            </a:r>
          </a:p>
          <a:p>
            <a:pPr>
              <a:lnSpc>
                <a:spcPct val="114000"/>
              </a:lnSpc>
              <a:spcBef>
                <a:spcPts val="1800"/>
              </a:spcBef>
              <a:buClr>
                <a:srgbClr val="0070C0"/>
              </a:buClr>
            </a:pPr>
            <a:r>
              <a:rPr lang="en-US" sz="2000" dirty="0"/>
              <a:t>Data must be maintained throughout the records retention period along with the associated metadata required to reconstruct the GMP activity</a:t>
            </a:r>
          </a:p>
          <a:p>
            <a:pPr>
              <a:lnSpc>
                <a:spcPct val="114000"/>
              </a:lnSpc>
              <a:spcBef>
                <a:spcPts val="1800"/>
              </a:spcBef>
              <a:buClr>
                <a:srgbClr val="0070C0"/>
              </a:buClr>
            </a:pPr>
            <a:r>
              <a:rPr lang="en-US" sz="2000" u="sng" dirty="0"/>
              <a:t>Do NOT discard, destroy, or delete data</a:t>
            </a:r>
            <a:r>
              <a:rPr lang="en-US" sz="2000" dirty="0"/>
              <a:t>.  </a:t>
            </a:r>
            <a:r>
              <a:rPr lang="en-US" sz="2000" u="sng" dirty="0"/>
              <a:t>Keep all data from all tests </a:t>
            </a:r>
            <a:r>
              <a:rPr lang="en-US" sz="2000" dirty="0"/>
              <a:t>performed.  Document OOS’s and investigate.</a:t>
            </a:r>
            <a:r>
              <a:rPr lang="en-US" sz="2000" baseline="0" dirty="0"/>
              <a:t> </a:t>
            </a:r>
          </a:p>
        </p:txBody>
      </p:sp>
    </p:spTree>
    <p:extLst>
      <p:ext uri="{BB962C8B-B14F-4D97-AF65-F5344CB8AC3E}">
        <p14:creationId xmlns:p14="http://schemas.microsoft.com/office/powerpoint/2010/main" val="1224635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How Does this Apply to BDP Staff </a:t>
            </a:r>
          </a:p>
        </p:txBody>
      </p:sp>
      <p:sp>
        <p:nvSpPr>
          <p:cNvPr id="3" name="Content Placeholder 2"/>
          <p:cNvSpPr>
            <a:spLocks noGrp="1"/>
          </p:cNvSpPr>
          <p:nvPr>
            <p:ph idx="1"/>
          </p:nvPr>
        </p:nvSpPr>
        <p:spPr>
          <a:xfrm>
            <a:off x="436228" y="1644242"/>
            <a:ext cx="7918063" cy="4588778"/>
          </a:xfrm>
        </p:spPr>
        <p:txBody>
          <a:bodyPr>
            <a:normAutofit fontScale="92500" lnSpcReduction="20000"/>
          </a:bodyPr>
          <a:lstStyle/>
          <a:p>
            <a:pPr>
              <a:lnSpc>
                <a:spcPct val="114000"/>
              </a:lnSpc>
              <a:spcBef>
                <a:spcPts val="1800"/>
              </a:spcBef>
              <a:buClr>
                <a:srgbClr val="0070C0"/>
              </a:buClr>
            </a:pPr>
            <a:r>
              <a:rPr lang="en-US" sz="2000" u="sng" dirty="0"/>
              <a:t>Do NOT misdate records</a:t>
            </a:r>
            <a:r>
              <a:rPr lang="en-US" sz="2000" dirty="0"/>
              <a:t>.  Records should be dated at the time the procedures are being performed.</a:t>
            </a:r>
          </a:p>
          <a:p>
            <a:pPr>
              <a:lnSpc>
                <a:spcPct val="114000"/>
              </a:lnSpc>
              <a:spcBef>
                <a:spcPts val="1800"/>
              </a:spcBef>
              <a:buClr>
                <a:srgbClr val="0070C0"/>
              </a:buClr>
            </a:pPr>
            <a:r>
              <a:rPr lang="en-US" sz="2000" dirty="0"/>
              <a:t>Data and metadata should be preserved in a secure and traceable manner. (Metadata summarizes basic information about data, which can make finding and working with particular instances of data easier. For example, </a:t>
            </a:r>
            <a:r>
              <a:rPr lang="en-US" sz="2000" i="1" dirty="0"/>
              <a:t>author</a:t>
            </a:r>
            <a:r>
              <a:rPr lang="en-US" sz="2000" dirty="0"/>
              <a:t>, </a:t>
            </a:r>
            <a:r>
              <a:rPr lang="en-US" sz="2000" i="1" dirty="0"/>
              <a:t>date</a:t>
            </a:r>
            <a:r>
              <a:rPr lang="en-US" sz="2000" dirty="0"/>
              <a:t> </a:t>
            </a:r>
            <a:r>
              <a:rPr lang="en-US" sz="2000" i="1" dirty="0"/>
              <a:t>created,</a:t>
            </a:r>
            <a:r>
              <a:rPr lang="en-US" sz="2000" dirty="0"/>
              <a:t> </a:t>
            </a:r>
            <a:r>
              <a:rPr lang="en-US" sz="2000" i="1" dirty="0"/>
              <a:t>date modified</a:t>
            </a:r>
            <a:r>
              <a:rPr lang="en-US" sz="2000" dirty="0"/>
              <a:t>, and </a:t>
            </a:r>
            <a:r>
              <a:rPr lang="en-US" sz="2000" i="1" dirty="0"/>
              <a:t>file size</a:t>
            </a:r>
            <a:r>
              <a:rPr lang="en-US" sz="2000" dirty="0"/>
              <a:t> are examples of very basic document metadata.)</a:t>
            </a:r>
          </a:p>
          <a:p>
            <a:pPr>
              <a:lnSpc>
                <a:spcPct val="114000"/>
              </a:lnSpc>
              <a:spcBef>
                <a:spcPts val="1800"/>
              </a:spcBef>
              <a:buClr>
                <a:srgbClr val="0070C0"/>
              </a:buClr>
            </a:pPr>
            <a:r>
              <a:rPr lang="en-US" sz="2000" u="sng" dirty="0"/>
              <a:t>Audit trials should be available for computer generated data </a:t>
            </a:r>
            <a:r>
              <a:rPr lang="en-US" sz="2000" dirty="0"/>
              <a:t>(who, what, when, where, and why of a record).</a:t>
            </a:r>
          </a:p>
          <a:p>
            <a:pPr>
              <a:lnSpc>
                <a:spcPct val="114000"/>
              </a:lnSpc>
              <a:spcBef>
                <a:spcPts val="1800"/>
              </a:spcBef>
              <a:buClr>
                <a:srgbClr val="0070C0"/>
              </a:buClr>
            </a:pPr>
            <a:r>
              <a:rPr lang="en-US" sz="2000" dirty="0"/>
              <a:t>Don’t share computer passwords.</a:t>
            </a:r>
          </a:p>
          <a:p>
            <a:pPr>
              <a:lnSpc>
                <a:spcPct val="114000"/>
              </a:lnSpc>
              <a:spcBef>
                <a:spcPts val="1800"/>
              </a:spcBef>
              <a:buClr>
                <a:srgbClr val="0070C0"/>
              </a:buClr>
            </a:pPr>
            <a:r>
              <a:rPr lang="en-US" sz="2000" dirty="0"/>
              <a:t>Don’t use common passwords.</a:t>
            </a:r>
          </a:p>
          <a:p>
            <a:endParaRPr lang="en-US" dirty="0"/>
          </a:p>
        </p:txBody>
      </p:sp>
    </p:spTree>
    <p:extLst>
      <p:ext uri="{BB962C8B-B14F-4D97-AF65-F5344CB8AC3E}">
        <p14:creationId xmlns:p14="http://schemas.microsoft.com/office/powerpoint/2010/main" val="29689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Report Data Integrity Issues</a:t>
            </a:r>
          </a:p>
        </p:txBody>
      </p:sp>
      <p:sp>
        <p:nvSpPr>
          <p:cNvPr id="3" name="Content Placeholder 2"/>
          <p:cNvSpPr>
            <a:spLocks noGrp="1"/>
          </p:cNvSpPr>
          <p:nvPr>
            <p:ph idx="1"/>
          </p:nvPr>
        </p:nvSpPr>
        <p:spPr>
          <a:xfrm>
            <a:off x="347896" y="1845456"/>
            <a:ext cx="8232775" cy="4009679"/>
          </a:xfrm>
        </p:spPr>
        <p:txBody>
          <a:bodyPr/>
          <a:lstStyle/>
          <a:p>
            <a:pPr>
              <a:lnSpc>
                <a:spcPct val="114000"/>
              </a:lnSpc>
              <a:spcBef>
                <a:spcPts val="1800"/>
              </a:spcBef>
              <a:buClr>
                <a:srgbClr val="0070C0"/>
              </a:buClr>
            </a:pPr>
            <a:r>
              <a:rPr lang="en-US" dirty="0"/>
              <a:t>Any data integrity issue must be immediately reported to your supervisor.  If this is not feasible given the data integrity issue and the people involved, it must be reported to the Quality Assurance or Regulatory Compliance Director. </a:t>
            </a:r>
          </a:p>
          <a:p>
            <a:pPr>
              <a:lnSpc>
                <a:spcPct val="114000"/>
              </a:lnSpc>
              <a:spcBef>
                <a:spcPts val="1800"/>
              </a:spcBef>
              <a:buClr>
                <a:srgbClr val="0070C0"/>
              </a:buClr>
            </a:pPr>
            <a:r>
              <a:rPr lang="en-US" dirty="0"/>
              <a:t>BDP Regulatory Compliance Director  </a:t>
            </a:r>
          </a:p>
          <a:p>
            <a:pPr lvl="1">
              <a:lnSpc>
                <a:spcPct val="114000"/>
              </a:lnSpc>
              <a:spcBef>
                <a:spcPts val="600"/>
              </a:spcBef>
              <a:buClr>
                <a:srgbClr val="0070C0"/>
              </a:buClr>
            </a:pPr>
            <a:r>
              <a:rPr lang="en-US" dirty="0"/>
              <a:t>Sheryl Ruppel</a:t>
            </a:r>
          </a:p>
          <a:p>
            <a:pPr lvl="1">
              <a:lnSpc>
                <a:spcPct val="114000"/>
              </a:lnSpc>
              <a:spcBef>
                <a:spcPts val="600"/>
              </a:spcBef>
              <a:buClr>
                <a:srgbClr val="0070C0"/>
              </a:buClr>
            </a:pPr>
            <a:r>
              <a:rPr lang="en-US" dirty="0">
                <a:hlinkClick r:id="rId3"/>
              </a:rPr>
              <a:t>sruppel@mail.nih.gov</a:t>
            </a:r>
            <a:endParaRPr lang="en-US" dirty="0"/>
          </a:p>
          <a:p>
            <a:pPr marL="401638" lvl="1" indent="0">
              <a:lnSpc>
                <a:spcPct val="114000"/>
              </a:lnSpc>
              <a:spcBef>
                <a:spcPts val="600"/>
              </a:spcBef>
              <a:buClr>
                <a:srgbClr val="0070C0"/>
              </a:buClr>
              <a:buNone/>
            </a:pPr>
            <a:endParaRPr lang="en-US" dirty="0"/>
          </a:p>
          <a:p>
            <a:pPr marL="0" indent="0" defTabSz="1144588">
              <a:lnSpc>
                <a:spcPct val="100000"/>
              </a:lnSpc>
              <a:spcBef>
                <a:spcPts val="0"/>
              </a:spcBef>
              <a:buNone/>
            </a:pPr>
            <a:r>
              <a:rPr lang="en-US" dirty="0"/>
              <a:t>	</a:t>
            </a:r>
          </a:p>
        </p:txBody>
      </p:sp>
    </p:spTree>
    <p:extLst>
      <p:ext uri="{BB962C8B-B14F-4D97-AF65-F5344CB8AC3E}">
        <p14:creationId xmlns:p14="http://schemas.microsoft.com/office/powerpoint/2010/main" val="391796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Placeholder 2">
            <a:extLst>
              <a:ext uri="{C183D7F6-B498-43B3-948B-1728B52AA6E4}">
                <adec:decorative xmlns:adec="http://schemas.microsoft.com/office/drawing/2017/decorative" val="1"/>
              </a:ext>
            </a:extLst>
          </p:cNvPr>
          <p:cNvSpPr>
            <a:spLocks noGrp="1"/>
          </p:cNvSpPr>
          <p:nvPr>
            <p:ph type="body" idx="1"/>
          </p:nvPr>
        </p:nvSpPr>
        <p:spPr/>
        <p:txBody>
          <a:bodyPr/>
          <a:lstStyle/>
          <a:p>
            <a:r>
              <a:rPr lang="en-US" sz="3200" dirty="0"/>
              <a:t>Data Integrity</a:t>
            </a:r>
          </a:p>
          <a:p>
            <a:r>
              <a:rPr lang="en-US" sz="1800" b="0" dirty="0"/>
              <a:t>Thank you for taking this training module</a:t>
            </a:r>
          </a:p>
        </p:txBody>
      </p:sp>
      <p:sp>
        <p:nvSpPr>
          <p:cNvPr id="6146" name="Title 1">
            <a:extLst>
              <a:ext uri="{C183D7F6-B498-43B3-948B-1728B52AA6E4}">
                <adec:decorative xmlns:adec="http://schemas.microsoft.com/office/drawing/2017/decorative" val="1"/>
              </a:ext>
            </a:extLst>
          </p:cNvPr>
          <p:cNvSpPr>
            <a:spLocks noGrp="1"/>
          </p:cNvSpPr>
          <p:nvPr>
            <p:ph type="title"/>
          </p:nvPr>
        </p:nvSpPr>
        <p:spPr>
          <a:xfrm>
            <a:off x="1708700" y="2466242"/>
            <a:ext cx="7013115" cy="1245705"/>
          </a:xfrm>
        </p:spPr>
        <p:txBody>
          <a:bodyPr>
            <a:normAutofit fontScale="90000"/>
          </a:bodyPr>
          <a:lstStyle/>
          <a:p>
            <a:pPr lvl="0">
              <a:lnSpc>
                <a:spcPct val="95000"/>
              </a:lnSpc>
              <a:spcBef>
                <a:spcPts val="1000"/>
              </a:spcBef>
              <a:tabLst/>
            </a:pPr>
            <a:r>
              <a:rPr lang="en-US" sz="2000" b="1" dirty="0">
                <a:solidFill>
                  <a:schemeClr val="tx1"/>
                </a:solidFill>
              </a:rPr>
              <a:t>Should you have any questions about the information presented in this training module, please contact BQA management.</a:t>
            </a:r>
            <a:br>
              <a:rPr lang="en-US" sz="5400" b="1" dirty="0">
                <a:solidFill>
                  <a:schemeClr val="tx1"/>
                </a:solidFill>
                <a:ea typeface="+mn-ea"/>
                <a:cs typeface="+mn-cs"/>
              </a:rPr>
            </a:br>
            <a:endParaRPr lang="en-US" dirty="0">
              <a:solidFill>
                <a:schemeClr val="tx1"/>
              </a:solidFill>
            </a:endParaRPr>
          </a:p>
        </p:txBody>
      </p:sp>
    </p:spTree>
    <p:extLst>
      <p:ext uri="{BB962C8B-B14F-4D97-AF65-F5344CB8AC3E}">
        <p14:creationId xmlns:p14="http://schemas.microsoft.com/office/powerpoint/2010/main" val="2765836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en-US" sz="3200" dirty="0"/>
              <a:t>Data Integrity</a:t>
            </a:r>
          </a:p>
        </p:txBody>
      </p:sp>
      <p:sp>
        <p:nvSpPr>
          <p:cNvPr id="5123" name="Rectangle 3"/>
          <p:cNvSpPr>
            <a:spLocks noGrp="1" noChangeArrowheads="1"/>
          </p:cNvSpPr>
          <p:nvPr>
            <p:ph idx="1"/>
          </p:nvPr>
        </p:nvSpPr>
        <p:spPr>
          <a:xfrm>
            <a:off x="266700" y="1625599"/>
            <a:ext cx="8317070" cy="4940301"/>
          </a:xfrm>
        </p:spPr>
        <p:txBody>
          <a:bodyPr>
            <a:normAutofit lnSpcReduction="10000"/>
          </a:bodyPr>
          <a:lstStyle/>
          <a:p>
            <a:pPr marL="0" indent="0">
              <a:lnSpc>
                <a:spcPct val="114000"/>
              </a:lnSpc>
              <a:spcBef>
                <a:spcPts val="600"/>
              </a:spcBef>
              <a:buNone/>
            </a:pPr>
            <a:r>
              <a:rPr lang="en-US" sz="2000" dirty="0"/>
              <a:t>Data Integrity refers to “the completeness, consistency, and accuracy of data.  Data must be </a:t>
            </a:r>
            <a:r>
              <a:rPr lang="en-US" sz="2000" u="sng" dirty="0"/>
              <a:t>Attributable</a:t>
            </a:r>
            <a:r>
              <a:rPr lang="en-US" sz="2000" dirty="0"/>
              <a:t>, L</a:t>
            </a:r>
            <a:r>
              <a:rPr lang="en-US" sz="2000" u="sng" dirty="0"/>
              <a:t>egible</a:t>
            </a:r>
            <a:r>
              <a:rPr lang="en-US" sz="2000" dirty="0"/>
              <a:t>, </a:t>
            </a:r>
            <a:r>
              <a:rPr lang="en-US" sz="2000" u="sng" dirty="0"/>
              <a:t>Contemporaneously recorded</a:t>
            </a:r>
            <a:r>
              <a:rPr lang="en-US" sz="2000" dirty="0"/>
              <a:t>, </a:t>
            </a:r>
            <a:r>
              <a:rPr lang="en-US" sz="2000" u="sng" dirty="0"/>
              <a:t>Original or true copy</a:t>
            </a:r>
            <a:r>
              <a:rPr lang="en-US" sz="2000" dirty="0"/>
              <a:t>, and </a:t>
            </a:r>
            <a:r>
              <a:rPr lang="en-US" sz="2000" u="sng" dirty="0"/>
              <a:t>Accurate</a:t>
            </a:r>
            <a:r>
              <a:rPr lang="en-US" sz="2000" dirty="0"/>
              <a:t> (ALCOA).”</a:t>
            </a:r>
          </a:p>
          <a:p>
            <a:pPr marL="0" indent="0">
              <a:lnSpc>
                <a:spcPct val="100000"/>
              </a:lnSpc>
              <a:spcBef>
                <a:spcPts val="0"/>
              </a:spcBef>
              <a:buNone/>
            </a:pPr>
            <a:endParaRPr lang="en-US" sz="2000" dirty="0"/>
          </a:p>
          <a:p>
            <a:pPr marL="0" indent="0">
              <a:lnSpc>
                <a:spcPct val="114000"/>
              </a:lnSpc>
              <a:spcBef>
                <a:spcPts val="600"/>
              </a:spcBef>
              <a:buNone/>
            </a:pPr>
            <a:r>
              <a:rPr lang="en-US" sz="1800" dirty="0"/>
              <a:t>	</a:t>
            </a:r>
            <a:r>
              <a:rPr lang="en-US" sz="2000" dirty="0">
                <a:solidFill>
                  <a:srgbClr val="0070C0"/>
                </a:solidFill>
              </a:rPr>
              <a:t>A = Attributable</a:t>
            </a:r>
          </a:p>
          <a:p>
            <a:pPr marL="0" indent="0">
              <a:lnSpc>
                <a:spcPct val="114000"/>
              </a:lnSpc>
              <a:spcBef>
                <a:spcPts val="600"/>
              </a:spcBef>
              <a:buNone/>
            </a:pPr>
            <a:r>
              <a:rPr lang="en-US" sz="2000" dirty="0">
                <a:solidFill>
                  <a:schemeClr val="accent6"/>
                </a:solidFill>
              </a:rPr>
              <a:t>	</a:t>
            </a:r>
            <a:r>
              <a:rPr lang="en-US" sz="2000" dirty="0">
                <a:solidFill>
                  <a:srgbClr val="0070C0"/>
                </a:solidFill>
              </a:rPr>
              <a:t>L = Legible</a:t>
            </a:r>
          </a:p>
          <a:p>
            <a:pPr marL="0" indent="0">
              <a:lnSpc>
                <a:spcPct val="114000"/>
              </a:lnSpc>
              <a:spcBef>
                <a:spcPts val="600"/>
              </a:spcBef>
              <a:buNone/>
            </a:pPr>
            <a:r>
              <a:rPr lang="en-US" sz="2000" dirty="0">
                <a:solidFill>
                  <a:schemeClr val="accent6"/>
                </a:solidFill>
              </a:rPr>
              <a:t>	</a:t>
            </a:r>
            <a:r>
              <a:rPr lang="en-US" sz="2000" dirty="0">
                <a:solidFill>
                  <a:srgbClr val="0070C0"/>
                </a:solidFill>
              </a:rPr>
              <a:t>C = Contemporaneously recorded</a:t>
            </a:r>
          </a:p>
          <a:p>
            <a:pPr marL="0" indent="0">
              <a:lnSpc>
                <a:spcPct val="114000"/>
              </a:lnSpc>
              <a:spcBef>
                <a:spcPts val="600"/>
              </a:spcBef>
              <a:buNone/>
            </a:pPr>
            <a:r>
              <a:rPr lang="en-US" sz="2000" dirty="0">
                <a:solidFill>
                  <a:schemeClr val="accent6"/>
                </a:solidFill>
              </a:rPr>
              <a:t>	</a:t>
            </a:r>
            <a:r>
              <a:rPr lang="en-US" sz="2000" dirty="0">
                <a:solidFill>
                  <a:srgbClr val="0070C0"/>
                </a:solidFill>
              </a:rPr>
              <a:t>O = Original or true copy</a:t>
            </a:r>
          </a:p>
          <a:p>
            <a:pPr marL="0" indent="0">
              <a:lnSpc>
                <a:spcPct val="114000"/>
              </a:lnSpc>
              <a:spcBef>
                <a:spcPts val="600"/>
              </a:spcBef>
              <a:buNone/>
            </a:pPr>
            <a:r>
              <a:rPr lang="en-US" sz="2000" dirty="0">
                <a:solidFill>
                  <a:schemeClr val="accent6"/>
                </a:solidFill>
              </a:rPr>
              <a:t>	</a:t>
            </a:r>
            <a:r>
              <a:rPr lang="en-US" sz="2000" dirty="0">
                <a:solidFill>
                  <a:srgbClr val="0070C0"/>
                </a:solidFill>
              </a:rPr>
              <a:t>A = Accurate</a:t>
            </a:r>
          </a:p>
          <a:p>
            <a:pPr marL="0" indent="0">
              <a:lnSpc>
                <a:spcPct val="114000"/>
              </a:lnSpc>
              <a:spcBef>
                <a:spcPts val="600"/>
              </a:spcBef>
              <a:buNone/>
            </a:pPr>
            <a:endParaRPr lang="en-US" sz="1600" dirty="0"/>
          </a:p>
          <a:p>
            <a:pPr marL="0" indent="0">
              <a:lnSpc>
                <a:spcPct val="100000"/>
              </a:lnSpc>
              <a:spcBef>
                <a:spcPts val="0"/>
              </a:spcBef>
              <a:buNone/>
            </a:pPr>
            <a:r>
              <a:rPr lang="en-US" sz="2000" dirty="0"/>
              <a:t>Reference: FDA </a:t>
            </a:r>
            <a:r>
              <a:rPr lang="en-US" sz="2000" i="1" dirty="0"/>
              <a:t>Data Integrity and Compliance </a:t>
            </a:r>
          </a:p>
          <a:p>
            <a:pPr marL="0" indent="0">
              <a:lnSpc>
                <a:spcPct val="100000"/>
              </a:lnSpc>
              <a:spcBef>
                <a:spcPts val="0"/>
              </a:spcBef>
              <a:buNone/>
            </a:pPr>
            <a:r>
              <a:rPr lang="en-US" sz="2000" i="1" dirty="0"/>
              <a:t>with CGMP Guidance for Industry</a:t>
            </a:r>
            <a:r>
              <a:rPr lang="en-US" sz="2000" dirty="0"/>
              <a:t> </a:t>
            </a:r>
          </a:p>
          <a:p>
            <a:pPr marL="0" indent="0">
              <a:lnSpc>
                <a:spcPct val="100000"/>
              </a:lnSpc>
              <a:spcBef>
                <a:spcPts val="0"/>
              </a:spcBef>
              <a:buNone/>
            </a:pPr>
            <a:r>
              <a:rPr lang="en-US" sz="2000" dirty="0"/>
              <a:t>(Draft Guidance, April 2016)</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72054" y="2687302"/>
            <a:ext cx="2621514" cy="3406599"/>
          </a:xfrm>
          <a:prstGeom prst="rect">
            <a:avLst/>
          </a:prstGeom>
        </p:spPr>
      </p:pic>
    </p:spTree>
    <p:extLst>
      <p:ext uri="{BB962C8B-B14F-4D97-AF65-F5344CB8AC3E}">
        <p14:creationId xmlns:p14="http://schemas.microsoft.com/office/powerpoint/2010/main" val="142945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Data Integrity - ALCOA</a:t>
            </a:r>
          </a:p>
        </p:txBody>
      </p:sp>
      <p:sp>
        <p:nvSpPr>
          <p:cNvPr id="3" name="Content Placeholder 2"/>
          <p:cNvSpPr>
            <a:spLocks noGrp="1"/>
          </p:cNvSpPr>
          <p:nvPr>
            <p:ph idx="1"/>
          </p:nvPr>
        </p:nvSpPr>
        <p:spPr>
          <a:xfrm>
            <a:off x="299669" y="1676400"/>
            <a:ext cx="8232775" cy="4338972"/>
          </a:xfrm>
        </p:spPr>
        <p:txBody>
          <a:bodyPr/>
          <a:lstStyle/>
          <a:p>
            <a:pPr>
              <a:lnSpc>
                <a:spcPct val="110000"/>
              </a:lnSpc>
              <a:buClr>
                <a:srgbClr val="0070C0"/>
              </a:buClr>
            </a:pPr>
            <a:r>
              <a:rPr lang="en-US" sz="2000" b="1" u="sng" dirty="0">
                <a:solidFill>
                  <a:srgbClr val="0065B0"/>
                </a:solidFill>
              </a:rPr>
              <a:t>A</a:t>
            </a:r>
            <a:r>
              <a:rPr lang="en-US" sz="2000" dirty="0">
                <a:solidFill>
                  <a:srgbClr val="0065B0"/>
                </a:solidFill>
              </a:rPr>
              <a:t>ttributable</a:t>
            </a:r>
            <a:r>
              <a:rPr lang="en-US" sz="2000" dirty="0"/>
              <a:t> – It must be possible to identify the individual who performed any recorded task (in part to show the individual was trained and qualified to perform the task).</a:t>
            </a:r>
          </a:p>
          <a:p>
            <a:pPr>
              <a:lnSpc>
                <a:spcPct val="110000"/>
              </a:lnSpc>
              <a:buClr>
                <a:srgbClr val="0070C0"/>
              </a:buClr>
            </a:pPr>
            <a:r>
              <a:rPr lang="en-US" sz="2000" b="1" u="sng" dirty="0">
                <a:solidFill>
                  <a:srgbClr val="0065B0"/>
                </a:solidFill>
              </a:rPr>
              <a:t>L</a:t>
            </a:r>
            <a:r>
              <a:rPr lang="en-US" sz="2000" dirty="0">
                <a:solidFill>
                  <a:srgbClr val="0065B0"/>
                </a:solidFill>
              </a:rPr>
              <a:t>egible</a:t>
            </a:r>
            <a:r>
              <a:rPr lang="en-US" sz="2000" dirty="0"/>
              <a:t> – All records must be legible and permanently recorded in a durable medium</a:t>
            </a:r>
            <a:r>
              <a:rPr lang="en-US" sz="2200" dirty="0"/>
              <a:t>.</a:t>
            </a:r>
          </a:p>
          <a:p>
            <a:pPr marL="0" indent="0">
              <a:buNone/>
            </a:pPr>
            <a:endParaRPr lang="en-US" dirty="0"/>
          </a:p>
          <a:p>
            <a:pPr marL="0" indent="0">
              <a:lnSpc>
                <a:spcPct val="100000"/>
              </a:lnSpc>
              <a:spcBef>
                <a:spcPts val="0"/>
              </a:spcBef>
              <a:buNone/>
            </a:pPr>
            <a:r>
              <a:rPr lang="en-US" b="0" dirty="0"/>
              <a:t>Note the bad handwriting</a:t>
            </a:r>
          </a:p>
          <a:p>
            <a:pPr marL="0" indent="0">
              <a:lnSpc>
                <a:spcPct val="100000"/>
              </a:lnSpc>
              <a:spcBef>
                <a:spcPts val="0"/>
              </a:spcBef>
              <a:buNone/>
            </a:pPr>
            <a:r>
              <a:rPr lang="en-US" b="0" dirty="0"/>
              <a:t>example here: </a:t>
            </a:r>
          </a:p>
        </p:txBody>
      </p:sp>
      <p:pic>
        <p:nvPicPr>
          <p:cNvPr id="4" name="Picture 3" descr="Example "/>
          <p:cNvPicPr>
            <a:picLocks noGrp="1" noChangeAspect="1" noChangeArrowheads="1"/>
          </p:cNvPicPr>
          <p:nvPr/>
        </p:nvPicPr>
        <p:blipFill>
          <a:blip r:embed="rId3">
            <a:extLst>
              <a:ext uri="{28A0092B-C50C-407E-A947-70E740481C1C}">
                <a14:useLocalDpi xmlns:a14="http://schemas.microsoft.com/office/drawing/2010/main" val="0"/>
              </a:ext>
            </a:extLst>
          </a:blip>
          <a:srcRect l="21907" t="15593" r="40889" b="39923"/>
          <a:stretch>
            <a:fillRect/>
          </a:stretch>
        </p:blipFill>
        <p:spPr bwMode="auto">
          <a:xfrm>
            <a:off x="3252652" y="3228039"/>
            <a:ext cx="5591679" cy="262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cmpd="sng">
                <a:solidFill>
                  <a:srgbClr val="FF5050"/>
                </a:solidFill>
                <a:prstDash val="solid"/>
                <a:miter lim="800000"/>
                <a:headEnd type="none" w="med" len="med"/>
                <a:tailEnd type="none" w="med" len="med"/>
              </a14:hiddenLine>
            </a:ext>
          </a:extLst>
        </p:spPr>
      </p:pic>
    </p:spTree>
    <p:extLst>
      <p:ext uri="{BB962C8B-B14F-4D97-AF65-F5344CB8AC3E}">
        <p14:creationId xmlns:p14="http://schemas.microsoft.com/office/powerpoint/2010/main" val="158475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Bad Handwriting</a:t>
            </a:r>
          </a:p>
        </p:txBody>
      </p:sp>
      <p:pic>
        <p:nvPicPr>
          <p:cNvPr id="4" name="Content Placeholder 3" descr="Examp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907" t="15593" r="40889" b="17163"/>
          <a:stretch>
            <a:fillRect/>
          </a:stretch>
        </p:blipFill>
        <p:spPr>
          <a:xfrm>
            <a:off x="1170119" y="1648425"/>
            <a:ext cx="6803761" cy="4168176"/>
          </a:xfrm>
          <a:noFill/>
          <a:extLst>
            <a:ext uri="{91240B29-F687-4F45-9708-019B960494DF}">
              <a14:hiddenLine xmlns:a14="http://schemas.microsoft.com/office/drawing/2010/main" w="38100" cap="flat" cmpd="sng">
                <a:solidFill>
                  <a:srgbClr val="FF5050"/>
                </a:solidFill>
                <a:prstDash val="solid"/>
                <a:miter lim="800000"/>
                <a:headEnd type="none" w="med" len="med"/>
                <a:tailEnd type="none" w="med" len="med"/>
              </a14:hiddenLine>
            </a:ext>
          </a:extLst>
        </p:spPr>
      </p:pic>
      <p:sp>
        <p:nvSpPr>
          <p:cNvPr id="5" name="TextBox 4">
            <a:extLst>
              <a:ext uri="{FF2B5EF4-FFF2-40B4-BE49-F238E27FC236}">
                <a16:creationId xmlns:a16="http://schemas.microsoft.com/office/drawing/2014/main" id="{91C222C0-0C85-471A-B3EC-6EA723A5BEAA}"/>
              </a:ext>
            </a:extLst>
          </p:cNvPr>
          <p:cNvSpPr txBox="1"/>
          <p:nvPr/>
        </p:nvSpPr>
        <p:spPr>
          <a:xfrm>
            <a:off x="982979" y="5937176"/>
            <a:ext cx="7178042" cy="830997"/>
          </a:xfrm>
          <a:prstGeom prst="rect">
            <a:avLst/>
          </a:prstGeom>
          <a:noFill/>
        </p:spPr>
        <p:txBody>
          <a:bodyPr wrap="square">
            <a:spAutoFit/>
          </a:bodyPr>
          <a:lstStyle/>
          <a:p>
            <a:r>
              <a:rPr lang="en-US" sz="1600" b="1" dirty="0"/>
              <a:t>Swamped with phone calls</a:t>
            </a:r>
            <a:r>
              <a:rPr lang="en-US" sz="1600" b="1" baseline="0" dirty="0"/>
              <a:t> because no one can read your orders? Take our handwriting class for busy professionals and see immediate improvement.</a:t>
            </a:r>
            <a:endParaRPr lang="en-US" sz="1600" b="1" dirty="0"/>
          </a:p>
        </p:txBody>
      </p:sp>
    </p:spTree>
    <p:extLst>
      <p:ext uri="{BB962C8B-B14F-4D97-AF65-F5344CB8AC3E}">
        <p14:creationId xmlns:p14="http://schemas.microsoft.com/office/powerpoint/2010/main" val="4189466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Integrity – ALCOA </a:t>
            </a:r>
          </a:p>
        </p:txBody>
      </p:sp>
      <p:sp>
        <p:nvSpPr>
          <p:cNvPr id="3" name="Content Placeholder 2"/>
          <p:cNvSpPr>
            <a:spLocks noGrp="1"/>
          </p:cNvSpPr>
          <p:nvPr>
            <p:ph idx="1"/>
          </p:nvPr>
        </p:nvSpPr>
        <p:spPr/>
        <p:txBody>
          <a:bodyPr>
            <a:normAutofit lnSpcReduction="10000"/>
          </a:bodyPr>
          <a:lstStyle/>
          <a:p>
            <a:pPr>
              <a:lnSpc>
                <a:spcPct val="110000"/>
              </a:lnSpc>
              <a:buClr>
                <a:srgbClr val="0070C0"/>
              </a:buClr>
            </a:pPr>
            <a:r>
              <a:rPr lang="en-US" sz="2000" b="1" u="sng" dirty="0"/>
              <a:t>C</a:t>
            </a:r>
            <a:r>
              <a:rPr lang="en-US" sz="2000" dirty="0"/>
              <a:t>ontemporaneous – The events or actions must be recorded as they take place to serve as an accurate record of what was done or decided.  Date/time stamps should follow in order.</a:t>
            </a:r>
          </a:p>
          <a:p>
            <a:pPr>
              <a:lnSpc>
                <a:spcPct val="110000"/>
              </a:lnSpc>
            </a:pPr>
            <a:endParaRPr lang="en-US" sz="2000" dirty="0"/>
          </a:p>
          <a:p>
            <a:pPr>
              <a:lnSpc>
                <a:spcPct val="110000"/>
              </a:lnSpc>
            </a:pPr>
            <a:endParaRPr lang="en-US" sz="2000" dirty="0"/>
          </a:p>
          <a:p>
            <a:pPr>
              <a:lnSpc>
                <a:spcPct val="110000"/>
              </a:lnSpc>
            </a:pPr>
            <a:endParaRPr lang="en-US" sz="2000" dirty="0"/>
          </a:p>
          <a:p>
            <a:pPr marL="0" indent="0">
              <a:lnSpc>
                <a:spcPct val="110000"/>
              </a:lnSpc>
              <a:buNone/>
            </a:pPr>
            <a:endParaRPr lang="en-US" sz="2000" u="sng" dirty="0">
              <a:solidFill>
                <a:schemeClr val="accent2">
                  <a:lumMod val="60000"/>
                  <a:lumOff val="40000"/>
                </a:schemeClr>
              </a:solidFill>
            </a:endParaRPr>
          </a:p>
          <a:p>
            <a:pPr marL="0" indent="0">
              <a:lnSpc>
                <a:spcPct val="110000"/>
              </a:lnSpc>
              <a:buNone/>
            </a:pPr>
            <a:r>
              <a:rPr lang="en-US" sz="2000" b="1" u="sng" dirty="0">
                <a:solidFill>
                  <a:schemeClr val="accent2">
                    <a:lumMod val="60000"/>
                    <a:lumOff val="40000"/>
                  </a:schemeClr>
                </a:solidFill>
              </a:rPr>
              <a:t>  </a:t>
            </a:r>
          </a:p>
          <a:p>
            <a:pPr>
              <a:lnSpc>
                <a:spcPct val="110000"/>
              </a:lnSpc>
              <a:buClr>
                <a:srgbClr val="0070C0"/>
              </a:buClr>
            </a:pPr>
            <a:r>
              <a:rPr lang="en-US" sz="2000" b="1" u="sng" dirty="0"/>
              <a:t>O</a:t>
            </a:r>
            <a:r>
              <a:rPr lang="en-US" sz="2000" dirty="0"/>
              <a:t>riginal – Whether on paper or electronic this is the first capture of the information (Raw Data).</a:t>
            </a:r>
          </a:p>
          <a:p>
            <a:pPr>
              <a:lnSpc>
                <a:spcPct val="110000"/>
              </a:lnSpc>
              <a:buClr>
                <a:srgbClr val="0070C0"/>
              </a:buClr>
            </a:pPr>
            <a:r>
              <a:rPr lang="en-US" sz="2000" b="1" u="sng" dirty="0"/>
              <a:t>A</a:t>
            </a:r>
            <a:r>
              <a:rPr lang="en-US" sz="2000" dirty="0"/>
              <a:t>ccurate</a:t>
            </a:r>
            <a:r>
              <a:rPr lang="en-US" sz="2000" dirty="0">
                <a:solidFill>
                  <a:schemeClr val="accent2">
                    <a:lumMod val="60000"/>
                    <a:lumOff val="40000"/>
                  </a:schemeClr>
                </a:solidFill>
              </a:rPr>
              <a:t> </a:t>
            </a:r>
            <a:r>
              <a:rPr lang="en-US" sz="2000" dirty="0"/>
              <a:t>– Results and records need to be truthful and complete. </a:t>
            </a:r>
            <a:endParaRPr lang="en-US" sz="2000" dirty="0">
              <a:solidFill>
                <a:schemeClr val="accent2">
                  <a:lumMod val="60000"/>
                  <a:lumOff val="40000"/>
                </a:schemeClr>
              </a:solidFill>
            </a:endParaRPr>
          </a:p>
          <a:p>
            <a:endParaRPr lang="en-US" dirty="0"/>
          </a:p>
        </p:txBody>
      </p:sp>
      <p:pic>
        <p:nvPicPr>
          <p:cNvPr id="4" name="Picture 7" descr="explanation "/>
          <p:cNvPicPr>
            <a:picLocks noChangeAspect="1" noChangeArrowheads="1"/>
          </p:cNvPicPr>
          <p:nvPr/>
        </p:nvPicPr>
        <p:blipFill>
          <a:blip r:embed="rId3">
            <a:extLst>
              <a:ext uri="{28A0092B-C50C-407E-A947-70E740481C1C}">
                <a14:useLocalDpi xmlns:a14="http://schemas.microsoft.com/office/drawing/2010/main" val="0"/>
              </a:ext>
            </a:extLst>
          </a:blip>
          <a:srcRect l="16690" t="65338" r="13423" b="8832"/>
          <a:stretch>
            <a:fillRect/>
          </a:stretch>
        </p:blipFill>
        <p:spPr bwMode="auto">
          <a:xfrm>
            <a:off x="1143288" y="2969703"/>
            <a:ext cx="7456010" cy="176175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41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en-US" dirty="0"/>
              <a:t>FDA Expectations</a:t>
            </a:r>
          </a:p>
        </p:txBody>
      </p:sp>
      <p:sp>
        <p:nvSpPr>
          <p:cNvPr id="5123" name="Rectangle 3"/>
          <p:cNvSpPr>
            <a:spLocks noGrp="1" noChangeArrowheads="1"/>
          </p:cNvSpPr>
          <p:nvPr>
            <p:ph idx="1"/>
          </p:nvPr>
        </p:nvSpPr>
        <p:spPr/>
        <p:txBody>
          <a:bodyPr>
            <a:normAutofit/>
          </a:bodyPr>
          <a:lstStyle/>
          <a:p>
            <a:pPr marL="0" indent="0">
              <a:lnSpc>
                <a:spcPct val="110000"/>
              </a:lnSpc>
              <a:buNone/>
            </a:pPr>
            <a:r>
              <a:rPr lang="en-US" sz="2000" dirty="0"/>
              <a:t>FDA expects DATA to be </a:t>
            </a:r>
            <a:r>
              <a:rPr lang="en-US" sz="2000" b="1" cap="all" dirty="0"/>
              <a:t>reliable</a:t>
            </a:r>
            <a:r>
              <a:rPr lang="en-US" sz="2000" dirty="0"/>
              <a:t> and </a:t>
            </a:r>
            <a:r>
              <a:rPr lang="en-US" sz="2000" b="1" cap="all" dirty="0"/>
              <a:t>accurate</a:t>
            </a:r>
            <a:endParaRPr lang="en-US" sz="2000" dirty="0"/>
          </a:p>
          <a:p>
            <a:pPr marL="0" indent="0">
              <a:lnSpc>
                <a:spcPct val="110000"/>
              </a:lnSpc>
              <a:buNone/>
            </a:pPr>
            <a:r>
              <a:rPr lang="en-US" sz="2000" b="1" dirty="0"/>
              <a:t>Data is relied on to ensure the safety, identity, strength, quality and purity (SISQP) of drugs to protect the public’s health.</a:t>
            </a:r>
          </a:p>
          <a:p>
            <a:pPr marL="0" indent="0">
              <a:lnSpc>
                <a:spcPct val="110000"/>
              </a:lnSpc>
              <a:buNone/>
            </a:pPr>
            <a:r>
              <a:rPr lang="en-US" sz="2000" dirty="0"/>
              <a:t>Code of Federal Regulations includes:</a:t>
            </a:r>
          </a:p>
          <a:p>
            <a:pPr marL="801688" lvl="2">
              <a:lnSpc>
                <a:spcPct val="110000"/>
              </a:lnSpc>
              <a:buClr>
                <a:srgbClr val="0070C0"/>
              </a:buClr>
            </a:pPr>
            <a:r>
              <a:rPr lang="en-US" sz="2000" dirty="0"/>
              <a:t>211.68 – requires “backup data are exact and complete”, and “secure from alteration, inadvertent erasures, or loss”</a:t>
            </a:r>
          </a:p>
          <a:p>
            <a:pPr marL="801688" lvl="2">
              <a:lnSpc>
                <a:spcPct val="110000"/>
              </a:lnSpc>
              <a:buClr>
                <a:srgbClr val="0070C0"/>
              </a:buClr>
            </a:pPr>
            <a:r>
              <a:rPr lang="en-US" sz="2000" dirty="0"/>
              <a:t>211.100 and 211.160 – requires that certain activities be “documented at the time of performance” and that laboratory controls be “scientifically sound”</a:t>
            </a:r>
          </a:p>
        </p:txBody>
      </p:sp>
    </p:spTree>
    <p:extLst>
      <p:ext uri="{BB962C8B-B14F-4D97-AF65-F5344CB8AC3E}">
        <p14:creationId xmlns:p14="http://schemas.microsoft.com/office/powerpoint/2010/main" val="954419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PROFILE" val="C:\WINNT\System32\spool\DRIVERS\COLOR\RCVD65.ICM"/>
  <p:tag name="DESTINATIONPROFILE" val="C:\WINNT\System32\spool\DRIVERS\COLOR\BdRm Proj_4-17-03_1.icc"/>
  <p:tag name="RI" val="0"/>
  <p:tag name="VIEW" val="MONITOR"/>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FNL">
      <a:dk1>
        <a:srgbClr val="000000"/>
      </a:dk1>
      <a:lt1>
        <a:srgbClr val="FFFFFF"/>
      </a:lt1>
      <a:dk2>
        <a:srgbClr val="19424E"/>
      </a:dk2>
      <a:lt2>
        <a:srgbClr val="E7E6E6"/>
      </a:lt2>
      <a:accent1>
        <a:srgbClr val="2A6A80"/>
      </a:accent1>
      <a:accent2>
        <a:srgbClr val="83B547"/>
      </a:accent2>
      <a:accent3>
        <a:srgbClr val="19424E"/>
      </a:accent3>
      <a:accent4>
        <a:srgbClr val="0D1F26"/>
      </a:accent4>
      <a:accent5>
        <a:srgbClr val="4F9CB5"/>
      </a:accent5>
      <a:accent6>
        <a:srgbClr val="ECB94B"/>
      </a:accent6>
      <a:hlink>
        <a:srgbClr val="50822F"/>
      </a:hlink>
      <a:folHlink>
        <a:srgbClr val="4F9C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5784</TotalTime>
  <Words>3842</Words>
  <Application>Microsoft Office PowerPoint</Application>
  <PresentationFormat>On-screen Show (4:3)</PresentationFormat>
  <Paragraphs>358</Paragraphs>
  <Slides>46</Slides>
  <Notes>39</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46</vt:i4>
      </vt:variant>
    </vt:vector>
  </HeadingPairs>
  <TitlesOfParts>
    <vt:vector size="51" baseType="lpstr">
      <vt:lpstr>Arial</vt:lpstr>
      <vt:lpstr>Wingdings</vt:lpstr>
      <vt:lpstr>3_Default Design</vt:lpstr>
      <vt:lpstr>4_Default Design</vt:lpstr>
      <vt:lpstr>1_Office Theme</vt:lpstr>
      <vt:lpstr>cGMP Training Data Integrity – Compliance with CGMP</vt:lpstr>
      <vt:lpstr>Introduction</vt:lpstr>
      <vt:lpstr>Introduction </vt:lpstr>
      <vt:lpstr>Objectives</vt:lpstr>
      <vt:lpstr>Data Integrity</vt:lpstr>
      <vt:lpstr>Data Integrity - ALCOA</vt:lpstr>
      <vt:lpstr>Example of Bad Handwriting</vt:lpstr>
      <vt:lpstr>Data Integrity – ALCOA </vt:lpstr>
      <vt:lpstr>FDA Expectations</vt:lpstr>
      <vt:lpstr>FDA Expectations </vt:lpstr>
      <vt:lpstr>   Examples of Data Integrity Issues</vt:lpstr>
      <vt:lpstr>Most Common Data Integrity Warning Letter Issues Cited</vt:lpstr>
      <vt:lpstr>Examples Failure to Record Activities at time Performed</vt:lpstr>
      <vt:lpstr>Examples of Fraud Unauthorized Access &amp; Omission of Data</vt:lpstr>
      <vt:lpstr>Make sure you…</vt:lpstr>
      <vt:lpstr>FDA Warning Letters</vt:lpstr>
      <vt:lpstr>Warning Letter Cleaning Record </vt:lpstr>
      <vt:lpstr>Ranbaxy Warning Letter</vt:lpstr>
      <vt:lpstr>Failure to Record Activities at time Performed and Destruction of Original Records </vt:lpstr>
      <vt:lpstr>Warning Letter QC worksheet </vt:lpstr>
      <vt:lpstr>Warning letter  For Inaccurate Data Records </vt:lpstr>
      <vt:lpstr>Regulatory Concern </vt:lpstr>
      <vt:lpstr>Warning Letter For Inadequate Controls  </vt:lpstr>
      <vt:lpstr>Warning Letter for Lack of Access Controls  </vt:lpstr>
      <vt:lpstr>Examples</vt:lpstr>
      <vt:lpstr>Warning Letter </vt:lpstr>
      <vt:lpstr>Uncontrolled Documents </vt:lpstr>
      <vt:lpstr>Warning Letter  FDA</vt:lpstr>
      <vt:lpstr>Data Integrity Requirements</vt:lpstr>
      <vt:lpstr>Consequences</vt:lpstr>
      <vt:lpstr>Debar</vt:lpstr>
      <vt:lpstr>Consequences FDA debars four QC Officials</vt:lpstr>
      <vt:lpstr>And There Are Consequences</vt:lpstr>
      <vt:lpstr>Common Data Integrity Traps</vt:lpstr>
      <vt:lpstr>Data Integrity Traps  Inadequate Process Control</vt:lpstr>
      <vt:lpstr>Data Integrity Traps  Lack of Process Monitoring</vt:lpstr>
      <vt:lpstr>Data Integrity Traps  Lack of Training/Oversight</vt:lpstr>
      <vt:lpstr>Data Integrity Traps  Inadequate Technology</vt:lpstr>
      <vt:lpstr>21 CFR Part 11  Electronic Records &amp; Signatures</vt:lpstr>
      <vt:lpstr>Data Integrity Traps  Absence of a Strong Quality Culture</vt:lpstr>
      <vt:lpstr>Document Control</vt:lpstr>
      <vt:lpstr>Example of BDP Controlled Documentation</vt:lpstr>
      <vt:lpstr>Conclusion: How Does this Apply to BDP Staff</vt:lpstr>
      <vt:lpstr>Conclusion: How Does this Apply to BDP Staff </vt:lpstr>
      <vt:lpstr>How to Report Data Integrity Issues</vt:lpstr>
      <vt:lpstr>Should you have any questions about the information presented in this training module, please contact BQA management. </vt:lpstr>
    </vt:vector>
  </TitlesOfParts>
  <Company>NCI-Frederick Publications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 User</dc:creator>
  <cp:lastModifiedBy>Fraley, Marie Elena (NIH/NCI) [C]</cp:lastModifiedBy>
  <cp:revision>238</cp:revision>
  <cp:lastPrinted>2018-03-13T20:01:32Z</cp:lastPrinted>
  <dcterms:created xsi:type="dcterms:W3CDTF">2007-01-16T17:20:08Z</dcterms:created>
  <dcterms:modified xsi:type="dcterms:W3CDTF">2023-01-31T16:04:24Z</dcterms:modified>
</cp:coreProperties>
</file>